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sldIdLst>
    <p:sldId id="256" r:id="rId2"/>
    <p:sldId id="260" r:id="rId3"/>
    <p:sldId id="257" r:id="rId4"/>
    <p:sldId id="258" r:id="rId5"/>
    <p:sldId id="259" r:id="rId6"/>
    <p:sldId id="265" r:id="rId7"/>
    <p:sldId id="266" r:id="rId8"/>
    <p:sldId id="267" r:id="rId9"/>
    <p:sldId id="268" r:id="rId10"/>
    <p:sldId id="269" r:id="rId11"/>
    <p:sldId id="270" r:id="rId12"/>
    <p:sldId id="261"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唐锐" initials="唐锐" lastIdx="1" clrIdx="0">
    <p:extLst>
      <p:ext uri="{19B8F6BF-5375-455C-9EA6-DF929625EA0E}">
        <p15:presenceInfo xmlns:p15="http://schemas.microsoft.com/office/powerpoint/2012/main" userId="169c3bf03be462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547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117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4038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0549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2984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766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1917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45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105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223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851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760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184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647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51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pPr/>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505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8876511"/>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97280" y="548640"/>
            <a:ext cx="2895208" cy="43226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 name="矩形 4"/>
          <p:cNvSpPr/>
          <p:nvPr/>
        </p:nvSpPr>
        <p:spPr>
          <a:xfrm>
            <a:off x="4688777" y="548640"/>
            <a:ext cx="2410292" cy="4264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304277" y="872836"/>
            <a:ext cx="877163" cy="369332"/>
          </a:xfrm>
          <a:prstGeom prst="rect">
            <a:avLst/>
          </a:prstGeom>
          <a:noFill/>
        </p:spPr>
        <p:txBody>
          <a:bodyPr wrap="none" rtlCol="0">
            <a:spAutoFit/>
          </a:bodyPr>
          <a:lstStyle/>
          <a:p>
            <a:r>
              <a:rPr lang="en-US" altLang="zh-CN" dirty="0" smtClean="0"/>
              <a:t>Client</a:t>
            </a:r>
            <a:endParaRPr lang="zh-CN" altLang="en-US" dirty="0"/>
          </a:p>
        </p:txBody>
      </p:sp>
      <p:sp>
        <p:nvSpPr>
          <p:cNvPr id="7" name="文本框 6"/>
          <p:cNvSpPr txBox="1"/>
          <p:nvPr/>
        </p:nvSpPr>
        <p:spPr>
          <a:xfrm>
            <a:off x="5150190" y="872836"/>
            <a:ext cx="877163" cy="369332"/>
          </a:xfrm>
          <a:prstGeom prst="rect">
            <a:avLst/>
          </a:prstGeom>
          <a:noFill/>
        </p:spPr>
        <p:txBody>
          <a:bodyPr wrap="none" rtlCol="0">
            <a:spAutoFit/>
          </a:bodyPr>
          <a:lstStyle/>
          <a:p>
            <a:r>
              <a:rPr lang="en-US" altLang="zh-CN" dirty="0" smtClean="0"/>
              <a:t>Server</a:t>
            </a:r>
            <a:endParaRPr lang="zh-CN" altLang="en-US" dirty="0"/>
          </a:p>
        </p:txBody>
      </p:sp>
      <p:sp>
        <p:nvSpPr>
          <p:cNvPr id="8" name="矩形 7"/>
          <p:cNvSpPr/>
          <p:nvPr/>
        </p:nvSpPr>
        <p:spPr>
          <a:xfrm>
            <a:off x="2079662" y="1361135"/>
            <a:ext cx="771604"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初始化</a:t>
            </a:r>
            <a:r>
              <a:rPr lang="en-US" altLang="zh-CN" sz="800" dirty="0" smtClean="0"/>
              <a:t>socket</a:t>
            </a:r>
            <a:endParaRPr lang="zh-CN" altLang="en-US" sz="800" dirty="0"/>
          </a:p>
        </p:txBody>
      </p:sp>
      <p:sp>
        <p:nvSpPr>
          <p:cNvPr id="9" name="矩形 8"/>
          <p:cNvSpPr/>
          <p:nvPr/>
        </p:nvSpPr>
        <p:spPr>
          <a:xfrm>
            <a:off x="2079661" y="1700851"/>
            <a:ext cx="771603"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Connect()</a:t>
            </a:r>
            <a:endParaRPr lang="zh-CN" altLang="en-US" sz="800" dirty="0"/>
          </a:p>
        </p:txBody>
      </p:sp>
      <p:sp>
        <p:nvSpPr>
          <p:cNvPr id="10" name="矩形 9"/>
          <p:cNvSpPr/>
          <p:nvPr/>
        </p:nvSpPr>
        <p:spPr>
          <a:xfrm>
            <a:off x="1422954" y="2082033"/>
            <a:ext cx="771603" cy="252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开启</a:t>
            </a:r>
            <a:r>
              <a:rPr lang="en-US" altLang="zh-CN" sz="800" dirty="0" smtClean="0"/>
              <a:t>while</a:t>
            </a:r>
            <a:r>
              <a:rPr lang="zh-CN" altLang="en-US" sz="800" dirty="0" smtClean="0"/>
              <a:t>循环</a:t>
            </a:r>
            <a:endParaRPr lang="zh-CN" altLang="en-US" sz="800" dirty="0"/>
          </a:p>
        </p:txBody>
      </p:sp>
      <p:sp>
        <p:nvSpPr>
          <p:cNvPr id="11" name="圆角矩形 10"/>
          <p:cNvSpPr/>
          <p:nvPr/>
        </p:nvSpPr>
        <p:spPr>
          <a:xfrm>
            <a:off x="1439581" y="2420337"/>
            <a:ext cx="1927074" cy="34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recv</a:t>
            </a:r>
            <a:r>
              <a:rPr lang="zh-CN" altLang="en-US" sz="800" dirty="0" smtClean="0"/>
              <a:t>接收来自客户端的信息然后打印</a:t>
            </a:r>
            <a:endParaRPr lang="zh-CN" altLang="en-US" sz="800" dirty="0"/>
          </a:p>
        </p:txBody>
      </p:sp>
      <p:sp>
        <p:nvSpPr>
          <p:cNvPr id="13" name="圆角矩形 12"/>
          <p:cNvSpPr/>
          <p:nvPr/>
        </p:nvSpPr>
        <p:spPr>
          <a:xfrm>
            <a:off x="1779321" y="3340797"/>
            <a:ext cx="1927074" cy="34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scanf</a:t>
            </a:r>
            <a:r>
              <a:rPr lang="zh-CN" altLang="en-US" sz="1000" dirty="0" smtClean="0"/>
              <a:t>接收来自客户的</a:t>
            </a:r>
            <a:r>
              <a:rPr lang="zh-CN" altLang="en-US" sz="1000" dirty="0"/>
              <a:t>输入</a:t>
            </a:r>
          </a:p>
        </p:txBody>
      </p:sp>
      <p:sp>
        <p:nvSpPr>
          <p:cNvPr id="14" name="圆角矩形 13"/>
          <p:cNvSpPr/>
          <p:nvPr/>
        </p:nvSpPr>
        <p:spPr>
          <a:xfrm>
            <a:off x="1779321" y="3770226"/>
            <a:ext cx="1927074" cy="34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判断是否是本地命令，是执行否则</a:t>
            </a:r>
            <a:r>
              <a:rPr lang="en-US" altLang="zh-CN" sz="800" dirty="0" smtClean="0"/>
              <a:t>continue</a:t>
            </a:r>
            <a:endParaRPr lang="zh-CN" altLang="en-US" sz="800" dirty="0"/>
          </a:p>
        </p:txBody>
      </p:sp>
      <p:sp>
        <p:nvSpPr>
          <p:cNvPr id="16" name="矩形 15"/>
          <p:cNvSpPr/>
          <p:nvPr/>
        </p:nvSpPr>
        <p:spPr>
          <a:xfrm>
            <a:off x="1779321" y="2911368"/>
            <a:ext cx="771603" cy="252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开启</a:t>
            </a:r>
            <a:r>
              <a:rPr lang="en-US" altLang="zh-CN" sz="800" dirty="0" smtClean="0"/>
              <a:t>while</a:t>
            </a:r>
            <a:r>
              <a:rPr lang="zh-CN" altLang="en-US" sz="800" dirty="0" smtClean="0"/>
              <a:t>循环</a:t>
            </a:r>
            <a:endParaRPr lang="zh-CN" altLang="en-US" sz="800" dirty="0"/>
          </a:p>
        </p:txBody>
      </p:sp>
      <p:sp>
        <p:nvSpPr>
          <p:cNvPr id="17" name="圆角矩形 16"/>
          <p:cNvSpPr/>
          <p:nvPr/>
        </p:nvSpPr>
        <p:spPr>
          <a:xfrm>
            <a:off x="1422954" y="4261257"/>
            <a:ext cx="1927074" cy="34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Send</a:t>
            </a:r>
            <a:r>
              <a:rPr lang="zh-CN" altLang="en-US" sz="800" dirty="0" smtClean="0"/>
              <a:t>发送信息到服务器端</a:t>
            </a:r>
            <a:endParaRPr lang="zh-CN" altLang="en-US" sz="800" dirty="0"/>
          </a:p>
        </p:txBody>
      </p:sp>
      <p:sp>
        <p:nvSpPr>
          <p:cNvPr id="18" name="椭圆 17"/>
          <p:cNvSpPr/>
          <p:nvPr/>
        </p:nvSpPr>
        <p:spPr>
          <a:xfrm>
            <a:off x="420531" y="4266204"/>
            <a:ext cx="839586" cy="333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会判断是否是</a:t>
            </a:r>
            <a:r>
              <a:rPr lang="en-US" altLang="zh-CN" sz="800" dirty="0" smtClean="0"/>
              <a:t>quit</a:t>
            </a:r>
            <a:endParaRPr lang="zh-CN" altLang="en-US" sz="800" dirty="0"/>
          </a:p>
        </p:txBody>
      </p:sp>
      <p:sp>
        <p:nvSpPr>
          <p:cNvPr id="19" name="文本框 18"/>
          <p:cNvSpPr txBox="1"/>
          <p:nvPr/>
        </p:nvSpPr>
        <p:spPr>
          <a:xfrm>
            <a:off x="1097280" y="5048372"/>
            <a:ext cx="3416320" cy="707886"/>
          </a:xfrm>
          <a:prstGeom prst="rect">
            <a:avLst/>
          </a:prstGeom>
          <a:noFill/>
        </p:spPr>
        <p:txBody>
          <a:bodyPr wrap="none" rtlCol="0">
            <a:spAutoFit/>
          </a:bodyPr>
          <a:lstStyle/>
          <a:p>
            <a:r>
              <a:rPr lang="zh-CN" altLang="en-US" sz="800" dirty="0" smtClean="0"/>
              <a:t>由于有些命令带有空格，写了个</a:t>
            </a:r>
            <a:r>
              <a:rPr lang="en-US" altLang="zh-CN" sz="800" dirty="0" smtClean="0"/>
              <a:t>split</a:t>
            </a:r>
            <a:r>
              <a:rPr lang="zh-CN" altLang="en-US" sz="800" dirty="0" smtClean="0"/>
              <a:t>函数用来分割为</a:t>
            </a:r>
            <a:r>
              <a:rPr lang="en-US" altLang="zh-CN" sz="800" dirty="0" smtClean="0"/>
              <a:t>command</a:t>
            </a:r>
            <a:r>
              <a:rPr lang="zh-CN" altLang="en-US" sz="800" dirty="0" smtClean="0"/>
              <a:t>和</a:t>
            </a:r>
            <a:r>
              <a:rPr lang="en-US" altLang="zh-CN" sz="800" dirty="0" smtClean="0"/>
              <a:t>content</a:t>
            </a:r>
          </a:p>
          <a:p>
            <a:r>
              <a:rPr lang="zh-CN" altLang="en-US" sz="800" dirty="0" smtClean="0"/>
              <a:t>每次只要判断</a:t>
            </a:r>
            <a:r>
              <a:rPr lang="en-US" altLang="zh-CN" sz="800" dirty="0" smtClean="0"/>
              <a:t>command</a:t>
            </a:r>
            <a:r>
              <a:rPr lang="zh-CN" altLang="en-US" sz="800" dirty="0" smtClean="0"/>
              <a:t>就好了，服务器端接收发送来的信息也是同理</a:t>
            </a:r>
            <a:endParaRPr lang="en-US" altLang="zh-CN" sz="800" dirty="0" smtClean="0"/>
          </a:p>
          <a:p>
            <a:endParaRPr lang="en-US" altLang="zh-CN" sz="800" dirty="0"/>
          </a:p>
          <a:p>
            <a:r>
              <a:rPr lang="en-US" altLang="zh-CN" sz="800" dirty="0" smtClean="0"/>
              <a:t>Get</a:t>
            </a:r>
            <a:r>
              <a:rPr lang="zh-CN" altLang="en-US" sz="800" dirty="0" smtClean="0"/>
              <a:t>和</a:t>
            </a:r>
            <a:r>
              <a:rPr lang="en-US" altLang="zh-CN" sz="800" dirty="0" smtClean="0"/>
              <a:t>Set</a:t>
            </a:r>
            <a:r>
              <a:rPr lang="zh-CN" altLang="en-US" sz="800" dirty="0" smtClean="0"/>
              <a:t>比较特殊，因为分为多次传送信息，第一次是指令和文件名，</a:t>
            </a:r>
            <a:endParaRPr lang="en-US" altLang="zh-CN" sz="800" dirty="0" smtClean="0"/>
          </a:p>
          <a:p>
            <a:r>
              <a:rPr lang="zh-CN" altLang="en-US" sz="800" dirty="0" smtClean="0"/>
              <a:t>第二次开始到第</a:t>
            </a:r>
            <a:r>
              <a:rPr lang="en-US" altLang="zh-CN" sz="800" dirty="0" smtClean="0"/>
              <a:t>n</a:t>
            </a:r>
            <a:r>
              <a:rPr lang="zh-CN" altLang="en-US" sz="800" dirty="0" smtClean="0"/>
              <a:t>次是发送文件内容</a:t>
            </a:r>
            <a:endParaRPr lang="zh-CN" altLang="en-US" sz="800" dirty="0"/>
          </a:p>
        </p:txBody>
      </p:sp>
      <p:sp>
        <p:nvSpPr>
          <p:cNvPr id="20" name="矩形 19"/>
          <p:cNvSpPr/>
          <p:nvPr/>
        </p:nvSpPr>
        <p:spPr>
          <a:xfrm>
            <a:off x="5049645" y="1216479"/>
            <a:ext cx="771604" cy="365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初始化</a:t>
            </a:r>
            <a:r>
              <a:rPr lang="en-US" altLang="zh-CN" sz="800" dirty="0" smtClean="0"/>
              <a:t>serversocket</a:t>
            </a:r>
            <a:endParaRPr lang="zh-CN" altLang="en-US" sz="800" dirty="0"/>
          </a:p>
        </p:txBody>
      </p:sp>
      <p:sp>
        <p:nvSpPr>
          <p:cNvPr id="21" name="矩形 20"/>
          <p:cNvSpPr/>
          <p:nvPr/>
        </p:nvSpPr>
        <p:spPr>
          <a:xfrm>
            <a:off x="5048942" y="2139909"/>
            <a:ext cx="954884"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bind()+listen()</a:t>
            </a:r>
            <a:endParaRPr lang="zh-CN" altLang="en-US" sz="800" dirty="0"/>
          </a:p>
        </p:txBody>
      </p:sp>
      <p:sp>
        <p:nvSpPr>
          <p:cNvPr id="28" name="矩形 27"/>
          <p:cNvSpPr/>
          <p:nvPr/>
        </p:nvSpPr>
        <p:spPr>
          <a:xfrm>
            <a:off x="5334723" y="3228645"/>
            <a:ext cx="991837"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Accept()</a:t>
            </a:r>
            <a:endParaRPr lang="zh-CN" altLang="en-US" sz="800" dirty="0"/>
          </a:p>
        </p:txBody>
      </p:sp>
      <p:cxnSp>
        <p:nvCxnSpPr>
          <p:cNvPr id="30" name="直接箭头连接符 29"/>
          <p:cNvCxnSpPr>
            <a:stCxn id="9" idx="3"/>
            <a:endCxn id="28" idx="1"/>
          </p:cNvCxnSpPr>
          <p:nvPr/>
        </p:nvCxnSpPr>
        <p:spPr>
          <a:xfrm>
            <a:off x="2851264" y="1824205"/>
            <a:ext cx="2483459" cy="152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3" idx="3"/>
            <a:endCxn id="38" idx="1"/>
          </p:cNvCxnSpPr>
          <p:nvPr/>
        </p:nvCxnSpPr>
        <p:spPr>
          <a:xfrm flipV="1">
            <a:off x="6038043" y="752468"/>
            <a:ext cx="1327033" cy="1872349"/>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7365076" y="629114"/>
            <a:ext cx="1400646"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handleServerRequest()</a:t>
            </a:r>
            <a:endParaRPr lang="zh-CN" altLang="en-US" sz="800" dirty="0"/>
          </a:p>
        </p:txBody>
      </p:sp>
      <p:cxnSp>
        <p:nvCxnSpPr>
          <p:cNvPr id="47" name="直接连接符 46"/>
          <p:cNvCxnSpPr>
            <a:stCxn id="38" idx="2"/>
          </p:cNvCxnSpPr>
          <p:nvPr/>
        </p:nvCxnSpPr>
        <p:spPr>
          <a:xfrm>
            <a:off x="8065399" y="875821"/>
            <a:ext cx="6259" cy="179895"/>
          </a:xfrm>
          <a:prstGeom prst="line">
            <a:avLst/>
          </a:prstGeom>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7345008" y="1030778"/>
            <a:ext cx="1316854" cy="415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569480" y="1130103"/>
            <a:ext cx="991837"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While</a:t>
            </a:r>
            <a:r>
              <a:rPr lang="zh-CN" altLang="en-US" sz="800" dirty="0" smtClean="0"/>
              <a:t>循环判断输入的指令 执行</a:t>
            </a:r>
            <a:endParaRPr lang="zh-CN" altLang="en-US" sz="800" dirty="0"/>
          </a:p>
        </p:txBody>
      </p:sp>
      <p:sp>
        <p:nvSpPr>
          <p:cNvPr id="50" name="矩形 49"/>
          <p:cNvSpPr/>
          <p:nvPr/>
        </p:nvSpPr>
        <p:spPr>
          <a:xfrm>
            <a:off x="5047986" y="1700851"/>
            <a:ext cx="991837"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初始化</a:t>
            </a:r>
            <a:r>
              <a:rPr lang="en-US" altLang="zh-CN" sz="800" dirty="0" smtClean="0"/>
              <a:t>users</a:t>
            </a:r>
            <a:endParaRPr lang="zh-CN" altLang="en-US" sz="800" dirty="0"/>
          </a:p>
        </p:txBody>
      </p:sp>
      <p:cxnSp>
        <p:nvCxnSpPr>
          <p:cNvPr id="54" name="直接箭头连接符 53"/>
          <p:cNvCxnSpPr>
            <a:stCxn id="50" idx="3"/>
          </p:cNvCxnSpPr>
          <p:nvPr/>
        </p:nvCxnSpPr>
        <p:spPr>
          <a:xfrm flipV="1">
            <a:off x="6039823" y="1809034"/>
            <a:ext cx="1305185" cy="1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7359784" y="1514141"/>
            <a:ext cx="2754927" cy="90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800" dirty="0" smtClean="0"/>
              <a:t>root </a:t>
            </a:r>
            <a:r>
              <a:rPr lang="zh-CN" altLang="en-US" sz="800" dirty="0"/>
              <a:t>是定义好的系统的用户，其他登陆错误的都是</a:t>
            </a:r>
            <a:r>
              <a:rPr lang="en-US" altLang="zh-CN" sz="800" dirty="0"/>
              <a:t>visitor</a:t>
            </a:r>
            <a:r>
              <a:rPr lang="zh-CN" altLang="en-US" sz="800" dirty="0"/>
              <a:t>游客</a:t>
            </a:r>
            <a:endParaRPr lang="en-US" altLang="zh-CN" sz="800" dirty="0"/>
          </a:p>
          <a:p>
            <a:r>
              <a:rPr lang="en-US" altLang="zh-CN" sz="800" dirty="0" smtClean="0"/>
              <a:t>Visitor</a:t>
            </a:r>
            <a:r>
              <a:rPr lang="zh-CN" altLang="en-US" sz="800" dirty="0"/>
              <a:t>游客是权限 </a:t>
            </a:r>
            <a:r>
              <a:rPr lang="en-US" altLang="zh-CN" sz="800" dirty="0"/>
              <a:t>-1 cd get put </a:t>
            </a:r>
            <a:r>
              <a:rPr lang="zh-CN" altLang="en-US" sz="800" dirty="0"/>
              <a:t>不能执行</a:t>
            </a:r>
          </a:p>
        </p:txBody>
      </p:sp>
      <p:sp>
        <p:nvSpPr>
          <p:cNvPr id="57" name="矩形 56"/>
          <p:cNvSpPr/>
          <p:nvPr/>
        </p:nvSpPr>
        <p:spPr>
          <a:xfrm>
            <a:off x="5004381" y="2856352"/>
            <a:ext cx="991837"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While()</a:t>
            </a:r>
            <a:endParaRPr lang="zh-CN" altLang="en-US" sz="800" dirty="0"/>
          </a:p>
        </p:txBody>
      </p:sp>
      <p:sp>
        <p:nvSpPr>
          <p:cNvPr id="60" name="矩形 59"/>
          <p:cNvSpPr/>
          <p:nvPr/>
        </p:nvSpPr>
        <p:spPr>
          <a:xfrm>
            <a:off x="5325329" y="3603788"/>
            <a:ext cx="1129741" cy="416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先</a:t>
            </a:r>
            <a:r>
              <a:rPr lang="en-US" altLang="zh-CN" sz="800" dirty="0" smtClean="0"/>
              <a:t>send recv</a:t>
            </a:r>
            <a:r>
              <a:rPr lang="zh-CN" altLang="en-US" sz="800" dirty="0" smtClean="0"/>
              <a:t>两次用于登陆，然后</a:t>
            </a:r>
            <a:r>
              <a:rPr lang="en-US" altLang="zh-CN" sz="800" dirty="0" smtClean="0"/>
              <a:t>judge</a:t>
            </a:r>
            <a:r>
              <a:rPr lang="zh-CN" altLang="en-US" sz="800" dirty="0" smtClean="0"/>
              <a:t>判断用户权限</a:t>
            </a:r>
            <a:endParaRPr lang="zh-CN" altLang="en-US" sz="800" dirty="0"/>
          </a:p>
        </p:txBody>
      </p:sp>
      <p:sp>
        <p:nvSpPr>
          <p:cNvPr id="62" name="矩形 61"/>
          <p:cNvSpPr/>
          <p:nvPr/>
        </p:nvSpPr>
        <p:spPr>
          <a:xfrm>
            <a:off x="5325329" y="4113666"/>
            <a:ext cx="991837"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开启处理</a:t>
            </a:r>
            <a:r>
              <a:rPr lang="en-US" altLang="zh-CN" sz="800" dirty="0" smtClean="0"/>
              <a:t>client</a:t>
            </a:r>
            <a:r>
              <a:rPr lang="zh-CN" altLang="en-US" sz="800" dirty="0" smtClean="0"/>
              <a:t>的请求的线程</a:t>
            </a:r>
            <a:endParaRPr lang="zh-CN" altLang="en-US" sz="800" dirty="0"/>
          </a:p>
        </p:txBody>
      </p:sp>
      <p:sp>
        <p:nvSpPr>
          <p:cNvPr id="63" name="矩形 62"/>
          <p:cNvSpPr/>
          <p:nvPr/>
        </p:nvSpPr>
        <p:spPr>
          <a:xfrm>
            <a:off x="5046206" y="2501463"/>
            <a:ext cx="991837"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开启</a:t>
            </a:r>
            <a:r>
              <a:rPr lang="zh-CN" altLang="en-US" sz="800" dirty="0" smtClean="0"/>
              <a:t>处理</a:t>
            </a:r>
            <a:r>
              <a:rPr lang="en-US" altLang="zh-CN" sz="800" dirty="0" smtClean="0"/>
              <a:t>server</a:t>
            </a:r>
            <a:r>
              <a:rPr lang="zh-CN" altLang="en-US" sz="800" dirty="0" smtClean="0"/>
              <a:t>的</a:t>
            </a:r>
            <a:r>
              <a:rPr lang="zh-CN" altLang="en-US" sz="800" dirty="0"/>
              <a:t>请求的线程</a:t>
            </a:r>
          </a:p>
        </p:txBody>
      </p:sp>
      <p:cxnSp>
        <p:nvCxnSpPr>
          <p:cNvPr id="69" name="直接箭头连接符 68"/>
          <p:cNvCxnSpPr>
            <a:stCxn id="62" idx="3"/>
            <a:endCxn id="70" idx="1"/>
          </p:cNvCxnSpPr>
          <p:nvPr/>
        </p:nvCxnSpPr>
        <p:spPr>
          <a:xfrm flipV="1">
            <a:off x="6317166" y="2748170"/>
            <a:ext cx="1042618" cy="148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7359784" y="2624816"/>
            <a:ext cx="1400646"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handleClientRequest()</a:t>
            </a:r>
            <a:endParaRPr lang="zh-CN" altLang="en-US" sz="800" dirty="0"/>
          </a:p>
        </p:txBody>
      </p:sp>
      <p:sp>
        <p:nvSpPr>
          <p:cNvPr id="74" name="矩形 73"/>
          <p:cNvSpPr/>
          <p:nvPr/>
        </p:nvSpPr>
        <p:spPr>
          <a:xfrm>
            <a:off x="7401680" y="3020826"/>
            <a:ext cx="1358750" cy="5395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连接符 74"/>
          <p:cNvCxnSpPr>
            <a:stCxn id="70" idx="2"/>
            <a:endCxn id="74" idx="0"/>
          </p:cNvCxnSpPr>
          <p:nvPr/>
        </p:nvCxnSpPr>
        <p:spPr>
          <a:xfrm>
            <a:off x="8060107" y="2871523"/>
            <a:ext cx="20948" cy="149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0" idx="3"/>
          </p:cNvCxnSpPr>
          <p:nvPr/>
        </p:nvCxnSpPr>
        <p:spPr>
          <a:xfrm>
            <a:off x="8760430" y="2748170"/>
            <a:ext cx="458385" cy="15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9218815" y="2659867"/>
            <a:ext cx="1400646" cy="680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t>接收一个自定义的结构体：</a:t>
            </a:r>
            <a:r>
              <a:rPr lang="en-US" altLang="zh-CN" sz="800" dirty="0" smtClean="0"/>
              <a:t>ClientInfo</a:t>
            </a:r>
            <a:endParaRPr lang="en-US" altLang="zh-CN" sz="800" dirty="0"/>
          </a:p>
          <a:p>
            <a:pPr algn="ctr"/>
            <a:r>
              <a:rPr lang="zh-CN" altLang="en-US" sz="800" dirty="0" smtClean="0"/>
              <a:t>存放了</a:t>
            </a:r>
            <a:r>
              <a:rPr lang="en-US" altLang="zh-CN" sz="800" dirty="0" err="1" smtClean="0"/>
              <a:t>client_sock</a:t>
            </a:r>
            <a:r>
              <a:rPr lang="zh-CN" altLang="en-US" sz="800" dirty="0" smtClean="0"/>
              <a:t>和</a:t>
            </a:r>
            <a:r>
              <a:rPr lang="en-US" altLang="zh-CN" sz="800" dirty="0" smtClean="0"/>
              <a:t>user_kind(</a:t>
            </a:r>
            <a:r>
              <a:rPr lang="zh-CN" altLang="en-US" sz="800" dirty="0" smtClean="0"/>
              <a:t>用户权限</a:t>
            </a:r>
            <a:r>
              <a:rPr lang="en-US" altLang="zh-CN" sz="800" dirty="0" smtClean="0"/>
              <a:t>)</a:t>
            </a:r>
            <a:endParaRPr lang="en-US" altLang="zh-CN" sz="800" dirty="0"/>
          </a:p>
          <a:p>
            <a:pPr algn="ctr"/>
            <a:endParaRPr lang="zh-CN" altLang="en-US" sz="800" dirty="0"/>
          </a:p>
        </p:txBody>
      </p:sp>
      <p:sp>
        <p:nvSpPr>
          <p:cNvPr id="84" name="矩形 83"/>
          <p:cNvSpPr/>
          <p:nvPr/>
        </p:nvSpPr>
        <p:spPr>
          <a:xfrm>
            <a:off x="7585593" y="3104309"/>
            <a:ext cx="991837" cy="246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t>While</a:t>
            </a:r>
            <a:r>
              <a:rPr lang="zh-CN" altLang="en-US" sz="800" dirty="0" smtClean="0"/>
              <a:t>循环判断输入的指令 执行</a:t>
            </a:r>
            <a:endParaRPr lang="zh-CN" altLang="en-US" sz="800" dirty="0"/>
          </a:p>
        </p:txBody>
      </p:sp>
      <p:sp>
        <p:nvSpPr>
          <p:cNvPr id="39" name="文本框 38"/>
          <p:cNvSpPr txBox="1"/>
          <p:nvPr/>
        </p:nvSpPr>
        <p:spPr>
          <a:xfrm>
            <a:off x="4589453" y="5055121"/>
            <a:ext cx="3328155" cy="707886"/>
          </a:xfrm>
          <a:prstGeom prst="rect">
            <a:avLst/>
          </a:prstGeom>
          <a:noFill/>
        </p:spPr>
        <p:txBody>
          <a:bodyPr wrap="none" rtlCol="0">
            <a:spAutoFit/>
          </a:bodyPr>
          <a:lstStyle/>
          <a:p>
            <a:r>
              <a:rPr lang="zh-CN" altLang="en-US" sz="800" dirty="0" smtClean="0"/>
              <a:t>设置</a:t>
            </a:r>
            <a:r>
              <a:rPr lang="en-US" altLang="zh-CN" sz="800" dirty="0" err="1" smtClean="0"/>
              <a:t>total_users</a:t>
            </a:r>
            <a:r>
              <a:rPr lang="zh-CN" altLang="en-US" sz="800" dirty="0" smtClean="0"/>
              <a:t>和</a:t>
            </a:r>
            <a:r>
              <a:rPr lang="en-US" altLang="zh-CN" sz="800" dirty="0" err="1" smtClean="0"/>
              <a:t>curren_users</a:t>
            </a:r>
            <a:r>
              <a:rPr lang="zh-CN" altLang="en-US" sz="800" dirty="0" smtClean="0"/>
              <a:t>等共享资源</a:t>
            </a:r>
            <a:endParaRPr lang="en-US" altLang="zh-CN" sz="800" dirty="0" smtClean="0"/>
          </a:p>
          <a:p>
            <a:r>
              <a:rPr lang="zh-CN" altLang="en-US" sz="800" dirty="0" smtClean="0"/>
              <a:t>在线程开启和关闭分别</a:t>
            </a:r>
            <a:r>
              <a:rPr lang="en-US" altLang="zh-CN" sz="800" dirty="0" smtClean="0"/>
              <a:t>++</a:t>
            </a:r>
            <a:r>
              <a:rPr lang="zh-CN" altLang="en-US" sz="800" dirty="0" smtClean="0"/>
              <a:t>和</a:t>
            </a:r>
            <a:r>
              <a:rPr lang="en-US" altLang="zh-CN" sz="800" dirty="0" smtClean="0"/>
              <a:t>--</a:t>
            </a:r>
            <a:r>
              <a:rPr lang="zh-CN" altLang="en-US" sz="800" dirty="0" smtClean="0"/>
              <a:t>，</a:t>
            </a:r>
            <a:r>
              <a:rPr lang="en-US" altLang="zh-CN" sz="800" dirty="0" smtClean="0"/>
              <a:t>get</a:t>
            </a:r>
            <a:r>
              <a:rPr lang="zh-CN" altLang="en-US" sz="800" dirty="0" smtClean="0"/>
              <a:t>的时候读取本地文件发送内容</a:t>
            </a:r>
            <a:endParaRPr lang="en-US" altLang="zh-CN" sz="800" dirty="0" smtClean="0"/>
          </a:p>
          <a:p>
            <a:r>
              <a:rPr lang="en-US" altLang="zh-CN" sz="800" dirty="0" smtClean="0"/>
              <a:t>Put</a:t>
            </a:r>
            <a:r>
              <a:rPr lang="zh-CN" altLang="en-US" sz="800" dirty="0" smtClean="0"/>
              <a:t>的时候接收客户端的内容保存在本地，难点我觉得在于发送的终止</a:t>
            </a:r>
            <a:endParaRPr lang="en-US" altLang="zh-CN" sz="800" dirty="0" smtClean="0"/>
          </a:p>
          <a:p>
            <a:r>
              <a:rPr lang="zh-CN" altLang="en-US" sz="800" dirty="0" smtClean="0"/>
              <a:t>和接收</a:t>
            </a:r>
            <a:endParaRPr lang="en-US" altLang="zh-CN" sz="800" dirty="0" smtClean="0"/>
          </a:p>
          <a:p>
            <a:endParaRPr lang="zh-CN" altLang="en-US" sz="800" dirty="0"/>
          </a:p>
        </p:txBody>
      </p:sp>
    </p:spTree>
    <p:extLst>
      <p:ext uri="{BB962C8B-B14F-4D97-AF65-F5344CB8AC3E}">
        <p14:creationId xmlns:p14="http://schemas.microsoft.com/office/powerpoint/2010/main" val="1880913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思路：</a:t>
            </a:r>
            <a:br>
              <a:rPr lang="zh-CN" altLang="zh-CN" dirty="0"/>
            </a:br>
            <a:endParaRPr lang="zh-CN" altLang="en-US" dirty="0"/>
          </a:p>
        </p:txBody>
      </p:sp>
      <p:sp>
        <p:nvSpPr>
          <p:cNvPr id="3" name="内容占位符 2"/>
          <p:cNvSpPr>
            <a:spLocks noGrp="1"/>
          </p:cNvSpPr>
          <p:nvPr>
            <p:ph idx="1"/>
          </p:nvPr>
        </p:nvSpPr>
        <p:spPr>
          <a:xfrm>
            <a:off x="677334" y="1620262"/>
            <a:ext cx="8596668" cy="3880773"/>
          </a:xfrm>
        </p:spPr>
        <p:txBody>
          <a:bodyPr>
            <a:normAutofit fontScale="55000" lnSpcReduction="20000"/>
          </a:bodyPr>
          <a:lstStyle/>
          <a:p>
            <a:r>
              <a:rPr lang="en-US" altLang="zh-CN" sz="2200" dirty="0" err="1"/>
              <a:t>ascall</a:t>
            </a:r>
            <a:r>
              <a:rPr lang="en-US" altLang="zh-CN" sz="2200" dirty="0"/>
              <a:t> </a:t>
            </a:r>
            <a:r>
              <a:rPr lang="zh-CN" altLang="zh-CN" sz="2200" dirty="0"/>
              <a:t>和</a:t>
            </a:r>
            <a:r>
              <a:rPr lang="en-US" altLang="zh-CN" sz="2200" dirty="0"/>
              <a:t> binary</a:t>
            </a:r>
            <a:endParaRPr lang="zh-CN" altLang="zh-CN" sz="2200" dirty="0"/>
          </a:p>
          <a:p>
            <a:r>
              <a:rPr lang="zh-CN" altLang="zh-CN" sz="2200" dirty="0"/>
              <a:t>二进制传输文件：我可以</a:t>
            </a:r>
            <a:r>
              <a:rPr lang="en-US" altLang="zh-CN" sz="2200" dirty="0" err="1"/>
              <a:t>fopen</a:t>
            </a:r>
            <a:r>
              <a:rPr lang="en-US" altLang="zh-CN" sz="2200" dirty="0"/>
              <a:t> </a:t>
            </a:r>
            <a:r>
              <a:rPr lang="zh-CN" altLang="zh-CN" sz="2200" dirty="0"/>
              <a:t>的</a:t>
            </a:r>
            <a:r>
              <a:rPr lang="en-US" altLang="zh-CN" sz="2200" dirty="0"/>
              <a:t>b</a:t>
            </a:r>
            <a:r>
              <a:rPr lang="zh-CN" altLang="zh-CN" sz="2200" dirty="0"/>
              <a:t>和</a:t>
            </a:r>
            <a:r>
              <a:rPr lang="en-US" altLang="zh-CN" sz="2200" dirty="0"/>
              <a:t>t</a:t>
            </a:r>
            <a:r>
              <a:rPr lang="zh-CN" altLang="zh-CN" sz="2200" dirty="0"/>
              <a:t>，当用户输入</a:t>
            </a:r>
            <a:r>
              <a:rPr lang="en-US" altLang="zh-CN" sz="2200" dirty="0"/>
              <a:t>binary</a:t>
            </a:r>
            <a:r>
              <a:rPr lang="zh-CN" altLang="zh-CN" sz="2200" dirty="0"/>
              <a:t>或者</a:t>
            </a:r>
            <a:r>
              <a:rPr lang="en-US" altLang="zh-CN" sz="2200" dirty="0" err="1"/>
              <a:t>ascall</a:t>
            </a:r>
            <a:r>
              <a:rPr lang="zh-CN" altLang="zh-CN" sz="2200" dirty="0"/>
              <a:t>是，客户端和服务端都设置当前传输模式为那个模式</a:t>
            </a:r>
            <a:r>
              <a:rPr lang="en-US" altLang="zh-CN" sz="2200" dirty="0"/>
              <a:t>v</a:t>
            </a:r>
            <a:endParaRPr lang="zh-CN" altLang="zh-CN" sz="2200" dirty="0"/>
          </a:p>
          <a:p>
            <a:r>
              <a:rPr lang="zh-CN" altLang="zh-CN" sz="2200" dirty="0"/>
              <a:t>二进制时：</a:t>
            </a:r>
            <a:r>
              <a:rPr lang="en-US" altLang="zh-CN" sz="2200" dirty="0" err="1"/>
              <a:t>put:client</a:t>
            </a:r>
            <a:r>
              <a:rPr lang="zh-CN" altLang="zh-CN" sz="2200" dirty="0"/>
              <a:t>端把本地的内容写入缓冲区，不写满缓冲区，在缓冲区最后一位写这次读取的数量，</a:t>
            </a:r>
            <a:r>
              <a:rPr lang="en-US" altLang="zh-CN" sz="2200" dirty="0"/>
              <a:t>server</a:t>
            </a:r>
            <a:r>
              <a:rPr lang="zh-CN" altLang="zh-CN" sz="2200" dirty="0"/>
              <a:t>端先看缓冲区</a:t>
            </a:r>
          </a:p>
          <a:p>
            <a:r>
              <a:rPr lang="zh-CN" altLang="zh-CN" sz="2200" dirty="0"/>
              <a:t>最后一位，知道多少数量就写多少，最后缓冲区为</a:t>
            </a:r>
            <a:r>
              <a:rPr lang="en-US" altLang="zh-CN" sz="2200" dirty="0"/>
              <a:t>END</a:t>
            </a:r>
            <a:r>
              <a:rPr lang="zh-CN" altLang="zh-CN" sz="2200" dirty="0"/>
              <a:t>时结束传输</a:t>
            </a:r>
          </a:p>
          <a:p>
            <a:r>
              <a:rPr lang="en-US" altLang="zh-CN" sz="2200" dirty="0"/>
              <a:t> </a:t>
            </a:r>
            <a:endParaRPr lang="zh-CN" altLang="zh-CN" sz="2200" dirty="0"/>
          </a:p>
          <a:p>
            <a:r>
              <a:rPr lang="en-US" altLang="zh-CN" sz="2200" dirty="0"/>
              <a:t>put:</a:t>
            </a:r>
            <a:r>
              <a:rPr lang="zh-CN" altLang="zh-CN" sz="2200" dirty="0"/>
              <a:t>上传文件到服务器，那服务器接收</a:t>
            </a:r>
            <a:r>
              <a:rPr lang="en-US" altLang="zh-CN" sz="2200" dirty="0" err="1"/>
              <a:t>commamd</a:t>
            </a:r>
            <a:r>
              <a:rPr lang="en-US" altLang="zh-CN" sz="2200" dirty="0"/>
              <a:t> </a:t>
            </a:r>
            <a:r>
              <a:rPr lang="zh-CN" altLang="zh-CN" sz="2200" dirty="0"/>
              <a:t>和 </a:t>
            </a:r>
            <a:r>
              <a:rPr lang="en-US" altLang="zh-CN" sz="2200" dirty="0"/>
              <a:t>parameter</a:t>
            </a:r>
            <a:r>
              <a:rPr lang="zh-CN" altLang="zh-CN" sz="2200" dirty="0"/>
              <a:t>（里面应该是</a:t>
            </a:r>
            <a:r>
              <a:rPr lang="en-US" altLang="zh-CN" sz="2200" dirty="0"/>
              <a:t>filename</a:t>
            </a:r>
            <a:r>
              <a:rPr lang="zh-CN" altLang="zh-CN" sz="2200" dirty="0"/>
              <a:t>）然后</a:t>
            </a:r>
            <a:r>
              <a:rPr lang="en-US" altLang="zh-CN" sz="2200" dirty="0"/>
              <a:t>send </a:t>
            </a:r>
            <a:r>
              <a:rPr lang="zh-CN" altLang="zh-CN" sz="2200" dirty="0"/>
              <a:t>里面写</a:t>
            </a:r>
            <a:r>
              <a:rPr lang="en-US" altLang="zh-CN" sz="2200" dirty="0"/>
              <a:t>ready</a:t>
            </a:r>
            <a:endParaRPr lang="zh-CN" altLang="zh-CN" sz="2200" dirty="0"/>
          </a:p>
          <a:p>
            <a:r>
              <a:rPr lang="zh-CN" altLang="zh-CN" sz="2200" dirty="0"/>
              <a:t>，服务器再</a:t>
            </a:r>
            <a:r>
              <a:rPr lang="en-US" altLang="zh-CN" sz="2200" dirty="0" err="1"/>
              <a:t>recv</a:t>
            </a:r>
            <a:r>
              <a:rPr lang="zh-CN" altLang="zh-CN" sz="2200" dirty="0"/>
              <a:t>做好接收的文件内容的准备，客户端在发送文件内容，客户端接收到</a:t>
            </a:r>
            <a:r>
              <a:rPr lang="en-US" altLang="zh-CN" sz="2200" dirty="0" err="1"/>
              <a:t>needfilecontent</a:t>
            </a:r>
            <a:r>
              <a:rPr lang="en-US" altLang="zh-CN" sz="2200" dirty="0"/>
              <a:t> send</a:t>
            </a:r>
            <a:r>
              <a:rPr lang="zh-CN" altLang="zh-CN" sz="2200" dirty="0"/>
              <a:t>文件内容</a:t>
            </a:r>
          </a:p>
          <a:p>
            <a:r>
              <a:rPr lang="zh-CN" altLang="zh-CN" sz="2200" dirty="0"/>
              <a:t>客户端打开文件失败时发送</a:t>
            </a:r>
            <a:r>
              <a:rPr lang="en-US" altLang="zh-CN" sz="2200" dirty="0"/>
              <a:t>error  </a:t>
            </a:r>
            <a:r>
              <a:rPr lang="zh-CN" altLang="zh-CN" sz="2200" dirty="0"/>
              <a:t>服务端检测内容是否为</a:t>
            </a:r>
            <a:r>
              <a:rPr lang="en-US" altLang="zh-CN" sz="2200" dirty="0"/>
              <a:t>error</a:t>
            </a:r>
            <a:endParaRPr lang="zh-CN" altLang="zh-CN" sz="2200" dirty="0"/>
          </a:p>
          <a:p>
            <a:r>
              <a:rPr lang="en-US" altLang="zh-CN" sz="2200" dirty="0"/>
              <a:t> </a:t>
            </a:r>
            <a:endParaRPr lang="zh-CN" altLang="zh-CN" sz="2200" dirty="0"/>
          </a:p>
          <a:p>
            <a:r>
              <a:rPr lang="en-US" altLang="zh-CN" sz="2200" dirty="0"/>
              <a:t>get:</a:t>
            </a:r>
            <a:r>
              <a:rPr lang="zh-CN" altLang="zh-CN" sz="2200" dirty="0"/>
              <a:t>同理，客户端检测这个指令，把发送的</a:t>
            </a:r>
            <a:r>
              <a:rPr lang="en-US" altLang="zh-CN" sz="2200" dirty="0"/>
              <a:t>content</a:t>
            </a:r>
            <a:r>
              <a:rPr lang="zh-CN" altLang="zh-CN" sz="2200" dirty="0"/>
              <a:t>（要下载的文件名）保存下来，发送</a:t>
            </a:r>
            <a:r>
              <a:rPr lang="en-US" altLang="zh-CN" sz="2200" dirty="0"/>
              <a:t>buffer</a:t>
            </a:r>
            <a:r>
              <a:rPr lang="zh-CN" altLang="zh-CN" sz="2200" dirty="0"/>
              <a:t>整个到</a:t>
            </a:r>
            <a:r>
              <a:rPr lang="en-US" altLang="zh-CN" sz="2200" dirty="0"/>
              <a:t>server</a:t>
            </a:r>
            <a:r>
              <a:rPr lang="zh-CN" altLang="zh-CN" sz="2200" dirty="0"/>
              <a:t>，</a:t>
            </a:r>
            <a:r>
              <a:rPr lang="en-US" altLang="zh-CN" sz="2200" dirty="0"/>
              <a:t>server</a:t>
            </a:r>
            <a:r>
              <a:rPr lang="zh-CN" altLang="zh-CN" sz="2200" dirty="0"/>
              <a:t>获得后</a:t>
            </a:r>
          </a:p>
          <a:p>
            <a:r>
              <a:rPr lang="zh-CN" altLang="zh-CN" sz="2200" dirty="0"/>
              <a:t>判断是</a:t>
            </a:r>
            <a:r>
              <a:rPr lang="en-US" altLang="zh-CN" sz="2200" dirty="0"/>
              <a:t>get</a:t>
            </a:r>
            <a:r>
              <a:rPr lang="zh-CN" altLang="zh-CN" sz="2200" dirty="0"/>
              <a:t>命令，在函数</a:t>
            </a:r>
            <a:r>
              <a:rPr lang="en-US" altLang="zh-CN" sz="2200" dirty="0" err="1"/>
              <a:t>doGet</a:t>
            </a:r>
            <a:r>
              <a:rPr lang="zh-CN" altLang="zh-CN" sz="2200" dirty="0"/>
              <a:t>里面获取所需的文件的内容再</a:t>
            </a:r>
            <a:r>
              <a:rPr lang="en-US" altLang="zh-CN" sz="2200" dirty="0"/>
              <a:t>send</a:t>
            </a:r>
            <a:r>
              <a:rPr lang="zh-CN" altLang="zh-CN" sz="2200" dirty="0"/>
              <a:t>。如果无法打开文件或者用户没有权限，</a:t>
            </a:r>
            <a:r>
              <a:rPr lang="en-US" altLang="zh-CN" sz="2200" dirty="0"/>
              <a:t>send</a:t>
            </a:r>
            <a:r>
              <a:rPr lang="zh-CN" altLang="zh-CN" sz="2200" dirty="0"/>
              <a:t>的是</a:t>
            </a:r>
            <a:r>
              <a:rPr lang="en-US" altLang="zh-CN" sz="2200" dirty="0"/>
              <a:t>error</a:t>
            </a:r>
            <a:endParaRPr lang="zh-CN" altLang="zh-CN" sz="2200" dirty="0"/>
          </a:p>
          <a:p>
            <a:r>
              <a:rPr lang="zh-CN" altLang="zh-CN" sz="2200" dirty="0"/>
              <a:t>用户获得后判断内容是</a:t>
            </a:r>
            <a:r>
              <a:rPr lang="en-US" altLang="zh-CN" sz="2200" dirty="0"/>
              <a:t>error</a:t>
            </a:r>
            <a:r>
              <a:rPr lang="zh-CN" altLang="zh-CN" sz="2200" dirty="0"/>
              <a:t>打印出来给用户然后</a:t>
            </a:r>
            <a:r>
              <a:rPr lang="en-US" altLang="zh-CN" sz="2200" dirty="0"/>
              <a:t>continue</a:t>
            </a:r>
            <a:endParaRPr lang="zh-CN" altLang="zh-CN" sz="2200" dirty="0"/>
          </a:p>
          <a:p>
            <a:endParaRPr lang="zh-CN" altLang="en-US" sz="1000" dirty="0"/>
          </a:p>
        </p:txBody>
      </p:sp>
    </p:spTree>
    <p:extLst>
      <p:ext uri="{BB962C8B-B14F-4D97-AF65-F5344CB8AC3E}">
        <p14:creationId xmlns:p14="http://schemas.microsoft.com/office/powerpoint/2010/main" val="255048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思路：</a:t>
            </a:r>
            <a:br>
              <a:rPr lang="zh-CN" altLang="zh-CN" dirty="0"/>
            </a:br>
            <a:endParaRPr lang="zh-CN" altLang="en-US" dirty="0"/>
          </a:p>
        </p:txBody>
      </p:sp>
      <p:sp>
        <p:nvSpPr>
          <p:cNvPr id="3" name="内容占位符 2"/>
          <p:cNvSpPr>
            <a:spLocks noGrp="1"/>
          </p:cNvSpPr>
          <p:nvPr>
            <p:ph idx="1"/>
          </p:nvPr>
        </p:nvSpPr>
        <p:spPr>
          <a:xfrm>
            <a:off x="677334" y="1620262"/>
            <a:ext cx="8596668" cy="3880773"/>
          </a:xfrm>
        </p:spPr>
        <p:txBody>
          <a:bodyPr>
            <a:normAutofit fontScale="62500" lnSpcReduction="20000"/>
          </a:bodyPr>
          <a:lstStyle/>
          <a:p>
            <a:r>
              <a:rPr lang="en-US" altLang="zh-CN" dirty="0"/>
              <a:t>list</a:t>
            </a:r>
            <a:r>
              <a:rPr lang="zh-CN" altLang="zh-CN" dirty="0"/>
              <a:t>和</a:t>
            </a:r>
            <a:r>
              <a:rPr lang="en-US" altLang="zh-CN" dirty="0" err="1"/>
              <a:t>killuser</a:t>
            </a:r>
            <a:r>
              <a:rPr lang="zh-CN" altLang="zh-CN" dirty="0"/>
              <a:t>：自己定义一个结构体</a:t>
            </a:r>
            <a:r>
              <a:rPr lang="en-US" altLang="zh-CN" dirty="0" err="1"/>
              <a:t>ClientThreads</a:t>
            </a:r>
            <a:r>
              <a:rPr lang="zh-CN" altLang="zh-CN" dirty="0"/>
              <a:t>里面放用户名字和用户所在的线程，</a:t>
            </a:r>
            <a:r>
              <a:rPr lang="en-US" altLang="zh-CN" dirty="0"/>
              <a:t>list</a:t>
            </a:r>
            <a:r>
              <a:rPr lang="zh-CN" altLang="zh-CN" dirty="0"/>
              <a:t>就是遍历打印名字</a:t>
            </a:r>
          </a:p>
          <a:p>
            <a:r>
              <a:rPr lang="zh-CN" altLang="zh-CN" dirty="0"/>
              <a:t>详细实现思路：在线程开启的时候在赋值线程的名字，在线程内将线程的</a:t>
            </a:r>
            <a:r>
              <a:rPr lang="en-US" altLang="zh-CN" dirty="0" err="1"/>
              <a:t>pthread_self</a:t>
            </a:r>
            <a:r>
              <a:rPr lang="zh-CN" altLang="zh-CN" dirty="0"/>
              <a:t>内容放到结构体</a:t>
            </a:r>
          </a:p>
          <a:p>
            <a:r>
              <a:rPr lang="zh-CN" altLang="zh-CN" dirty="0"/>
              <a:t>首先因为是数组是定长的，我自定义了一个线程池，就是结构体数组，每个</a:t>
            </a:r>
            <a:r>
              <a:rPr lang="en-US" altLang="zh-CN" dirty="0" err="1"/>
              <a:t>ClientThreads</a:t>
            </a:r>
            <a:r>
              <a:rPr lang="zh-CN" altLang="zh-CN" dirty="0"/>
              <a:t>的名字为</a:t>
            </a:r>
            <a:r>
              <a:rPr lang="en-US" altLang="zh-CN" dirty="0"/>
              <a:t>unused</a:t>
            </a:r>
            <a:r>
              <a:rPr lang="zh-CN" altLang="zh-CN" dirty="0"/>
              <a:t>线程</a:t>
            </a:r>
            <a:r>
              <a:rPr lang="en-US" altLang="zh-CN" dirty="0"/>
              <a:t>id</a:t>
            </a:r>
            <a:r>
              <a:rPr lang="zh-CN" altLang="zh-CN" dirty="0"/>
              <a:t>未知，处理客户端的子线程启动的时候首先取得一个空的未使用的</a:t>
            </a:r>
            <a:r>
              <a:rPr lang="en-US" altLang="zh-CN" dirty="0" err="1"/>
              <a:t>ClientThreads</a:t>
            </a:r>
            <a:r>
              <a:rPr lang="zh-CN" altLang="zh-CN" dirty="0"/>
              <a:t>然后存放</a:t>
            </a:r>
            <a:r>
              <a:rPr lang="en-US" altLang="zh-CN" dirty="0" err="1"/>
              <a:t>pthread_self</a:t>
            </a:r>
            <a:endParaRPr lang="zh-CN" altLang="zh-CN" dirty="0"/>
          </a:p>
          <a:p>
            <a:r>
              <a:rPr lang="en-US" altLang="zh-CN" dirty="0"/>
              <a:t>Lists</a:t>
            </a:r>
            <a:r>
              <a:rPr lang="zh-CN" altLang="zh-CN" dirty="0"/>
              <a:t>的时候遍历一遍只要名字不是</a:t>
            </a:r>
            <a:r>
              <a:rPr lang="en-US" altLang="zh-CN" dirty="0"/>
              <a:t>unused</a:t>
            </a:r>
            <a:endParaRPr lang="zh-CN" altLang="zh-CN" dirty="0"/>
          </a:p>
          <a:p>
            <a:r>
              <a:rPr lang="en-US" altLang="zh-CN" dirty="0"/>
              <a:t> </a:t>
            </a:r>
            <a:endParaRPr lang="zh-CN" altLang="zh-CN" dirty="0"/>
          </a:p>
          <a:p>
            <a:r>
              <a:rPr lang="en-US" altLang="zh-CN" dirty="0"/>
              <a:t> </a:t>
            </a:r>
            <a:endParaRPr lang="zh-CN" altLang="zh-CN" dirty="0"/>
          </a:p>
          <a:p>
            <a:r>
              <a:rPr lang="zh-CN" altLang="zh-CN" dirty="0"/>
              <a:t>对</a:t>
            </a:r>
            <a:r>
              <a:rPr lang="en-US" altLang="zh-CN" dirty="0"/>
              <a:t>kill</a:t>
            </a:r>
            <a:r>
              <a:rPr lang="zh-CN" altLang="zh-CN" dirty="0"/>
              <a:t>的理解我觉得是让用户那个线程立刻终止（</a:t>
            </a:r>
            <a:r>
              <a:rPr lang="en-US" altLang="zh-CN" dirty="0" err="1"/>
              <a:t>pthread_cancel</a:t>
            </a:r>
            <a:r>
              <a:rPr lang="zh-CN" altLang="zh-CN" dirty="0"/>
              <a:t>），不能再上传和下载或者查看，遍历查看这个人，得到线程</a:t>
            </a:r>
          </a:p>
          <a:p>
            <a:r>
              <a:rPr lang="zh-CN" altLang="zh-CN" dirty="0"/>
              <a:t>取消他的线程。但是失败了出现</a:t>
            </a:r>
            <a:r>
              <a:rPr lang="en-US" altLang="zh-CN" dirty="0"/>
              <a:t>segmentation fault</a:t>
            </a:r>
            <a:r>
              <a:rPr lang="zh-CN" altLang="zh-CN" dirty="0"/>
              <a:t>？？？还为解决</a:t>
            </a:r>
          </a:p>
          <a:p>
            <a:r>
              <a:rPr lang="en-US" altLang="zh-CN" dirty="0"/>
              <a:t> </a:t>
            </a:r>
            <a:endParaRPr lang="zh-CN" altLang="zh-CN" dirty="0"/>
          </a:p>
          <a:p>
            <a:r>
              <a:rPr lang="en-US" altLang="zh-CN" dirty="0"/>
              <a:t> </a:t>
            </a:r>
            <a:endParaRPr lang="zh-CN" altLang="zh-CN" dirty="0"/>
          </a:p>
          <a:p>
            <a:r>
              <a:rPr lang="zh-CN" altLang="zh-CN" dirty="0"/>
              <a:t>启动方式问题：直接判断</a:t>
            </a:r>
            <a:r>
              <a:rPr lang="en-US" altLang="zh-CN" dirty="0" err="1"/>
              <a:t>arg</a:t>
            </a:r>
            <a:r>
              <a:rPr lang="zh-CN" altLang="zh-CN" dirty="0"/>
              <a:t>是否为</a:t>
            </a:r>
            <a:r>
              <a:rPr lang="en-US" altLang="zh-CN" dirty="0"/>
              <a:t>3 </a:t>
            </a:r>
            <a:r>
              <a:rPr lang="zh-CN" altLang="zh-CN" dirty="0"/>
              <a:t>是就说明用户输入了</a:t>
            </a:r>
            <a:r>
              <a:rPr lang="en-US" altLang="zh-CN" dirty="0" err="1"/>
              <a:t>ip</a:t>
            </a:r>
            <a:r>
              <a:rPr lang="zh-CN" altLang="zh-CN" dirty="0"/>
              <a:t>和</a:t>
            </a:r>
            <a:r>
              <a:rPr lang="en-US" altLang="zh-CN" dirty="0"/>
              <a:t>port</a:t>
            </a:r>
            <a:r>
              <a:rPr lang="zh-CN" altLang="zh-CN" dirty="0"/>
              <a:t>否则用默认</a:t>
            </a:r>
          </a:p>
          <a:p>
            <a:r>
              <a:rPr lang="en-US" altLang="zh-CN" dirty="0"/>
              <a:t> </a:t>
            </a:r>
            <a:endParaRPr lang="zh-CN" altLang="zh-CN" dirty="0"/>
          </a:p>
          <a:p>
            <a:r>
              <a:rPr lang="zh-CN" altLang="zh-CN" dirty="0"/>
              <a:t>处理用户问题：写死</a:t>
            </a:r>
            <a:r>
              <a:rPr lang="en-US" altLang="zh-CN" dirty="0"/>
              <a:t>root</a:t>
            </a:r>
            <a:r>
              <a:rPr lang="zh-CN" altLang="zh-CN" dirty="0"/>
              <a:t>用户，</a:t>
            </a:r>
            <a:r>
              <a:rPr lang="en-US" altLang="zh-CN" dirty="0"/>
              <a:t>client</a:t>
            </a:r>
            <a:r>
              <a:rPr lang="zh-CN" altLang="zh-CN" dirty="0"/>
              <a:t>端登陆后用</a:t>
            </a:r>
            <a:r>
              <a:rPr lang="en-US" altLang="zh-CN" dirty="0" err="1"/>
              <a:t>GetUserAuthority</a:t>
            </a:r>
            <a:r>
              <a:rPr lang="zh-CN" altLang="zh-CN" dirty="0"/>
              <a:t>获得用户的权限</a:t>
            </a:r>
          </a:p>
          <a:p>
            <a:endParaRPr lang="zh-CN" altLang="en-US" sz="1000" dirty="0"/>
          </a:p>
        </p:txBody>
      </p:sp>
    </p:spTree>
    <p:extLst>
      <p:ext uri="{BB962C8B-B14F-4D97-AF65-F5344CB8AC3E}">
        <p14:creationId xmlns:p14="http://schemas.microsoft.com/office/powerpoint/2010/main" val="125978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  登陆</a:t>
            </a:r>
            <a:endParaRPr lang="zh-CN" altLang="en-US" dirty="0"/>
          </a:p>
        </p:txBody>
      </p:sp>
      <p:pic>
        <p:nvPicPr>
          <p:cNvPr id="5" name="图片 4"/>
          <p:cNvPicPr>
            <a:picLocks noChangeAspect="1"/>
          </p:cNvPicPr>
          <p:nvPr/>
        </p:nvPicPr>
        <p:blipFill>
          <a:blip r:embed="rId2"/>
          <a:stretch>
            <a:fillRect/>
          </a:stretch>
        </p:blipFill>
        <p:spPr>
          <a:xfrm>
            <a:off x="677334" y="1186036"/>
            <a:ext cx="7353300" cy="2524125"/>
          </a:xfrm>
          <a:prstGeom prst="rect">
            <a:avLst/>
          </a:prstGeom>
        </p:spPr>
      </p:pic>
      <p:pic>
        <p:nvPicPr>
          <p:cNvPr id="6" name="图片 5"/>
          <p:cNvPicPr>
            <a:picLocks noChangeAspect="1"/>
          </p:cNvPicPr>
          <p:nvPr/>
        </p:nvPicPr>
        <p:blipFill>
          <a:blip r:embed="rId3"/>
          <a:stretch>
            <a:fillRect/>
          </a:stretch>
        </p:blipFill>
        <p:spPr>
          <a:xfrm>
            <a:off x="677334" y="3710161"/>
            <a:ext cx="4829175" cy="2952750"/>
          </a:xfrm>
          <a:prstGeom prst="rect">
            <a:avLst/>
          </a:prstGeom>
        </p:spPr>
      </p:pic>
    </p:spTree>
    <p:extLst>
      <p:ext uri="{BB962C8B-B14F-4D97-AF65-F5344CB8AC3E}">
        <p14:creationId xmlns:p14="http://schemas.microsoft.com/office/powerpoint/2010/main" val="70009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实验结果：服务器端命令</a:t>
            </a:r>
            <a:endParaRPr lang="zh-CN" altLang="en-US" dirty="0"/>
          </a:p>
        </p:txBody>
      </p:sp>
      <p:pic>
        <p:nvPicPr>
          <p:cNvPr id="4" name="图片 3"/>
          <p:cNvPicPr>
            <a:picLocks noChangeAspect="1"/>
          </p:cNvPicPr>
          <p:nvPr/>
        </p:nvPicPr>
        <p:blipFill>
          <a:blip r:embed="rId2"/>
          <a:stretch>
            <a:fillRect/>
          </a:stretch>
        </p:blipFill>
        <p:spPr>
          <a:xfrm>
            <a:off x="749877" y="1270000"/>
            <a:ext cx="5642610" cy="2873551"/>
          </a:xfrm>
          <a:prstGeom prst="rect">
            <a:avLst/>
          </a:prstGeom>
        </p:spPr>
      </p:pic>
    </p:spTree>
    <p:extLst>
      <p:ext uri="{BB962C8B-B14F-4D97-AF65-F5344CB8AC3E}">
        <p14:creationId xmlns:p14="http://schemas.microsoft.com/office/powerpoint/2010/main" val="5758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实验结果：客户端命令</a:t>
            </a:r>
            <a:endParaRPr lang="zh-CN" altLang="en-US" dirty="0"/>
          </a:p>
        </p:txBody>
      </p:sp>
      <p:pic>
        <p:nvPicPr>
          <p:cNvPr id="4" name="图片 3"/>
          <p:cNvPicPr>
            <a:picLocks noChangeAspect="1"/>
          </p:cNvPicPr>
          <p:nvPr/>
        </p:nvPicPr>
        <p:blipFill>
          <a:blip r:embed="rId2"/>
          <a:stretch>
            <a:fillRect/>
          </a:stretch>
        </p:blipFill>
        <p:spPr>
          <a:xfrm>
            <a:off x="581631" y="1464166"/>
            <a:ext cx="4162425" cy="4162425"/>
          </a:xfrm>
          <a:prstGeom prst="rect">
            <a:avLst/>
          </a:prstGeom>
        </p:spPr>
      </p:pic>
      <p:pic>
        <p:nvPicPr>
          <p:cNvPr id="5" name="图片 4"/>
          <p:cNvPicPr>
            <a:picLocks noChangeAspect="1"/>
          </p:cNvPicPr>
          <p:nvPr/>
        </p:nvPicPr>
        <p:blipFill>
          <a:blip r:embed="rId3"/>
          <a:stretch>
            <a:fillRect/>
          </a:stretch>
        </p:blipFill>
        <p:spPr>
          <a:xfrm>
            <a:off x="6269549" y="609600"/>
            <a:ext cx="4295775" cy="2066925"/>
          </a:xfrm>
          <a:prstGeom prst="rect">
            <a:avLst/>
          </a:prstGeom>
        </p:spPr>
      </p:pic>
      <p:pic>
        <p:nvPicPr>
          <p:cNvPr id="6" name="图片 5"/>
          <p:cNvPicPr>
            <a:picLocks noChangeAspect="1"/>
          </p:cNvPicPr>
          <p:nvPr/>
        </p:nvPicPr>
        <p:blipFill>
          <a:blip r:embed="rId4"/>
          <a:stretch>
            <a:fillRect/>
          </a:stretch>
        </p:blipFill>
        <p:spPr>
          <a:xfrm>
            <a:off x="4975668" y="2880446"/>
            <a:ext cx="3333750" cy="3590925"/>
          </a:xfrm>
          <a:prstGeom prst="rect">
            <a:avLst/>
          </a:prstGeom>
        </p:spPr>
      </p:pic>
    </p:spTree>
    <p:extLst>
      <p:ext uri="{BB962C8B-B14F-4D97-AF65-F5344CB8AC3E}">
        <p14:creationId xmlns:p14="http://schemas.microsoft.com/office/powerpoint/2010/main" val="275161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Put  get  </a:t>
            </a:r>
            <a:r>
              <a:rPr lang="en-US" altLang="zh-CN" dirty="0" err="1" smtClean="0"/>
              <a:t>ascall</a:t>
            </a:r>
            <a:r>
              <a:rPr lang="en-US" altLang="zh-CN" dirty="0" smtClean="0"/>
              <a:t> binary</a:t>
            </a:r>
            <a:endParaRPr lang="zh-CN" altLang="en-US" dirty="0"/>
          </a:p>
        </p:txBody>
      </p:sp>
      <p:pic>
        <p:nvPicPr>
          <p:cNvPr id="4" name="图片 3"/>
          <p:cNvPicPr>
            <a:picLocks noChangeAspect="1"/>
          </p:cNvPicPr>
          <p:nvPr/>
        </p:nvPicPr>
        <p:blipFill>
          <a:blip r:embed="rId2"/>
          <a:stretch>
            <a:fillRect/>
          </a:stretch>
        </p:blipFill>
        <p:spPr>
          <a:xfrm>
            <a:off x="677334" y="1330036"/>
            <a:ext cx="3088519" cy="5194328"/>
          </a:xfrm>
          <a:prstGeom prst="rect">
            <a:avLst/>
          </a:prstGeom>
        </p:spPr>
      </p:pic>
      <p:pic>
        <p:nvPicPr>
          <p:cNvPr id="5" name="图片 4"/>
          <p:cNvPicPr>
            <a:picLocks noChangeAspect="1"/>
          </p:cNvPicPr>
          <p:nvPr/>
        </p:nvPicPr>
        <p:blipFill>
          <a:blip r:embed="rId3"/>
          <a:stretch>
            <a:fillRect/>
          </a:stretch>
        </p:blipFill>
        <p:spPr>
          <a:xfrm>
            <a:off x="3881264" y="1330036"/>
            <a:ext cx="3648075" cy="4686300"/>
          </a:xfrm>
          <a:prstGeom prst="rect">
            <a:avLst/>
          </a:prstGeom>
        </p:spPr>
      </p:pic>
      <p:pic>
        <p:nvPicPr>
          <p:cNvPr id="6" name="图片 5"/>
          <p:cNvPicPr>
            <a:picLocks noChangeAspect="1"/>
          </p:cNvPicPr>
          <p:nvPr/>
        </p:nvPicPr>
        <p:blipFill>
          <a:blip r:embed="rId4"/>
          <a:stretch>
            <a:fillRect/>
          </a:stretch>
        </p:blipFill>
        <p:spPr>
          <a:xfrm>
            <a:off x="7644750" y="638088"/>
            <a:ext cx="2972988" cy="6070196"/>
          </a:xfrm>
          <a:prstGeom prst="rect">
            <a:avLst/>
          </a:prstGeom>
        </p:spPr>
      </p:pic>
    </p:spTree>
    <p:extLst>
      <p:ext uri="{BB962C8B-B14F-4D97-AF65-F5344CB8AC3E}">
        <p14:creationId xmlns:p14="http://schemas.microsoft.com/office/powerpoint/2010/main" val="234989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使用的数据结构</a:t>
            </a:r>
            <a:endParaRPr lang="zh-CN" altLang="en-US" dirty="0"/>
          </a:p>
        </p:txBody>
      </p:sp>
      <p:sp>
        <p:nvSpPr>
          <p:cNvPr id="4" name="文本框 3"/>
          <p:cNvSpPr txBox="1"/>
          <p:nvPr/>
        </p:nvSpPr>
        <p:spPr>
          <a:xfrm>
            <a:off x="1305097" y="1521229"/>
            <a:ext cx="6633557" cy="4401205"/>
          </a:xfrm>
          <a:prstGeom prst="rect">
            <a:avLst/>
          </a:prstGeom>
          <a:noFill/>
        </p:spPr>
        <p:txBody>
          <a:bodyPr wrap="square" rtlCol="0">
            <a:spAutoFit/>
          </a:bodyPr>
          <a:lstStyle/>
          <a:p>
            <a:r>
              <a:rPr lang="en-US" altLang="zh-CN" sz="1000" dirty="0"/>
              <a:t>atypedef struct </a:t>
            </a:r>
            <a:r>
              <a:rPr lang="en-US" altLang="zh-CN" sz="1000" dirty="0" smtClean="0"/>
              <a:t>{</a:t>
            </a:r>
          </a:p>
          <a:p>
            <a:r>
              <a:rPr lang="en-US" altLang="zh-CN" sz="1000" dirty="0" smtClean="0"/>
              <a:t>        </a:t>
            </a:r>
            <a:r>
              <a:rPr lang="en-US" altLang="zh-CN" sz="1000" dirty="0"/>
              <a:t>char thread_name[20</a:t>
            </a:r>
            <a:r>
              <a:rPr lang="en-US" altLang="zh-CN" sz="1000" dirty="0" smtClean="0"/>
              <a:t>];					</a:t>
            </a:r>
            <a:r>
              <a:rPr lang="zh-CN" altLang="en-US" sz="1000" dirty="0" smtClean="0"/>
              <a:t>线程名称</a:t>
            </a:r>
            <a:endParaRPr lang="en-US" altLang="zh-CN" sz="1000" dirty="0" smtClean="0"/>
          </a:p>
          <a:p>
            <a:r>
              <a:rPr lang="en-US" altLang="zh-CN" sz="1000" dirty="0" smtClean="0"/>
              <a:t>        </a:t>
            </a:r>
            <a:r>
              <a:rPr lang="en-US" altLang="zh-CN" sz="1000" dirty="0"/>
              <a:t>pthread_t thread</a:t>
            </a:r>
            <a:r>
              <a:rPr lang="en-US" altLang="zh-CN" sz="1000" dirty="0" smtClean="0"/>
              <a:t>;						</a:t>
            </a:r>
            <a:r>
              <a:rPr lang="zh-CN" altLang="en-US" sz="1000" dirty="0" smtClean="0"/>
              <a:t>线程的</a:t>
            </a:r>
            <a:r>
              <a:rPr lang="en-US" altLang="zh-CN" sz="1000" dirty="0" smtClean="0"/>
              <a:t>id</a:t>
            </a:r>
          </a:p>
          <a:p>
            <a:r>
              <a:rPr lang="en-US" altLang="zh-CN" sz="1000" dirty="0" smtClean="0"/>
              <a:t>}</a:t>
            </a:r>
            <a:r>
              <a:rPr lang="en-US" altLang="zh-CN" sz="1000" dirty="0"/>
              <a:t>ClientThreads</a:t>
            </a:r>
            <a:r>
              <a:rPr lang="en-US" altLang="zh-CN" sz="1000" dirty="0" smtClean="0"/>
              <a:t>;</a:t>
            </a:r>
          </a:p>
          <a:p>
            <a:endParaRPr lang="en-US" altLang="zh-CN" sz="1000" dirty="0" smtClean="0"/>
          </a:p>
          <a:p>
            <a:r>
              <a:rPr lang="en-US" altLang="zh-CN" sz="1000" dirty="0" smtClean="0"/>
              <a:t>typedef </a:t>
            </a:r>
            <a:r>
              <a:rPr lang="en-US" altLang="zh-CN" sz="1000" dirty="0"/>
              <a:t>struct {        </a:t>
            </a:r>
            <a:endParaRPr lang="en-US" altLang="zh-CN" sz="1000" dirty="0" smtClean="0"/>
          </a:p>
          <a:p>
            <a:r>
              <a:rPr lang="en-US" altLang="zh-CN" sz="1000" dirty="0"/>
              <a:t>	</a:t>
            </a:r>
            <a:r>
              <a:rPr lang="en-US" altLang="zh-CN" sz="1000" dirty="0" smtClean="0"/>
              <a:t>char </a:t>
            </a:r>
            <a:r>
              <a:rPr lang="en-US" altLang="zh-CN" sz="1000" dirty="0"/>
              <a:t>account_name[30</a:t>
            </a:r>
            <a:r>
              <a:rPr lang="en-US" altLang="zh-CN" sz="1000" dirty="0" smtClean="0"/>
              <a:t>];					</a:t>
            </a:r>
            <a:r>
              <a:rPr lang="zh-CN" altLang="en-US" sz="1000" dirty="0" smtClean="0"/>
              <a:t>用户名字</a:t>
            </a:r>
            <a:endParaRPr lang="en-US" altLang="zh-CN" sz="1000" dirty="0" smtClean="0"/>
          </a:p>
          <a:p>
            <a:r>
              <a:rPr lang="en-US" altLang="zh-CN" sz="1000" dirty="0" smtClean="0"/>
              <a:t>        char account_password[30]; 					</a:t>
            </a:r>
            <a:r>
              <a:rPr lang="zh-CN" altLang="en-US" sz="1000" dirty="0" smtClean="0"/>
              <a:t>用户密码</a:t>
            </a:r>
            <a:r>
              <a:rPr lang="en-US" altLang="zh-CN" sz="1000" dirty="0" smtClean="0"/>
              <a:t>	</a:t>
            </a:r>
          </a:p>
          <a:p>
            <a:r>
              <a:rPr lang="en-US" altLang="zh-CN" sz="1000" dirty="0" smtClean="0"/>
              <a:t>       </a:t>
            </a:r>
            <a:r>
              <a:rPr lang="en-US" altLang="zh-CN" sz="1000" dirty="0"/>
              <a:t>int authority;//user power to judge what user can </a:t>
            </a:r>
            <a:r>
              <a:rPr lang="en-US" altLang="zh-CN" sz="1000" dirty="0" smtClean="0"/>
              <a:t>do	</a:t>
            </a:r>
            <a:r>
              <a:rPr lang="zh-CN" altLang="en-US" sz="1000" dirty="0" smtClean="0"/>
              <a:t>用户权限</a:t>
            </a:r>
            <a:endParaRPr lang="en-US" altLang="zh-CN" sz="1000" dirty="0" smtClean="0"/>
          </a:p>
          <a:p>
            <a:r>
              <a:rPr lang="en-US" altLang="zh-CN" sz="1000" dirty="0" smtClean="0"/>
              <a:t>}ACCOUNT;</a:t>
            </a:r>
          </a:p>
          <a:p>
            <a:endParaRPr lang="en-US" altLang="zh-CN" sz="1000" dirty="0" smtClean="0"/>
          </a:p>
          <a:p>
            <a:r>
              <a:rPr lang="en-US" altLang="zh-CN" sz="1000" dirty="0" smtClean="0"/>
              <a:t>typedef </a:t>
            </a:r>
            <a:r>
              <a:rPr lang="en-US" altLang="zh-CN" sz="1000" dirty="0"/>
              <a:t>struct {  </a:t>
            </a:r>
            <a:r>
              <a:rPr lang="en-US" altLang="zh-CN" sz="1000" dirty="0" smtClean="0"/>
              <a:t>							</a:t>
            </a:r>
          </a:p>
          <a:p>
            <a:r>
              <a:rPr lang="en-US" altLang="zh-CN" sz="1000" dirty="0" smtClean="0"/>
              <a:t>      </a:t>
            </a:r>
            <a:r>
              <a:rPr lang="en-US" altLang="zh-CN" sz="1000" dirty="0"/>
              <a:t>int client_sockfd; </a:t>
            </a:r>
            <a:r>
              <a:rPr lang="en-US" altLang="zh-CN" sz="1000" dirty="0" smtClean="0"/>
              <a:t>						</a:t>
            </a:r>
            <a:r>
              <a:rPr lang="zh-CN" altLang="en-US" sz="1000" dirty="0"/>
              <a:t>客户端的</a:t>
            </a:r>
            <a:r>
              <a:rPr lang="en-US" altLang="zh-CN" sz="1000" dirty="0"/>
              <a:t>socket</a:t>
            </a:r>
            <a:endParaRPr lang="en-US" altLang="zh-CN" sz="1000" dirty="0" smtClean="0"/>
          </a:p>
          <a:p>
            <a:r>
              <a:rPr lang="en-US" altLang="zh-CN" sz="1000" dirty="0" smtClean="0"/>
              <a:t>       </a:t>
            </a:r>
            <a:r>
              <a:rPr lang="en-US" altLang="zh-CN" sz="1000" dirty="0"/>
              <a:t>int authority</a:t>
            </a:r>
            <a:r>
              <a:rPr lang="en-US" altLang="zh-CN" sz="1000" dirty="0" smtClean="0"/>
              <a:t>;							</a:t>
            </a:r>
            <a:r>
              <a:rPr lang="zh-CN" altLang="en-US" sz="1000" dirty="0" smtClean="0"/>
              <a:t>客户的权限</a:t>
            </a:r>
            <a:endParaRPr lang="en-US" altLang="zh-CN" sz="1000" dirty="0" smtClean="0"/>
          </a:p>
          <a:p>
            <a:r>
              <a:rPr lang="en-US" altLang="zh-CN" sz="1000" dirty="0" smtClean="0"/>
              <a:t>}</a:t>
            </a:r>
            <a:r>
              <a:rPr lang="en-US" altLang="zh-CN" sz="1000" dirty="0"/>
              <a:t>ClientInfo</a:t>
            </a:r>
            <a:r>
              <a:rPr lang="en-US" altLang="zh-CN" sz="1000" dirty="0" smtClean="0"/>
              <a:t>;</a:t>
            </a:r>
          </a:p>
          <a:p>
            <a:endParaRPr lang="en-US" altLang="zh-CN" sz="1000" dirty="0" smtClean="0"/>
          </a:p>
          <a:p>
            <a:r>
              <a:rPr lang="en-US" altLang="zh-CN" sz="1000" dirty="0" smtClean="0"/>
              <a:t>enum </a:t>
            </a:r>
            <a:r>
              <a:rPr lang="en-US" altLang="zh-CN" sz="1000" dirty="0"/>
              <a:t>Authority{  </a:t>
            </a:r>
            <a:endParaRPr lang="en-US" altLang="zh-CN" sz="1000" dirty="0" smtClean="0"/>
          </a:p>
          <a:p>
            <a:r>
              <a:rPr lang="en-US" altLang="zh-CN" sz="1000" dirty="0" smtClean="0"/>
              <a:t>      rootLevel,commonLevel,visitorLevel</a:t>
            </a:r>
          </a:p>
          <a:p>
            <a:r>
              <a:rPr lang="en-US" altLang="zh-CN" sz="1000" dirty="0" smtClean="0"/>
              <a:t>};</a:t>
            </a:r>
          </a:p>
          <a:p>
            <a:r>
              <a:rPr lang="en-US" altLang="zh-CN" sz="1000" dirty="0" smtClean="0"/>
              <a:t>//</a:t>
            </a:r>
            <a:r>
              <a:rPr lang="zh-CN" altLang="en-US" sz="1000" dirty="0" smtClean="0"/>
              <a:t>宏定义</a:t>
            </a:r>
            <a:endParaRPr lang="en-US" altLang="zh-CN" sz="1000" dirty="0" smtClean="0"/>
          </a:p>
          <a:p>
            <a:r>
              <a:rPr lang="en-US" altLang="zh-CN" sz="1000" dirty="0"/>
              <a:t>#define USER_ACCOUNTS 1  	</a:t>
            </a:r>
            <a:r>
              <a:rPr lang="en-US" altLang="zh-CN" sz="1000" dirty="0" smtClean="0"/>
              <a:t>			</a:t>
            </a:r>
            <a:r>
              <a:rPr lang="zh-CN" altLang="en-US" sz="1000" dirty="0" smtClean="0"/>
              <a:t>最大的线程数量</a:t>
            </a:r>
            <a:r>
              <a:rPr lang="en-US" altLang="zh-CN" sz="1000" dirty="0"/>
              <a:t>	</a:t>
            </a:r>
            <a:endParaRPr lang="en-US" altLang="zh-CN" sz="1000" dirty="0" smtClean="0"/>
          </a:p>
          <a:p>
            <a:endParaRPr lang="en-US" altLang="zh-CN" sz="1000" dirty="0" smtClean="0"/>
          </a:p>
          <a:p>
            <a:r>
              <a:rPr lang="en-US" altLang="zh-CN" sz="1000" dirty="0" smtClean="0"/>
              <a:t>#</a:t>
            </a:r>
            <a:r>
              <a:rPr lang="en-US" altLang="zh-CN" sz="1000" dirty="0"/>
              <a:t>define DEFAULT_IP </a:t>
            </a:r>
            <a:r>
              <a:rPr lang="en-US" altLang="zh-CN" sz="1000" dirty="0" smtClean="0"/>
              <a:t>“127.0.0.1“				</a:t>
            </a:r>
            <a:r>
              <a:rPr lang="zh-CN" altLang="en-US" sz="1000" dirty="0" smtClean="0"/>
              <a:t>默认的</a:t>
            </a:r>
            <a:r>
              <a:rPr lang="en-US" altLang="zh-CN" sz="1000" dirty="0" smtClean="0"/>
              <a:t>IP</a:t>
            </a:r>
            <a:r>
              <a:rPr lang="zh-CN" altLang="en-US" sz="1000" dirty="0" smtClean="0"/>
              <a:t>地址</a:t>
            </a:r>
            <a:endParaRPr lang="en-US" altLang="zh-CN" sz="1000" dirty="0" smtClean="0"/>
          </a:p>
          <a:p>
            <a:endParaRPr lang="en-US" altLang="zh-CN" sz="1000" dirty="0" smtClean="0"/>
          </a:p>
          <a:p>
            <a:r>
              <a:rPr lang="en-US" altLang="zh-CN" sz="1000" dirty="0" smtClean="0"/>
              <a:t>#</a:t>
            </a:r>
            <a:r>
              <a:rPr lang="en-US" altLang="zh-CN" sz="1000" dirty="0"/>
              <a:t>define DEFAULT_PORT </a:t>
            </a:r>
            <a:r>
              <a:rPr lang="en-US" altLang="zh-CN" sz="1000" dirty="0" smtClean="0"/>
              <a:t>8888				</a:t>
            </a:r>
            <a:r>
              <a:rPr lang="zh-CN" altLang="en-US" sz="1000" dirty="0" smtClean="0"/>
              <a:t>默认的端口</a:t>
            </a:r>
            <a:endParaRPr lang="en-US" altLang="zh-CN" sz="1000" dirty="0" smtClean="0"/>
          </a:p>
          <a:p>
            <a:endParaRPr lang="en-US" altLang="zh-CN" sz="1000" dirty="0" smtClean="0"/>
          </a:p>
          <a:p>
            <a:r>
              <a:rPr lang="en-US" altLang="zh-CN" sz="1000" dirty="0" smtClean="0"/>
              <a:t>#</a:t>
            </a:r>
            <a:r>
              <a:rPr lang="en-US" altLang="zh-CN" sz="1000" dirty="0"/>
              <a:t>define DEFAULT_DIR </a:t>
            </a:r>
            <a:r>
              <a:rPr lang="en-US" altLang="zh-CN" sz="1000" dirty="0" smtClean="0"/>
              <a:t>“/home/</a:t>
            </a:r>
            <a:r>
              <a:rPr lang="en-US" altLang="zh-CN" sz="1000" dirty="0" err="1" smtClean="0"/>
              <a:t>tr</a:t>
            </a:r>
            <a:r>
              <a:rPr lang="en-US" altLang="zh-CN" sz="1000" dirty="0" smtClean="0"/>
              <a:t>/server“			</a:t>
            </a:r>
            <a:r>
              <a:rPr lang="zh-CN" altLang="en-US" sz="1000" smtClean="0"/>
              <a:t>服务器默认的目录</a:t>
            </a:r>
            <a:endParaRPr lang="en-US" altLang="zh-CN" sz="1000" dirty="0" smtClean="0"/>
          </a:p>
          <a:p>
            <a:endParaRPr lang="zh-CN" altLang="en-US" sz="1000" dirty="0"/>
          </a:p>
        </p:txBody>
      </p:sp>
    </p:spTree>
    <p:extLst>
      <p:ext uri="{BB962C8B-B14F-4D97-AF65-F5344CB8AC3E}">
        <p14:creationId xmlns:p14="http://schemas.microsoft.com/office/powerpoint/2010/main" val="4117699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3621" y="224444"/>
            <a:ext cx="2690608" cy="369332"/>
          </a:xfrm>
          <a:prstGeom prst="rect">
            <a:avLst/>
          </a:prstGeom>
          <a:noFill/>
        </p:spPr>
        <p:txBody>
          <a:bodyPr wrap="none" rtlCol="0">
            <a:spAutoFit/>
          </a:bodyPr>
          <a:lstStyle/>
          <a:p>
            <a:r>
              <a:rPr lang="zh-CN" altLang="en-US" dirty="0" smtClean="0"/>
              <a:t>详细的</a:t>
            </a:r>
            <a:r>
              <a:rPr lang="en-US" altLang="zh-CN" dirty="0" smtClean="0"/>
              <a:t>ASCALL put</a:t>
            </a:r>
            <a:r>
              <a:rPr lang="zh-CN" altLang="en-US" dirty="0" smtClean="0"/>
              <a:t>流程</a:t>
            </a:r>
            <a:endParaRPr lang="zh-CN" altLang="en-US" dirty="0"/>
          </a:p>
        </p:txBody>
      </p:sp>
      <p:sp>
        <p:nvSpPr>
          <p:cNvPr id="5" name="文本框 4"/>
          <p:cNvSpPr txBox="1"/>
          <p:nvPr/>
        </p:nvSpPr>
        <p:spPr>
          <a:xfrm>
            <a:off x="2826327" y="846284"/>
            <a:ext cx="1266923" cy="369332"/>
          </a:xfrm>
          <a:prstGeom prst="rect">
            <a:avLst/>
          </a:prstGeom>
          <a:noFill/>
        </p:spPr>
        <p:txBody>
          <a:bodyPr wrap="square" rtlCol="0">
            <a:spAutoFit/>
          </a:bodyPr>
          <a:lstStyle/>
          <a:p>
            <a:r>
              <a:rPr lang="en-US" altLang="zh-CN" dirty="0"/>
              <a:t>server</a:t>
            </a:r>
            <a:endParaRPr lang="zh-CN" altLang="en-US" dirty="0"/>
          </a:p>
        </p:txBody>
      </p:sp>
      <p:sp>
        <p:nvSpPr>
          <p:cNvPr id="6" name="文本框 5"/>
          <p:cNvSpPr txBox="1"/>
          <p:nvPr/>
        </p:nvSpPr>
        <p:spPr>
          <a:xfrm>
            <a:off x="6472698" y="846284"/>
            <a:ext cx="1102822" cy="646331"/>
          </a:xfrm>
          <a:prstGeom prst="rect">
            <a:avLst/>
          </a:prstGeom>
          <a:noFill/>
        </p:spPr>
        <p:txBody>
          <a:bodyPr wrap="square" rtlCol="0">
            <a:spAutoFit/>
          </a:bodyPr>
          <a:lstStyle/>
          <a:p>
            <a:r>
              <a:rPr lang="en-US" altLang="zh-CN" dirty="0" smtClean="0"/>
              <a:t>client</a:t>
            </a:r>
            <a:endParaRPr lang="zh-CN" altLang="en-US" dirty="0"/>
          </a:p>
          <a:p>
            <a:endParaRPr lang="zh-CN" altLang="en-US" dirty="0"/>
          </a:p>
        </p:txBody>
      </p:sp>
      <p:sp>
        <p:nvSpPr>
          <p:cNvPr id="7" name="圆角矩形 6"/>
          <p:cNvSpPr/>
          <p:nvPr/>
        </p:nvSpPr>
        <p:spPr>
          <a:xfrm>
            <a:off x="2053244" y="1360162"/>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判断是否有权限往下执行</a:t>
            </a:r>
            <a:r>
              <a:rPr lang="en-US" altLang="zh-CN" sz="1000" dirty="0" smtClean="0"/>
              <a:t>put</a:t>
            </a:r>
            <a:r>
              <a:rPr lang="zh-CN" altLang="en-US" sz="1000" dirty="0" smtClean="0"/>
              <a:t>，无权限发送随便什么信息</a:t>
            </a:r>
            <a:endParaRPr lang="zh-CN" altLang="en-US" sz="1000" dirty="0"/>
          </a:p>
        </p:txBody>
      </p:sp>
      <p:cxnSp>
        <p:nvCxnSpPr>
          <p:cNvPr id="10" name="直接箭头连接符 9"/>
          <p:cNvCxnSpPr>
            <a:stCxn id="44" idx="3"/>
            <a:endCxn id="27" idx="1"/>
          </p:cNvCxnSpPr>
          <p:nvPr/>
        </p:nvCxnSpPr>
        <p:spPr>
          <a:xfrm>
            <a:off x="4123112" y="2781722"/>
            <a:ext cx="2069723" cy="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543439" y="2520112"/>
            <a:ext cx="1294024" cy="523220"/>
          </a:xfrm>
          <a:prstGeom prst="rect">
            <a:avLst/>
          </a:prstGeom>
          <a:noFill/>
        </p:spPr>
        <p:txBody>
          <a:bodyPr wrap="square" rtlCol="0">
            <a:spAutoFit/>
          </a:bodyPr>
          <a:lstStyle/>
          <a:p>
            <a:r>
              <a:rPr lang="en-US" altLang="zh-CN" sz="1000" dirty="0"/>
              <a:t>ReadyToPutFile</a:t>
            </a:r>
            <a:endParaRPr lang="zh-CN" altLang="en-US" sz="1000" dirty="0"/>
          </a:p>
          <a:p>
            <a:endParaRPr lang="zh-CN" altLang="en-US" dirty="0"/>
          </a:p>
        </p:txBody>
      </p:sp>
      <p:sp>
        <p:nvSpPr>
          <p:cNvPr id="27" name="圆角矩形 26"/>
          <p:cNvSpPr/>
          <p:nvPr/>
        </p:nvSpPr>
        <p:spPr>
          <a:xfrm>
            <a:off x="6192835" y="2585257"/>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判断是否是</a:t>
            </a:r>
            <a:r>
              <a:rPr lang="en-US" altLang="zh-CN" sz="1000" dirty="0" smtClean="0"/>
              <a:t>ReadyToPutFile</a:t>
            </a:r>
            <a:r>
              <a:rPr lang="zh-CN" altLang="en-US" sz="1000" dirty="0"/>
              <a:t>是</a:t>
            </a:r>
            <a:r>
              <a:rPr lang="zh-CN" altLang="en-US" sz="1000" dirty="0" smtClean="0"/>
              <a:t>则执行</a:t>
            </a:r>
            <a:r>
              <a:rPr lang="zh-CN" altLang="en-US" sz="1000" dirty="0"/>
              <a:t>本地的</a:t>
            </a:r>
            <a:r>
              <a:rPr lang="en-US" altLang="zh-CN" sz="1000" dirty="0"/>
              <a:t>put</a:t>
            </a:r>
            <a:r>
              <a:rPr lang="zh-CN" altLang="en-US" sz="1000" dirty="0"/>
              <a:t>方法</a:t>
            </a:r>
          </a:p>
        </p:txBody>
      </p:sp>
      <p:cxnSp>
        <p:nvCxnSpPr>
          <p:cNvPr id="20" name="直接箭头连接符 19"/>
          <p:cNvCxnSpPr>
            <a:stCxn id="7" idx="2"/>
            <a:endCxn id="38" idx="0"/>
          </p:cNvCxnSpPr>
          <p:nvPr/>
        </p:nvCxnSpPr>
        <p:spPr>
          <a:xfrm flipH="1">
            <a:off x="3088178" y="1763466"/>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7" idx="2"/>
            <a:endCxn id="39" idx="0"/>
          </p:cNvCxnSpPr>
          <p:nvPr/>
        </p:nvCxnSpPr>
        <p:spPr>
          <a:xfrm flipH="1">
            <a:off x="7227842" y="2988561"/>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53244" y="1970116"/>
            <a:ext cx="2069868"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根据本地的</a:t>
            </a:r>
            <a:r>
              <a:rPr lang="en-US" altLang="zh-CN" sz="1000" dirty="0" smtClean="0"/>
              <a:t>binary</a:t>
            </a:r>
            <a:r>
              <a:rPr lang="zh-CN" altLang="en-US" sz="1000" dirty="0" smtClean="0"/>
              <a:t>变量判断处在什么模式，现在是</a:t>
            </a:r>
            <a:r>
              <a:rPr lang="en-US" altLang="zh-CN" sz="1000" dirty="0" smtClean="0"/>
              <a:t>ascall</a:t>
            </a:r>
            <a:r>
              <a:rPr lang="zh-CN" altLang="en-US" sz="1000" dirty="0" smtClean="0"/>
              <a:t>模式</a:t>
            </a:r>
            <a:endParaRPr lang="zh-CN" altLang="en-US" sz="1000" dirty="0"/>
          </a:p>
        </p:txBody>
      </p:sp>
      <p:sp>
        <p:nvSpPr>
          <p:cNvPr id="39" name="圆角矩形 38"/>
          <p:cNvSpPr/>
          <p:nvPr/>
        </p:nvSpPr>
        <p:spPr>
          <a:xfrm>
            <a:off x="6192834" y="3195211"/>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初始化</a:t>
            </a:r>
            <a:r>
              <a:rPr lang="en-US" altLang="zh-CN" sz="1000" dirty="0" smtClean="0"/>
              <a:t>buf</a:t>
            </a:r>
            <a:r>
              <a:rPr lang="zh-CN" altLang="en-US" sz="1000" dirty="0" smtClean="0"/>
              <a:t>都置</a:t>
            </a:r>
            <a:r>
              <a:rPr lang="en-US" altLang="zh-CN" sz="1000" dirty="0" smtClean="0"/>
              <a:t>0</a:t>
            </a:r>
            <a:r>
              <a:rPr lang="zh-CN" altLang="en-US" sz="1000" dirty="0" smtClean="0"/>
              <a:t>，开始</a:t>
            </a:r>
            <a:r>
              <a:rPr lang="zh-CN" altLang="en-US" sz="1000" dirty="0"/>
              <a:t>传输每次向</a:t>
            </a:r>
            <a:r>
              <a:rPr lang="en-US" altLang="zh-CN" sz="1000" dirty="0"/>
              <a:t>socket</a:t>
            </a:r>
            <a:r>
              <a:rPr lang="zh-CN" altLang="en-US" sz="1000" dirty="0"/>
              <a:t>里发送</a:t>
            </a:r>
            <a:r>
              <a:rPr lang="en-US" altLang="zh-CN" sz="1000" dirty="0"/>
              <a:t>1024</a:t>
            </a:r>
            <a:r>
              <a:rPr lang="zh-CN" altLang="en-US" sz="1000" dirty="0"/>
              <a:t>字节</a:t>
            </a:r>
          </a:p>
        </p:txBody>
      </p:sp>
      <p:sp>
        <p:nvSpPr>
          <p:cNvPr id="44" name="圆角矩形 43"/>
          <p:cNvSpPr/>
          <p:nvPr/>
        </p:nvSpPr>
        <p:spPr>
          <a:xfrm>
            <a:off x="2053242" y="2580070"/>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判断能否创建文件，不能发送随便什么信息，能</a:t>
            </a:r>
            <a:r>
              <a:rPr lang="zh-CN" altLang="en-US" sz="1000" dirty="0"/>
              <a:t>就</a:t>
            </a:r>
            <a:r>
              <a:rPr lang="zh-CN" altLang="en-US" sz="1000" dirty="0" smtClean="0"/>
              <a:t>发送</a:t>
            </a:r>
            <a:r>
              <a:rPr lang="en-US" altLang="zh-CN" sz="1000" dirty="0" smtClean="0"/>
              <a:t>readyto..</a:t>
            </a:r>
            <a:endParaRPr lang="zh-CN" altLang="en-US" sz="1000" dirty="0"/>
          </a:p>
        </p:txBody>
      </p:sp>
      <p:cxnSp>
        <p:nvCxnSpPr>
          <p:cNvPr id="45" name="直接箭头连接符 44"/>
          <p:cNvCxnSpPr>
            <a:stCxn id="44" idx="2"/>
            <a:endCxn id="46" idx="0"/>
          </p:cNvCxnSpPr>
          <p:nvPr/>
        </p:nvCxnSpPr>
        <p:spPr>
          <a:xfrm flipH="1">
            <a:off x="3088176" y="2983374"/>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2053242" y="3190024"/>
            <a:ext cx="2069868" cy="60995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接收</a:t>
            </a:r>
            <a:r>
              <a:rPr lang="en-US" altLang="zh-CN" sz="1000" dirty="0" smtClean="0"/>
              <a:t>1024</a:t>
            </a:r>
            <a:r>
              <a:rPr lang="zh-CN" altLang="en-US" sz="1000" dirty="0" smtClean="0"/>
              <a:t>字节到缓冲区，判断到</a:t>
            </a:r>
            <a:r>
              <a:rPr lang="en-US" altLang="zh-CN" sz="1000" dirty="0" smtClean="0"/>
              <a:t>0</a:t>
            </a:r>
            <a:r>
              <a:rPr lang="zh-CN" altLang="en-US" sz="1000" dirty="0" smtClean="0"/>
              <a:t>结束的位置，记录，然后写入这么多字节到文件里</a:t>
            </a:r>
            <a:endParaRPr lang="zh-CN" altLang="en-US" sz="1000" dirty="0"/>
          </a:p>
        </p:txBody>
      </p:sp>
      <p:cxnSp>
        <p:nvCxnSpPr>
          <p:cNvPr id="47" name="直接箭头连接符 46"/>
          <p:cNvCxnSpPr>
            <a:stCxn id="38" idx="2"/>
            <a:endCxn id="44" idx="0"/>
          </p:cNvCxnSpPr>
          <p:nvPr/>
        </p:nvCxnSpPr>
        <p:spPr>
          <a:xfrm flipH="1">
            <a:off x="3088177" y="2373420"/>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6192833" y="1342280"/>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接收指令，发送给</a:t>
            </a:r>
            <a:r>
              <a:rPr lang="en-US" altLang="zh-CN" sz="1000" dirty="0" smtClean="0"/>
              <a:t>server</a:t>
            </a:r>
            <a:r>
              <a:rPr lang="zh-CN" altLang="en-US" sz="1000" dirty="0" smtClean="0"/>
              <a:t>端</a:t>
            </a:r>
            <a:endParaRPr lang="zh-CN" altLang="en-US" sz="1000" dirty="0"/>
          </a:p>
        </p:txBody>
      </p:sp>
      <p:cxnSp>
        <p:nvCxnSpPr>
          <p:cNvPr id="53" name="直接箭头连接符 52"/>
          <p:cNvCxnSpPr>
            <a:stCxn id="52" idx="1"/>
            <a:endCxn id="7" idx="3"/>
          </p:cNvCxnSpPr>
          <p:nvPr/>
        </p:nvCxnSpPr>
        <p:spPr>
          <a:xfrm flipH="1">
            <a:off x="4123114" y="1543932"/>
            <a:ext cx="2069719" cy="1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447084" y="1240246"/>
            <a:ext cx="1294024" cy="523220"/>
          </a:xfrm>
          <a:prstGeom prst="rect">
            <a:avLst/>
          </a:prstGeom>
          <a:noFill/>
        </p:spPr>
        <p:txBody>
          <a:bodyPr wrap="square" rtlCol="0">
            <a:spAutoFit/>
          </a:bodyPr>
          <a:lstStyle/>
          <a:p>
            <a:r>
              <a:rPr lang="en-US" altLang="zh-CN" sz="1000" dirty="0" smtClean="0"/>
              <a:t>Put  File</a:t>
            </a:r>
            <a:endParaRPr lang="zh-CN" altLang="en-US" sz="1000" dirty="0"/>
          </a:p>
          <a:p>
            <a:endParaRPr lang="zh-CN" altLang="en-US" dirty="0"/>
          </a:p>
        </p:txBody>
      </p:sp>
      <p:cxnSp>
        <p:nvCxnSpPr>
          <p:cNvPr id="59" name="直接箭头连接符 58"/>
          <p:cNvCxnSpPr>
            <a:stCxn id="52" idx="2"/>
            <a:endCxn id="27" idx="0"/>
          </p:cNvCxnSpPr>
          <p:nvPr/>
        </p:nvCxnSpPr>
        <p:spPr>
          <a:xfrm>
            <a:off x="7227841" y="1745584"/>
            <a:ext cx="2" cy="83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9" idx="1"/>
            <a:endCxn id="46" idx="3"/>
          </p:cNvCxnSpPr>
          <p:nvPr/>
        </p:nvCxnSpPr>
        <p:spPr>
          <a:xfrm flipH="1">
            <a:off x="4123110" y="3396863"/>
            <a:ext cx="2069724" cy="9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478556" y="3130066"/>
            <a:ext cx="1294024" cy="523220"/>
          </a:xfrm>
          <a:prstGeom prst="rect">
            <a:avLst/>
          </a:prstGeom>
          <a:noFill/>
        </p:spPr>
        <p:txBody>
          <a:bodyPr wrap="square" rtlCol="0">
            <a:spAutoFit/>
          </a:bodyPr>
          <a:lstStyle/>
          <a:p>
            <a:r>
              <a:rPr lang="zh-CN" altLang="en-US" sz="1000" dirty="0" smtClean="0"/>
              <a:t>文件内容字节</a:t>
            </a:r>
            <a:endParaRPr lang="zh-CN" altLang="en-US" sz="1000" dirty="0"/>
          </a:p>
          <a:p>
            <a:endParaRPr lang="zh-CN" altLang="en-US" dirty="0"/>
          </a:p>
        </p:txBody>
      </p:sp>
      <p:sp>
        <p:nvSpPr>
          <p:cNvPr id="68" name="圆角矩形 67"/>
          <p:cNvSpPr/>
          <p:nvPr/>
        </p:nvSpPr>
        <p:spPr>
          <a:xfrm>
            <a:off x="2053242" y="4104955"/>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smtClean="0"/>
              <a:t>recv</a:t>
            </a:r>
            <a:r>
              <a:rPr lang="zh-CN" altLang="en-US" sz="1000" dirty="0" smtClean="0"/>
              <a:t>判断是</a:t>
            </a:r>
            <a:r>
              <a:rPr lang="en-US" altLang="zh-CN" sz="1000" dirty="0" smtClean="0"/>
              <a:t>translated,</a:t>
            </a:r>
            <a:r>
              <a:rPr lang="zh-CN" altLang="en-US" sz="1000" dirty="0" smtClean="0"/>
              <a:t>发送文件传输完毕</a:t>
            </a:r>
            <a:endParaRPr lang="zh-CN" altLang="en-US" sz="1000" dirty="0"/>
          </a:p>
        </p:txBody>
      </p:sp>
      <p:cxnSp>
        <p:nvCxnSpPr>
          <p:cNvPr id="70" name="直接箭头连接符 69"/>
          <p:cNvCxnSpPr>
            <a:stCxn id="46" idx="2"/>
            <a:endCxn id="68" idx="0"/>
          </p:cNvCxnSpPr>
          <p:nvPr/>
        </p:nvCxnSpPr>
        <p:spPr>
          <a:xfrm>
            <a:off x="3088176" y="3799978"/>
            <a:ext cx="1" cy="30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6287045" y="4104955"/>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结束发送</a:t>
            </a:r>
            <a:r>
              <a:rPr lang="en-US" altLang="zh-CN" sz="1000" dirty="0" smtClean="0"/>
              <a:t>translated</a:t>
            </a:r>
            <a:endParaRPr lang="zh-CN" altLang="en-US" sz="1000" dirty="0"/>
          </a:p>
        </p:txBody>
      </p:sp>
      <p:cxnSp>
        <p:nvCxnSpPr>
          <p:cNvPr id="73" name="直接箭头连接符 72"/>
          <p:cNvCxnSpPr>
            <a:stCxn id="39" idx="2"/>
            <a:endCxn id="71" idx="0"/>
          </p:cNvCxnSpPr>
          <p:nvPr/>
        </p:nvCxnSpPr>
        <p:spPr>
          <a:xfrm>
            <a:off x="7227842" y="3598515"/>
            <a:ext cx="94211" cy="50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1" idx="1"/>
            <a:endCxn id="68" idx="3"/>
          </p:cNvCxnSpPr>
          <p:nvPr/>
        </p:nvCxnSpPr>
        <p:spPr>
          <a:xfrm flipH="1">
            <a:off x="4123112" y="4306607"/>
            <a:ext cx="2163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4416897" y="4061588"/>
            <a:ext cx="1294024" cy="523220"/>
          </a:xfrm>
          <a:prstGeom prst="rect">
            <a:avLst/>
          </a:prstGeom>
          <a:noFill/>
        </p:spPr>
        <p:txBody>
          <a:bodyPr wrap="square" rtlCol="0">
            <a:spAutoFit/>
          </a:bodyPr>
          <a:lstStyle/>
          <a:p>
            <a:pPr algn="ctr"/>
            <a:r>
              <a:rPr lang="en-US" altLang="zh-CN" sz="1000" dirty="0"/>
              <a:t>translated</a:t>
            </a:r>
            <a:endParaRPr lang="zh-CN" altLang="en-US" sz="1000" dirty="0"/>
          </a:p>
          <a:p>
            <a:endParaRPr lang="zh-CN" altLang="en-US" dirty="0"/>
          </a:p>
        </p:txBody>
      </p:sp>
      <p:sp>
        <p:nvSpPr>
          <p:cNvPr id="78" name="圆角矩形 77"/>
          <p:cNvSpPr/>
          <p:nvPr/>
        </p:nvSpPr>
        <p:spPr>
          <a:xfrm>
            <a:off x="6287045" y="4765401"/>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显示给用户，等待下次命令</a:t>
            </a:r>
            <a:endParaRPr lang="zh-CN" altLang="en-US" sz="1000" dirty="0"/>
          </a:p>
        </p:txBody>
      </p:sp>
      <p:cxnSp>
        <p:nvCxnSpPr>
          <p:cNvPr id="80" name="直接箭头连接符 79"/>
          <p:cNvCxnSpPr>
            <a:stCxn id="68" idx="3"/>
            <a:endCxn id="78" idx="1"/>
          </p:cNvCxnSpPr>
          <p:nvPr/>
        </p:nvCxnSpPr>
        <p:spPr>
          <a:xfrm>
            <a:off x="4123112" y="4306607"/>
            <a:ext cx="2163933" cy="66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628719" y="4491480"/>
            <a:ext cx="1294024" cy="523220"/>
          </a:xfrm>
          <a:prstGeom prst="rect">
            <a:avLst/>
          </a:prstGeom>
          <a:noFill/>
        </p:spPr>
        <p:txBody>
          <a:bodyPr wrap="square" rtlCol="0">
            <a:spAutoFit/>
          </a:bodyPr>
          <a:lstStyle/>
          <a:p>
            <a:pPr algn="ctr"/>
            <a:r>
              <a:rPr lang="zh-CN" altLang="en-US" sz="1000" dirty="0" smtClean="0"/>
              <a:t>文件传输完毕</a:t>
            </a:r>
            <a:endParaRPr lang="zh-CN" altLang="en-US" sz="1000" dirty="0"/>
          </a:p>
          <a:p>
            <a:endParaRPr lang="zh-CN" altLang="en-US" dirty="0"/>
          </a:p>
        </p:txBody>
      </p:sp>
      <p:sp>
        <p:nvSpPr>
          <p:cNvPr id="85" name="圆角矩形 84"/>
          <p:cNvSpPr/>
          <p:nvPr/>
        </p:nvSpPr>
        <p:spPr>
          <a:xfrm>
            <a:off x="403056" y="1970116"/>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开始函数</a:t>
            </a:r>
            <a:r>
              <a:rPr lang="en-US" altLang="zh-CN" sz="1000" dirty="0" smtClean="0"/>
              <a:t>ExecutePut</a:t>
            </a:r>
            <a:endParaRPr lang="zh-CN" altLang="en-US" sz="1000" dirty="0"/>
          </a:p>
        </p:txBody>
      </p:sp>
      <p:cxnSp>
        <p:nvCxnSpPr>
          <p:cNvPr id="87" name="直接箭头连接符 86"/>
          <p:cNvCxnSpPr>
            <a:stCxn id="85" idx="3"/>
            <a:endCxn id="38" idx="1"/>
          </p:cNvCxnSpPr>
          <p:nvPr/>
        </p:nvCxnSpPr>
        <p:spPr>
          <a:xfrm>
            <a:off x="1633636" y="2171768"/>
            <a:ext cx="419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305158" y="3293349"/>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结束</a:t>
            </a:r>
            <a:r>
              <a:rPr lang="zh-CN" altLang="en-US" sz="1000" dirty="0" smtClean="0"/>
              <a:t>函数</a:t>
            </a:r>
            <a:r>
              <a:rPr lang="en-US" altLang="zh-CN" sz="1000" dirty="0" smtClean="0"/>
              <a:t>ExecutePut</a:t>
            </a:r>
            <a:endParaRPr lang="zh-CN" altLang="en-US" sz="1000" dirty="0"/>
          </a:p>
        </p:txBody>
      </p:sp>
      <p:cxnSp>
        <p:nvCxnSpPr>
          <p:cNvPr id="89" name="直接箭头连接符 88"/>
          <p:cNvCxnSpPr>
            <a:stCxn id="88" idx="3"/>
            <a:endCxn id="46" idx="1"/>
          </p:cNvCxnSpPr>
          <p:nvPr/>
        </p:nvCxnSpPr>
        <p:spPr>
          <a:xfrm>
            <a:off x="1535738" y="3495001"/>
            <a:ext cx="5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8704658" y="2580070"/>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开始函数</a:t>
            </a:r>
            <a:r>
              <a:rPr lang="en-US" altLang="zh-CN" sz="1000" dirty="0" smtClean="0"/>
              <a:t>ExecutePut</a:t>
            </a:r>
            <a:endParaRPr lang="zh-CN" altLang="en-US" sz="1000" dirty="0"/>
          </a:p>
        </p:txBody>
      </p:sp>
      <p:cxnSp>
        <p:nvCxnSpPr>
          <p:cNvPr id="95" name="直接箭头连接符 94"/>
          <p:cNvCxnSpPr>
            <a:stCxn id="93" idx="1"/>
            <a:endCxn id="27" idx="3"/>
          </p:cNvCxnSpPr>
          <p:nvPr/>
        </p:nvCxnSpPr>
        <p:spPr>
          <a:xfrm flipH="1">
            <a:off x="8262850" y="2781722"/>
            <a:ext cx="441808" cy="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8776487" y="4068111"/>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结束函数</a:t>
            </a:r>
            <a:r>
              <a:rPr lang="en-US" altLang="zh-CN" sz="1000" dirty="0" smtClean="0"/>
              <a:t>ExecutePut</a:t>
            </a:r>
            <a:endParaRPr lang="zh-CN" altLang="en-US" sz="1000" dirty="0"/>
          </a:p>
        </p:txBody>
      </p:sp>
      <p:cxnSp>
        <p:nvCxnSpPr>
          <p:cNvPr id="98" name="直接箭头连接符 97"/>
          <p:cNvCxnSpPr>
            <a:stCxn id="97" idx="1"/>
            <a:endCxn id="71" idx="3"/>
          </p:cNvCxnSpPr>
          <p:nvPr/>
        </p:nvCxnSpPr>
        <p:spPr>
          <a:xfrm flipH="1">
            <a:off x="8357060" y="4269763"/>
            <a:ext cx="419427" cy="3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046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3621" y="224444"/>
            <a:ext cx="2745110" cy="369332"/>
          </a:xfrm>
          <a:prstGeom prst="rect">
            <a:avLst/>
          </a:prstGeom>
          <a:noFill/>
        </p:spPr>
        <p:txBody>
          <a:bodyPr wrap="none" rtlCol="0">
            <a:spAutoFit/>
          </a:bodyPr>
          <a:lstStyle/>
          <a:p>
            <a:r>
              <a:rPr lang="zh-CN" altLang="en-US" dirty="0" smtClean="0"/>
              <a:t>详细的</a:t>
            </a:r>
            <a:r>
              <a:rPr lang="en-US" altLang="zh-CN" dirty="0" smtClean="0"/>
              <a:t>ASCALL get</a:t>
            </a:r>
            <a:r>
              <a:rPr lang="zh-CN" altLang="en-US" dirty="0" smtClean="0"/>
              <a:t>流程</a:t>
            </a:r>
            <a:endParaRPr lang="zh-CN" altLang="en-US" dirty="0"/>
          </a:p>
        </p:txBody>
      </p:sp>
      <p:sp>
        <p:nvSpPr>
          <p:cNvPr id="5" name="文本框 4"/>
          <p:cNvSpPr txBox="1"/>
          <p:nvPr/>
        </p:nvSpPr>
        <p:spPr>
          <a:xfrm>
            <a:off x="2826327" y="846284"/>
            <a:ext cx="1266923" cy="369332"/>
          </a:xfrm>
          <a:prstGeom prst="rect">
            <a:avLst/>
          </a:prstGeom>
          <a:noFill/>
        </p:spPr>
        <p:txBody>
          <a:bodyPr wrap="square" rtlCol="0">
            <a:spAutoFit/>
          </a:bodyPr>
          <a:lstStyle/>
          <a:p>
            <a:r>
              <a:rPr lang="en-US" altLang="zh-CN" dirty="0"/>
              <a:t>server</a:t>
            </a:r>
            <a:endParaRPr lang="zh-CN" altLang="en-US" dirty="0"/>
          </a:p>
        </p:txBody>
      </p:sp>
      <p:sp>
        <p:nvSpPr>
          <p:cNvPr id="6" name="文本框 5"/>
          <p:cNvSpPr txBox="1"/>
          <p:nvPr/>
        </p:nvSpPr>
        <p:spPr>
          <a:xfrm>
            <a:off x="6472698" y="846284"/>
            <a:ext cx="1102822" cy="646331"/>
          </a:xfrm>
          <a:prstGeom prst="rect">
            <a:avLst/>
          </a:prstGeom>
          <a:noFill/>
        </p:spPr>
        <p:txBody>
          <a:bodyPr wrap="square" rtlCol="0">
            <a:spAutoFit/>
          </a:bodyPr>
          <a:lstStyle/>
          <a:p>
            <a:r>
              <a:rPr lang="en-US" altLang="zh-CN" dirty="0" smtClean="0"/>
              <a:t>client</a:t>
            </a:r>
            <a:endParaRPr lang="zh-CN" altLang="en-US" dirty="0"/>
          </a:p>
          <a:p>
            <a:endParaRPr lang="zh-CN" altLang="en-US" dirty="0"/>
          </a:p>
        </p:txBody>
      </p:sp>
      <p:sp>
        <p:nvSpPr>
          <p:cNvPr id="7" name="圆角矩形 6"/>
          <p:cNvSpPr/>
          <p:nvPr/>
        </p:nvSpPr>
        <p:spPr>
          <a:xfrm>
            <a:off x="2053244" y="1360162"/>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判断是否有权限往下执行</a:t>
            </a:r>
            <a:r>
              <a:rPr lang="en-US" altLang="zh-CN" sz="1000" dirty="0" smtClean="0"/>
              <a:t>get</a:t>
            </a:r>
            <a:r>
              <a:rPr lang="zh-CN" altLang="en-US" sz="1000" dirty="0" smtClean="0"/>
              <a:t>方法，无权限发送随便什么信息</a:t>
            </a:r>
            <a:endParaRPr lang="zh-CN" altLang="en-US" sz="1000" dirty="0"/>
          </a:p>
        </p:txBody>
      </p:sp>
      <p:cxnSp>
        <p:nvCxnSpPr>
          <p:cNvPr id="10" name="直接箭头连接符 9"/>
          <p:cNvCxnSpPr>
            <a:stCxn id="44" idx="3"/>
            <a:endCxn id="27" idx="1"/>
          </p:cNvCxnSpPr>
          <p:nvPr/>
        </p:nvCxnSpPr>
        <p:spPr>
          <a:xfrm>
            <a:off x="4123112" y="2781722"/>
            <a:ext cx="2069723" cy="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669164" y="2503427"/>
            <a:ext cx="1294024" cy="523220"/>
          </a:xfrm>
          <a:prstGeom prst="rect">
            <a:avLst/>
          </a:prstGeom>
          <a:noFill/>
        </p:spPr>
        <p:txBody>
          <a:bodyPr wrap="square" rtlCol="0">
            <a:spAutoFit/>
          </a:bodyPr>
          <a:lstStyle/>
          <a:p>
            <a:r>
              <a:rPr lang="en-US" altLang="zh-CN" sz="1000" dirty="0" smtClean="0"/>
              <a:t>ready</a:t>
            </a:r>
            <a:endParaRPr lang="zh-CN" altLang="en-US" sz="1000" dirty="0"/>
          </a:p>
          <a:p>
            <a:endParaRPr lang="zh-CN" altLang="en-US" dirty="0"/>
          </a:p>
        </p:txBody>
      </p:sp>
      <p:sp>
        <p:nvSpPr>
          <p:cNvPr id="27" name="圆角矩形 26"/>
          <p:cNvSpPr/>
          <p:nvPr/>
        </p:nvSpPr>
        <p:spPr>
          <a:xfrm>
            <a:off x="6192835" y="2585257"/>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判断是否是</a:t>
            </a:r>
            <a:r>
              <a:rPr lang="en-US" altLang="zh-CN" sz="1000" dirty="0"/>
              <a:t>r</a:t>
            </a:r>
            <a:r>
              <a:rPr lang="en-US" altLang="zh-CN" sz="1000" dirty="0" smtClean="0"/>
              <a:t>eady</a:t>
            </a:r>
            <a:r>
              <a:rPr lang="zh-CN" altLang="en-US" sz="1000" dirty="0" smtClean="0"/>
              <a:t>是则执行</a:t>
            </a:r>
            <a:r>
              <a:rPr lang="zh-CN" altLang="en-US" sz="1000" dirty="0"/>
              <a:t>本地</a:t>
            </a:r>
            <a:r>
              <a:rPr lang="zh-CN" altLang="en-US" sz="1000" dirty="0" smtClean="0"/>
              <a:t>的</a:t>
            </a:r>
            <a:r>
              <a:rPr lang="en-US" altLang="zh-CN" sz="1000" dirty="0" smtClean="0"/>
              <a:t>Get</a:t>
            </a:r>
            <a:r>
              <a:rPr lang="zh-CN" altLang="en-US" sz="1000" dirty="0"/>
              <a:t>方法</a:t>
            </a:r>
          </a:p>
        </p:txBody>
      </p:sp>
      <p:cxnSp>
        <p:nvCxnSpPr>
          <p:cNvPr id="20" name="直接箭头连接符 19"/>
          <p:cNvCxnSpPr>
            <a:stCxn id="7" idx="2"/>
            <a:endCxn id="38" idx="0"/>
          </p:cNvCxnSpPr>
          <p:nvPr/>
        </p:nvCxnSpPr>
        <p:spPr>
          <a:xfrm flipH="1">
            <a:off x="3088178" y="1763466"/>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7" idx="2"/>
            <a:endCxn id="39" idx="0"/>
          </p:cNvCxnSpPr>
          <p:nvPr/>
        </p:nvCxnSpPr>
        <p:spPr>
          <a:xfrm flipH="1">
            <a:off x="7227842" y="2988561"/>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53244" y="1970116"/>
            <a:ext cx="2069868"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根据本地的</a:t>
            </a:r>
            <a:r>
              <a:rPr lang="en-US" altLang="zh-CN" sz="1000" dirty="0" smtClean="0"/>
              <a:t>binary</a:t>
            </a:r>
            <a:r>
              <a:rPr lang="zh-CN" altLang="en-US" sz="1000" dirty="0" smtClean="0"/>
              <a:t>变量判断处在什么模式，现在是</a:t>
            </a:r>
            <a:r>
              <a:rPr lang="en-US" altLang="zh-CN" sz="1000" dirty="0" smtClean="0"/>
              <a:t>ascall</a:t>
            </a:r>
            <a:r>
              <a:rPr lang="zh-CN" altLang="en-US" sz="1000" dirty="0" smtClean="0"/>
              <a:t>模式</a:t>
            </a:r>
            <a:endParaRPr lang="zh-CN" altLang="en-US" sz="1000" dirty="0"/>
          </a:p>
        </p:txBody>
      </p:sp>
      <p:sp>
        <p:nvSpPr>
          <p:cNvPr id="39" name="圆角矩形 38"/>
          <p:cNvSpPr/>
          <p:nvPr/>
        </p:nvSpPr>
        <p:spPr>
          <a:xfrm>
            <a:off x="6192834" y="3195211"/>
            <a:ext cx="2070015" cy="501442"/>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接收</a:t>
            </a:r>
            <a:r>
              <a:rPr lang="en-US" altLang="zh-CN" sz="1000" dirty="0"/>
              <a:t>1024</a:t>
            </a:r>
            <a:r>
              <a:rPr lang="zh-CN" altLang="en-US" sz="1000" dirty="0"/>
              <a:t>字节到缓冲区，判断到</a:t>
            </a:r>
            <a:r>
              <a:rPr lang="en-US" altLang="zh-CN" sz="1000" dirty="0"/>
              <a:t>0</a:t>
            </a:r>
            <a:r>
              <a:rPr lang="zh-CN" altLang="en-US" sz="1000" dirty="0"/>
              <a:t>结束的位置，记录，然后写入这么多字节到文件里</a:t>
            </a:r>
          </a:p>
        </p:txBody>
      </p:sp>
      <p:sp>
        <p:nvSpPr>
          <p:cNvPr id="44" name="圆角矩形 43"/>
          <p:cNvSpPr/>
          <p:nvPr/>
        </p:nvSpPr>
        <p:spPr>
          <a:xfrm>
            <a:off x="2053242" y="2580070"/>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判断能否创建文件，不能发送随便什么信息，能</a:t>
            </a:r>
            <a:r>
              <a:rPr lang="zh-CN" altLang="en-US" sz="1000" dirty="0"/>
              <a:t>就</a:t>
            </a:r>
            <a:r>
              <a:rPr lang="zh-CN" altLang="en-US" sz="1000" dirty="0" smtClean="0"/>
              <a:t>发送</a:t>
            </a:r>
            <a:r>
              <a:rPr lang="en-US" altLang="zh-CN" sz="1000" dirty="0" smtClean="0"/>
              <a:t>ready</a:t>
            </a:r>
            <a:endParaRPr lang="zh-CN" altLang="en-US" sz="1000" dirty="0"/>
          </a:p>
        </p:txBody>
      </p:sp>
      <p:cxnSp>
        <p:nvCxnSpPr>
          <p:cNvPr id="45" name="直接箭头连接符 44"/>
          <p:cNvCxnSpPr>
            <a:stCxn id="44" idx="2"/>
            <a:endCxn id="46" idx="0"/>
          </p:cNvCxnSpPr>
          <p:nvPr/>
        </p:nvCxnSpPr>
        <p:spPr>
          <a:xfrm flipH="1">
            <a:off x="3088176" y="2983374"/>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2053242" y="3190023"/>
            <a:ext cx="2069868" cy="511627"/>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初始化</a:t>
            </a:r>
            <a:r>
              <a:rPr lang="en-US" altLang="zh-CN" sz="1000" dirty="0"/>
              <a:t>buf</a:t>
            </a:r>
            <a:r>
              <a:rPr lang="zh-CN" altLang="en-US" sz="1000" dirty="0"/>
              <a:t>都置</a:t>
            </a:r>
            <a:r>
              <a:rPr lang="en-US" altLang="zh-CN" sz="1000" dirty="0"/>
              <a:t>0</a:t>
            </a:r>
            <a:r>
              <a:rPr lang="zh-CN" altLang="en-US" sz="1000" dirty="0"/>
              <a:t>，开始传输每次向</a:t>
            </a:r>
            <a:r>
              <a:rPr lang="en-US" altLang="zh-CN" sz="1000" dirty="0"/>
              <a:t>socket</a:t>
            </a:r>
            <a:r>
              <a:rPr lang="zh-CN" altLang="en-US" sz="1000" dirty="0"/>
              <a:t>里发送</a:t>
            </a:r>
            <a:r>
              <a:rPr lang="en-US" altLang="zh-CN" sz="1000" dirty="0"/>
              <a:t>1024</a:t>
            </a:r>
            <a:r>
              <a:rPr lang="zh-CN" altLang="en-US" sz="1000" dirty="0"/>
              <a:t>字节</a:t>
            </a:r>
          </a:p>
          <a:p>
            <a:pPr algn="ctr"/>
            <a:endParaRPr lang="zh-CN" altLang="en-US" sz="1000" dirty="0"/>
          </a:p>
        </p:txBody>
      </p:sp>
      <p:cxnSp>
        <p:nvCxnSpPr>
          <p:cNvPr id="47" name="直接箭头连接符 46"/>
          <p:cNvCxnSpPr>
            <a:stCxn id="38" idx="2"/>
            <a:endCxn id="44" idx="0"/>
          </p:cNvCxnSpPr>
          <p:nvPr/>
        </p:nvCxnSpPr>
        <p:spPr>
          <a:xfrm flipH="1">
            <a:off x="3088177" y="2373420"/>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6192833" y="1342280"/>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接收指令，发送给</a:t>
            </a:r>
            <a:r>
              <a:rPr lang="en-US" altLang="zh-CN" sz="1000" dirty="0" smtClean="0"/>
              <a:t>server</a:t>
            </a:r>
            <a:r>
              <a:rPr lang="zh-CN" altLang="en-US" sz="1000" dirty="0" smtClean="0"/>
              <a:t>端</a:t>
            </a:r>
            <a:endParaRPr lang="zh-CN" altLang="en-US" sz="1000" dirty="0"/>
          </a:p>
        </p:txBody>
      </p:sp>
      <p:cxnSp>
        <p:nvCxnSpPr>
          <p:cNvPr id="53" name="直接箭头连接符 52"/>
          <p:cNvCxnSpPr>
            <a:stCxn id="52" idx="1"/>
            <a:endCxn id="7" idx="3"/>
          </p:cNvCxnSpPr>
          <p:nvPr/>
        </p:nvCxnSpPr>
        <p:spPr>
          <a:xfrm flipH="1">
            <a:off x="4123114" y="1543932"/>
            <a:ext cx="2069719" cy="1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447084" y="1240246"/>
            <a:ext cx="1294024" cy="523220"/>
          </a:xfrm>
          <a:prstGeom prst="rect">
            <a:avLst/>
          </a:prstGeom>
          <a:noFill/>
        </p:spPr>
        <p:txBody>
          <a:bodyPr wrap="square" rtlCol="0">
            <a:spAutoFit/>
          </a:bodyPr>
          <a:lstStyle/>
          <a:p>
            <a:r>
              <a:rPr lang="en-US" altLang="zh-CN" sz="1000" dirty="0" smtClean="0"/>
              <a:t>Get  File</a:t>
            </a:r>
            <a:endParaRPr lang="zh-CN" altLang="en-US" sz="1000" dirty="0"/>
          </a:p>
          <a:p>
            <a:endParaRPr lang="zh-CN" altLang="en-US" dirty="0"/>
          </a:p>
        </p:txBody>
      </p:sp>
      <p:cxnSp>
        <p:nvCxnSpPr>
          <p:cNvPr id="59" name="直接箭头连接符 58"/>
          <p:cNvCxnSpPr>
            <a:stCxn id="52" idx="2"/>
            <a:endCxn id="27" idx="0"/>
          </p:cNvCxnSpPr>
          <p:nvPr/>
        </p:nvCxnSpPr>
        <p:spPr>
          <a:xfrm>
            <a:off x="7227841" y="1745584"/>
            <a:ext cx="2" cy="83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6" idx="3"/>
            <a:endCxn id="39" idx="1"/>
          </p:cNvCxnSpPr>
          <p:nvPr/>
        </p:nvCxnSpPr>
        <p:spPr>
          <a:xfrm>
            <a:off x="4123110" y="3445837"/>
            <a:ext cx="2069724" cy="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478556" y="3130066"/>
            <a:ext cx="1294024" cy="523220"/>
          </a:xfrm>
          <a:prstGeom prst="rect">
            <a:avLst/>
          </a:prstGeom>
          <a:noFill/>
        </p:spPr>
        <p:txBody>
          <a:bodyPr wrap="square" rtlCol="0">
            <a:spAutoFit/>
          </a:bodyPr>
          <a:lstStyle/>
          <a:p>
            <a:r>
              <a:rPr lang="zh-CN" altLang="en-US" sz="1000" dirty="0" smtClean="0"/>
              <a:t>文件内容字节</a:t>
            </a:r>
            <a:endParaRPr lang="zh-CN" altLang="en-US" sz="1000" dirty="0"/>
          </a:p>
          <a:p>
            <a:endParaRPr lang="zh-CN" altLang="en-US" dirty="0"/>
          </a:p>
        </p:txBody>
      </p:sp>
      <p:sp>
        <p:nvSpPr>
          <p:cNvPr id="68" name="圆角矩形 67"/>
          <p:cNvSpPr/>
          <p:nvPr/>
        </p:nvSpPr>
        <p:spPr>
          <a:xfrm>
            <a:off x="2053242" y="4104955"/>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发送完毕时发送</a:t>
            </a:r>
            <a:r>
              <a:rPr lang="en-US" altLang="zh-CN" sz="1000" dirty="0" smtClean="0"/>
              <a:t>finish</a:t>
            </a:r>
            <a:r>
              <a:rPr lang="zh-CN" altLang="en-US" sz="1000" dirty="0" smtClean="0"/>
              <a:t>，结束子函数</a:t>
            </a:r>
            <a:endParaRPr lang="zh-CN" altLang="en-US" sz="1000" dirty="0"/>
          </a:p>
        </p:txBody>
      </p:sp>
      <p:cxnSp>
        <p:nvCxnSpPr>
          <p:cNvPr id="70" name="直接箭头连接符 69"/>
          <p:cNvCxnSpPr>
            <a:stCxn id="46" idx="2"/>
            <a:endCxn id="68" idx="0"/>
          </p:cNvCxnSpPr>
          <p:nvPr/>
        </p:nvCxnSpPr>
        <p:spPr>
          <a:xfrm>
            <a:off x="3088176" y="3701650"/>
            <a:ext cx="1" cy="403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6287045" y="4104955"/>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每次写之前都会判断是内容是否时</a:t>
            </a:r>
            <a:r>
              <a:rPr lang="en-US" altLang="zh-CN" sz="1000" dirty="0" smtClean="0"/>
              <a:t>finish</a:t>
            </a:r>
            <a:r>
              <a:rPr lang="zh-CN" altLang="en-US" sz="1000" dirty="0" smtClean="0"/>
              <a:t>，是就结束子函数</a:t>
            </a:r>
            <a:endParaRPr lang="zh-CN" altLang="en-US" sz="1000" dirty="0"/>
          </a:p>
        </p:txBody>
      </p:sp>
      <p:cxnSp>
        <p:nvCxnSpPr>
          <p:cNvPr id="73" name="直接箭头连接符 72"/>
          <p:cNvCxnSpPr>
            <a:stCxn id="39" idx="2"/>
            <a:endCxn id="71" idx="0"/>
          </p:cNvCxnSpPr>
          <p:nvPr/>
        </p:nvCxnSpPr>
        <p:spPr>
          <a:xfrm>
            <a:off x="7227842" y="3598515"/>
            <a:ext cx="94211" cy="50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8" idx="3"/>
            <a:endCxn id="71" idx="1"/>
          </p:cNvCxnSpPr>
          <p:nvPr/>
        </p:nvCxnSpPr>
        <p:spPr>
          <a:xfrm>
            <a:off x="4123112" y="4306607"/>
            <a:ext cx="2163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4416897" y="4061588"/>
            <a:ext cx="1294024" cy="677108"/>
          </a:xfrm>
          <a:prstGeom prst="rect">
            <a:avLst/>
          </a:prstGeom>
          <a:noFill/>
        </p:spPr>
        <p:txBody>
          <a:bodyPr wrap="square" rtlCol="0">
            <a:spAutoFit/>
          </a:bodyPr>
          <a:lstStyle/>
          <a:p>
            <a:pPr algn="ctr"/>
            <a:r>
              <a:rPr lang="en-US" altLang="zh-CN" sz="1000" dirty="0"/>
              <a:t>finish</a:t>
            </a:r>
            <a:endParaRPr lang="zh-CN" altLang="en-US" sz="1000" dirty="0"/>
          </a:p>
          <a:p>
            <a:pPr algn="ctr"/>
            <a:endParaRPr lang="zh-CN" altLang="en-US" sz="1000" dirty="0"/>
          </a:p>
          <a:p>
            <a:endParaRPr lang="zh-CN" altLang="en-US" dirty="0"/>
          </a:p>
        </p:txBody>
      </p:sp>
      <p:sp>
        <p:nvSpPr>
          <p:cNvPr id="78" name="圆角矩形 77"/>
          <p:cNvSpPr/>
          <p:nvPr/>
        </p:nvSpPr>
        <p:spPr>
          <a:xfrm>
            <a:off x="6287045" y="5419271"/>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显示文件传输完毕给用户，等待下次命令</a:t>
            </a:r>
            <a:endParaRPr lang="zh-CN" altLang="en-US" sz="1000" dirty="0"/>
          </a:p>
        </p:txBody>
      </p:sp>
      <p:cxnSp>
        <p:nvCxnSpPr>
          <p:cNvPr id="15" name="直接箭头连接符 14"/>
          <p:cNvCxnSpPr>
            <a:stCxn id="41" idx="3"/>
            <a:endCxn id="38" idx="1"/>
          </p:cNvCxnSpPr>
          <p:nvPr/>
        </p:nvCxnSpPr>
        <p:spPr>
          <a:xfrm>
            <a:off x="1633527" y="2155142"/>
            <a:ext cx="419717" cy="1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02947" y="1953490"/>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开始函数</a:t>
            </a:r>
            <a:r>
              <a:rPr lang="en-US" altLang="zh-CN" sz="1000" dirty="0" smtClean="0"/>
              <a:t>ExecuteGet</a:t>
            </a:r>
            <a:endParaRPr lang="zh-CN" altLang="en-US" sz="1000" dirty="0"/>
          </a:p>
        </p:txBody>
      </p:sp>
      <p:sp>
        <p:nvSpPr>
          <p:cNvPr id="49" name="圆角矩形 48"/>
          <p:cNvSpPr/>
          <p:nvPr/>
        </p:nvSpPr>
        <p:spPr>
          <a:xfrm>
            <a:off x="352264" y="4104955"/>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结束函数</a:t>
            </a:r>
            <a:r>
              <a:rPr lang="en-US" altLang="zh-CN" sz="1000" dirty="0" smtClean="0"/>
              <a:t>ExecuteGet</a:t>
            </a:r>
            <a:endParaRPr lang="zh-CN" altLang="en-US" sz="1000" dirty="0"/>
          </a:p>
        </p:txBody>
      </p:sp>
      <p:cxnSp>
        <p:nvCxnSpPr>
          <p:cNvPr id="21" name="直接箭头连接符 20"/>
          <p:cNvCxnSpPr>
            <a:stCxn id="49" idx="3"/>
            <a:endCxn id="68" idx="1"/>
          </p:cNvCxnSpPr>
          <p:nvPr/>
        </p:nvCxnSpPr>
        <p:spPr>
          <a:xfrm>
            <a:off x="1582844" y="4306607"/>
            <a:ext cx="470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8714576" y="2563385"/>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开始函数</a:t>
            </a:r>
            <a:r>
              <a:rPr lang="en-US" altLang="zh-CN" sz="1000" dirty="0" smtClean="0"/>
              <a:t>ExecuteGet</a:t>
            </a:r>
            <a:endParaRPr lang="zh-CN" altLang="en-US" sz="1000" dirty="0"/>
          </a:p>
        </p:txBody>
      </p:sp>
      <p:cxnSp>
        <p:nvCxnSpPr>
          <p:cNvPr id="25" name="直接箭头连接符 24"/>
          <p:cNvCxnSpPr>
            <a:stCxn id="50" idx="1"/>
            <a:endCxn id="27" idx="3"/>
          </p:cNvCxnSpPr>
          <p:nvPr/>
        </p:nvCxnSpPr>
        <p:spPr>
          <a:xfrm flipH="1">
            <a:off x="8262850" y="2765037"/>
            <a:ext cx="451726" cy="2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圆角矩形 53"/>
          <p:cNvSpPr/>
          <p:nvPr/>
        </p:nvSpPr>
        <p:spPr>
          <a:xfrm>
            <a:off x="8776487" y="4104955"/>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结束函数</a:t>
            </a:r>
            <a:r>
              <a:rPr lang="en-US" altLang="zh-CN" sz="1000" dirty="0" smtClean="0"/>
              <a:t>ExecuteGet</a:t>
            </a:r>
            <a:endParaRPr lang="zh-CN" altLang="en-US" sz="1000" dirty="0"/>
          </a:p>
        </p:txBody>
      </p:sp>
      <p:cxnSp>
        <p:nvCxnSpPr>
          <p:cNvPr id="55" name="直接箭头连接符 54"/>
          <p:cNvCxnSpPr>
            <a:stCxn id="54" idx="1"/>
          </p:cNvCxnSpPr>
          <p:nvPr/>
        </p:nvCxnSpPr>
        <p:spPr>
          <a:xfrm flipH="1">
            <a:off x="8356915" y="4306607"/>
            <a:ext cx="419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圆角矩形 59"/>
          <p:cNvSpPr/>
          <p:nvPr/>
        </p:nvSpPr>
        <p:spPr>
          <a:xfrm>
            <a:off x="2053242" y="4780108"/>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发送完毕时发送</a:t>
            </a:r>
            <a:r>
              <a:rPr lang="en-US" altLang="zh-CN" sz="1000" dirty="0" smtClean="0"/>
              <a:t>finish</a:t>
            </a:r>
            <a:r>
              <a:rPr lang="zh-CN" altLang="en-US" sz="1000" dirty="0" smtClean="0"/>
              <a:t>，结束子函数</a:t>
            </a:r>
            <a:endParaRPr lang="zh-CN" altLang="en-US" sz="1000" dirty="0"/>
          </a:p>
        </p:txBody>
      </p:sp>
      <p:sp>
        <p:nvSpPr>
          <p:cNvPr id="63" name="圆角矩形 62"/>
          <p:cNvSpPr/>
          <p:nvPr/>
        </p:nvSpPr>
        <p:spPr>
          <a:xfrm>
            <a:off x="6287045" y="4780108"/>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结束函数后发送</a:t>
            </a:r>
            <a:r>
              <a:rPr lang="en-US" altLang="zh-CN" sz="1000" dirty="0" smtClean="0"/>
              <a:t>finish</a:t>
            </a:r>
            <a:endParaRPr lang="zh-CN" altLang="en-US" sz="1000" dirty="0"/>
          </a:p>
        </p:txBody>
      </p:sp>
      <p:cxnSp>
        <p:nvCxnSpPr>
          <p:cNvPr id="64" name="直接箭头连接符 63"/>
          <p:cNvCxnSpPr>
            <a:stCxn id="63" idx="1"/>
            <a:endCxn id="60" idx="3"/>
          </p:cNvCxnSpPr>
          <p:nvPr/>
        </p:nvCxnSpPr>
        <p:spPr>
          <a:xfrm flipH="1">
            <a:off x="4123112" y="4981760"/>
            <a:ext cx="2163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8" idx="2"/>
            <a:endCxn id="60" idx="0"/>
          </p:cNvCxnSpPr>
          <p:nvPr/>
        </p:nvCxnSpPr>
        <p:spPr>
          <a:xfrm>
            <a:off x="3088177" y="4508259"/>
            <a:ext cx="0" cy="271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71" idx="2"/>
            <a:endCxn id="63" idx="0"/>
          </p:cNvCxnSpPr>
          <p:nvPr/>
        </p:nvCxnSpPr>
        <p:spPr>
          <a:xfrm>
            <a:off x="7322053" y="4508259"/>
            <a:ext cx="0" cy="271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4336467" y="4707956"/>
            <a:ext cx="1294024" cy="677108"/>
          </a:xfrm>
          <a:prstGeom prst="rect">
            <a:avLst/>
          </a:prstGeom>
          <a:noFill/>
        </p:spPr>
        <p:txBody>
          <a:bodyPr wrap="square" rtlCol="0">
            <a:spAutoFit/>
          </a:bodyPr>
          <a:lstStyle/>
          <a:p>
            <a:pPr algn="ctr"/>
            <a:r>
              <a:rPr lang="en-US" altLang="zh-CN" sz="1000" dirty="0"/>
              <a:t>finish</a:t>
            </a:r>
            <a:endParaRPr lang="zh-CN" altLang="en-US" sz="1000" dirty="0"/>
          </a:p>
          <a:p>
            <a:pPr algn="ctr"/>
            <a:endParaRPr lang="zh-CN" altLang="en-US" sz="1000" dirty="0"/>
          </a:p>
          <a:p>
            <a:endParaRPr lang="zh-CN" altLang="en-US" dirty="0"/>
          </a:p>
        </p:txBody>
      </p:sp>
      <p:sp>
        <p:nvSpPr>
          <p:cNvPr id="72" name="圆角矩形 71"/>
          <p:cNvSpPr/>
          <p:nvPr/>
        </p:nvSpPr>
        <p:spPr>
          <a:xfrm>
            <a:off x="2053242" y="5417914"/>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接收</a:t>
            </a:r>
            <a:r>
              <a:rPr lang="en-US" altLang="zh-CN" sz="1000" dirty="0" smtClean="0"/>
              <a:t>finish</a:t>
            </a:r>
            <a:r>
              <a:rPr lang="zh-CN" altLang="en-US" sz="1000" dirty="0" smtClean="0"/>
              <a:t>发送文件传输完毕</a:t>
            </a:r>
            <a:endParaRPr lang="zh-CN" altLang="en-US" sz="1000" dirty="0"/>
          </a:p>
        </p:txBody>
      </p:sp>
      <p:cxnSp>
        <p:nvCxnSpPr>
          <p:cNvPr id="56" name="直接箭头连接符 55"/>
          <p:cNvCxnSpPr>
            <a:stCxn id="60" idx="2"/>
            <a:endCxn id="72" idx="0"/>
          </p:cNvCxnSpPr>
          <p:nvPr/>
        </p:nvCxnSpPr>
        <p:spPr>
          <a:xfrm>
            <a:off x="3088177" y="5183412"/>
            <a:ext cx="0" cy="234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72" idx="3"/>
            <a:endCxn id="78" idx="1"/>
          </p:cNvCxnSpPr>
          <p:nvPr/>
        </p:nvCxnSpPr>
        <p:spPr>
          <a:xfrm>
            <a:off x="4123112" y="5619566"/>
            <a:ext cx="2163933" cy="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4428521" y="5335345"/>
            <a:ext cx="1294024" cy="246221"/>
          </a:xfrm>
          <a:prstGeom prst="rect">
            <a:avLst/>
          </a:prstGeom>
          <a:noFill/>
        </p:spPr>
        <p:txBody>
          <a:bodyPr wrap="square" rtlCol="0">
            <a:spAutoFit/>
          </a:bodyPr>
          <a:lstStyle/>
          <a:p>
            <a:r>
              <a:rPr lang="zh-CN" altLang="en-US" sz="1000" dirty="0" smtClean="0"/>
              <a:t>文件传输完毕</a:t>
            </a:r>
            <a:endParaRPr lang="zh-CN" altLang="en-US" dirty="0"/>
          </a:p>
        </p:txBody>
      </p:sp>
    </p:spTree>
    <p:extLst>
      <p:ext uri="{BB962C8B-B14F-4D97-AF65-F5344CB8AC3E}">
        <p14:creationId xmlns:p14="http://schemas.microsoft.com/office/powerpoint/2010/main" val="2008492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3621" y="224444"/>
            <a:ext cx="2675732" cy="369332"/>
          </a:xfrm>
          <a:prstGeom prst="rect">
            <a:avLst/>
          </a:prstGeom>
          <a:noFill/>
        </p:spPr>
        <p:txBody>
          <a:bodyPr wrap="none" rtlCol="0">
            <a:spAutoFit/>
          </a:bodyPr>
          <a:lstStyle/>
          <a:p>
            <a:r>
              <a:rPr lang="zh-CN" altLang="en-US" dirty="0" smtClean="0"/>
              <a:t>详细的</a:t>
            </a:r>
            <a:r>
              <a:rPr lang="en-US" altLang="zh-CN" b="1" i="1" u="sng" dirty="0" smtClean="0"/>
              <a:t>binary put</a:t>
            </a:r>
            <a:r>
              <a:rPr lang="zh-CN" altLang="en-US" dirty="0" smtClean="0"/>
              <a:t>流程</a:t>
            </a:r>
            <a:endParaRPr lang="zh-CN" altLang="en-US" dirty="0"/>
          </a:p>
        </p:txBody>
      </p:sp>
      <p:sp>
        <p:nvSpPr>
          <p:cNvPr id="5" name="文本框 4"/>
          <p:cNvSpPr txBox="1"/>
          <p:nvPr/>
        </p:nvSpPr>
        <p:spPr>
          <a:xfrm>
            <a:off x="2826327" y="846284"/>
            <a:ext cx="1266923" cy="369332"/>
          </a:xfrm>
          <a:prstGeom prst="rect">
            <a:avLst/>
          </a:prstGeom>
          <a:noFill/>
        </p:spPr>
        <p:txBody>
          <a:bodyPr wrap="square" rtlCol="0">
            <a:spAutoFit/>
          </a:bodyPr>
          <a:lstStyle/>
          <a:p>
            <a:r>
              <a:rPr lang="en-US" altLang="zh-CN" dirty="0"/>
              <a:t>server</a:t>
            </a:r>
            <a:endParaRPr lang="zh-CN" altLang="en-US" dirty="0"/>
          </a:p>
        </p:txBody>
      </p:sp>
      <p:sp>
        <p:nvSpPr>
          <p:cNvPr id="6" name="文本框 5"/>
          <p:cNvSpPr txBox="1"/>
          <p:nvPr/>
        </p:nvSpPr>
        <p:spPr>
          <a:xfrm>
            <a:off x="6472698" y="846284"/>
            <a:ext cx="1102822" cy="646331"/>
          </a:xfrm>
          <a:prstGeom prst="rect">
            <a:avLst/>
          </a:prstGeom>
          <a:noFill/>
        </p:spPr>
        <p:txBody>
          <a:bodyPr wrap="square" rtlCol="0">
            <a:spAutoFit/>
          </a:bodyPr>
          <a:lstStyle/>
          <a:p>
            <a:r>
              <a:rPr lang="en-US" altLang="zh-CN" dirty="0" smtClean="0"/>
              <a:t>client</a:t>
            </a:r>
            <a:endParaRPr lang="zh-CN" altLang="en-US" dirty="0"/>
          </a:p>
          <a:p>
            <a:endParaRPr lang="zh-CN" altLang="en-US" dirty="0"/>
          </a:p>
        </p:txBody>
      </p:sp>
      <p:sp>
        <p:nvSpPr>
          <p:cNvPr id="7" name="圆角矩形 6"/>
          <p:cNvSpPr/>
          <p:nvPr/>
        </p:nvSpPr>
        <p:spPr>
          <a:xfrm>
            <a:off x="2053244" y="1360162"/>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判断是否有权限往下执行</a:t>
            </a:r>
            <a:r>
              <a:rPr lang="en-US" altLang="zh-CN" sz="1000" dirty="0" smtClean="0"/>
              <a:t>put</a:t>
            </a:r>
            <a:r>
              <a:rPr lang="zh-CN" altLang="en-US" sz="1000" dirty="0" smtClean="0"/>
              <a:t>，无权限发送随便什么信息</a:t>
            </a:r>
            <a:endParaRPr lang="zh-CN" altLang="en-US" sz="1000" dirty="0"/>
          </a:p>
        </p:txBody>
      </p:sp>
      <p:cxnSp>
        <p:nvCxnSpPr>
          <p:cNvPr id="10" name="直接箭头连接符 9"/>
          <p:cNvCxnSpPr>
            <a:stCxn id="44" idx="3"/>
            <a:endCxn id="27" idx="1"/>
          </p:cNvCxnSpPr>
          <p:nvPr/>
        </p:nvCxnSpPr>
        <p:spPr>
          <a:xfrm>
            <a:off x="4123112" y="2781722"/>
            <a:ext cx="2069723" cy="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543439" y="2520112"/>
            <a:ext cx="1294024" cy="523220"/>
          </a:xfrm>
          <a:prstGeom prst="rect">
            <a:avLst/>
          </a:prstGeom>
          <a:noFill/>
        </p:spPr>
        <p:txBody>
          <a:bodyPr wrap="square" rtlCol="0">
            <a:spAutoFit/>
          </a:bodyPr>
          <a:lstStyle/>
          <a:p>
            <a:r>
              <a:rPr lang="en-US" altLang="zh-CN" sz="1000" dirty="0"/>
              <a:t>ReadyToPutFile</a:t>
            </a:r>
            <a:endParaRPr lang="zh-CN" altLang="en-US" sz="1000" dirty="0"/>
          </a:p>
          <a:p>
            <a:endParaRPr lang="zh-CN" altLang="en-US" dirty="0"/>
          </a:p>
        </p:txBody>
      </p:sp>
      <p:sp>
        <p:nvSpPr>
          <p:cNvPr id="27" name="圆角矩形 26"/>
          <p:cNvSpPr/>
          <p:nvPr/>
        </p:nvSpPr>
        <p:spPr>
          <a:xfrm>
            <a:off x="6192835" y="2585257"/>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判断是否是</a:t>
            </a:r>
            <a:r>
              <a:rPr lang="en-US" altLang="zh-CN" sz="1000" dirty="0" smtClean="0"/>
              <a:t>ReadyToPutFile</a:t>
            </a:r>
            <a:r>
              <a:rPr lang="zh-CN" altLang="en-US" sz="1000" dirty="0"/>
              <a:t>是</a:t>
            </a:r>
            <a:r>
              <a:rPr lang="zh-CN" altLang="en-US" sz="1000" dirty="0" smtClean="0"/>
              <a:t>则执行</a:t>
            </a:r>
            <a:r>
              <a:rPr lang="zh-CN" altLang="en-US" sz="1000" dirty="0"/>
              <a:t>本地的</a:t>
            </a:r>
            <a:r>
              <a:rPr lang="en-US" altLang="zh-CN" sz="1000" dirty="0"/>
              <a:t>put</a:t>
            </a:r>
            <a:r>
              <a:rPr lang="zh-CN" altLang="en-US" sz="1000" dirty="0"/>
              <a:t>方法</a:t>
            </a:r>
          </a:p>
        </p:txBody>
      </p:sp>
      <p:cxnSp>
        <p:nvCxnSpPr>
          <p:cNvPr id="20" name="直接箭头连接符 19"/>
          <p:cNvCxnSpPr>
            <a:stCxn id="7" idx="2"/>
            <a:endCxn id="38" idx="0"/>
          </p:cNvCxnSpPr>
          <p:nvPr/>
        </p:nvCxnSpPr>
        <p:spPr>
          <a:xfrm flipH="1">
            <a:off x="3088178" y="1763466"/>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7" idx="2"/>
            <a:endCxn id="39" idx="0"/>
          </p:cNvCxnSpPr>
          <p:nvPr/>
        </p:nvCxnSpPr>
        <p:spPr>
          <a:xfrm flipH="1">
            <a:off x="7227842" y="2988561"/>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2053244" y="1970116"/>
            <a:ext cx="2069868"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根据本地的</a:t>
            </a:r>
            <a:r>
              <a:rPr lang="en-US" altLang="zh-CN" sz="1000" dirty="0" smtClean="0"/>
              <a:t>binary</a:t>
            </a:r>
            <a:r>
              <a:rPr lang="zh-CN" altLang="en-US" sz="1000" dirty="0" smtClean="0"/>
              <a:t>变量判断处在什么模式，现在是</a:t>
            </a:r>
            <a:r>
              <a:rPr lang="en-US" altLang="zh-CN" sz="1000" dirty="0" smtClean="0"/>
              <a:t>binary</a:t>
            </a:r>
            <a:r>
              <a:rPr lang="zh-CN" altLang="en-US" sz="1000" dirty="0" smtClean="0"/>
              <a:t>模式</a:t>
            </a:r>
            <a:endParaRPr lang="zh-CN" altLang="en-US" sz="1000" dirty="0"/>
          </a:p>
        </p:txBody>
      </p:sp>
      <p:sp>
        <p:nvSpPr>
          <p:cNvPr id="39" name="圆角矩形 38"/>
          <p:cNvSpPr/>
          <p:nvPr/>
        </p:nvSpPr>
        <p:spPr>
          <a:xfrm>
            <a:off x="6192834" y="3195211"/>
            <a:ext cx="2070015" cy="70309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从文件中读入</a:t>
            </a:r>
            <a:r>
              <a:rPr lang="en-US" altLang="zh-CN" sz="1000" dirty="0" smtClean="0"/>
              <a:t>100</a:t>
            </a:r>
            <a:r>
              <a:rPr lang="zh-CN" altLang="en-US" sz="1000" dirty="0" smtClean="0"/>
              <a:t>字节，在缓冲区的最后一位放读入的字节数量，发送</a:t>
            </a:r>
            <a:endParaRPr lang="zh-CN" altLang="en-US" sz="1000" dirty="0"/>
          </a:p>
        </p:txBody>
      </p:sp>
      <p:sp>
        <p:nvSpPr>
          <p:cNvPr id="44" name="圆角矩形 43"/>
          <p:cNvSpPr/>
          <p:nvPr/>
        </p:nvSpPr>
        <p:spPr>
          <a:xfrm>
            <a:off x="2053242" y="2580070"/>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判断能否创建文件，不能发送随便什么信息，能</a:t>
            </a:r>
            <a:r>
              <a:rPr lang="zh-CN" altLang="en-US" sz="1000" dirty="0"/>
              <a:t>就</a:t>
            </a:r>
            <a:r>
              <a:rPr lang="zh-CN" altLang="en-US" sz="1000" dirty="0" smtClean="0"/>
              <a:t>发送</a:t>
            </a:r>
            <a:r>
              <a:rPr lang="en-US" altLang="zh-CN" sz="1000" dirty="0" smtClean="0"/>
              <a:t>readyto..</a:t>
            </a:r>
            <a:endParaRPr lang="zh-CN" altLang="en-US" sz="1000" dirty="0"/>
          </a:p>
        </p:txBody>
      </p:sp>
      <p:cxnSp>
        <p:nvCxnSpPr>
          <p:cNvPr id="45" name="直接箭头连接符 44"/>
          <p:cNvCxnSpPr>
            <a:stCxn id="44" idx="2"/>
            <a:endCxn id="46" idx="0"/>
          </p:cNvCxnSpPr>
          <p:nvPr/>
        </p:nvCxnSpPr>
        <p:spPr>
          <a:xfrm flipH="1">
            <a:off x="3088176" y="2983374"/>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2053242" y="3190024"/>
            <a:ext cx="2069868" cy="60995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接收</a:t>
            </a:r>
            <a:r>
              <a:rPr lang="en-US" altLang="zh-CN" sz="1000" dirty="0" smtClean="0"/>
              <a:t>1024</a:t>
            </a:r>
            <a:r>
              <a:rPr lang="zh-CN" altLang="en-US" sz="1000" dirty="0" smtClean="0"/>
              <a:t>字节，取出最后一个字节得知要写多少字节，然后写入文件那么多字节数量</a:t>
            </a:r>
            <a:endParaRPr lang="zh-CN" altLang="en-US" sz="1000" dirty="0"/>
          </a:p>
        </p:txBody>
      </p:sp>
      <p:cxnSp>
        <p:nvCxnSpPr>
          <p:cNvPr id="47" name="直接箭头连接符 46"/>
          <p:cNvCxnSpPr>
            <a:stCxn id="38" idx="2"/>
            <a:endCxn id="44" idx="0"/>
          </p:cNvCxnSpPr>
          <p:nvPr/>
        </p:nvCxnSpPr>
        <p:spPr>
          <a:xfrm flipH="1">
            <a:off x="3088177" y="2373420"/>
            <a:ext cx="1" cy="20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6192833" y="1342280"/>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接收指令，发送给</a:t>
            </a:r>
            <a:r>
              <a:rPr lang="en-US" altLang="zh-CN" sz="1000" dirty="0" smtClean="0"/>
              <a:t>server</a:t>
            </a:r>
            <a:r>
              <a:rPr lang="zh-CN" altLang="en-US" sz="1000" dirty="0" smtClean="0"/>
              <a:t>端</a:t>
            </a:r>
            <a:endParaRPr lang="zh-CN" altLang="en-US" sz="1000" dirty="0"/>
          </a:p>
        </p:txBody>
      </p:sp>
      <p:cxnSp>
        <p:nvCxnSpPr>
          <p:cNvPr id="53" name="直接箭头连接符 52"/>
          <p:cNvCxnSpPr>
            <a:stCxn id="52" idx="1"/>
            <a:endCxn id="7" idx="3"/>
          </p:cNvCxnSpPr>
          <p:nvPr/>
        </p:nvCxnSpPr>
        <p:spPr>
          <a:xfrm flipH="1">
            <a:off x="4123114" y="1543932"/>
            <a:ext cx="2069719" cy="1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447084" y="1240246"/>
            <a:ext cx="1294024" cy="523220"/>
          </a:xfrm>
          <a:prstGeom prst="rect">
            <a:avLst/>
          </a:prstGeom>
          <a:noFill/>
        </p:spPr>
        <p:txBody>
          <a:bodyPr wrap="square" rtlCol="0">
            <a:spAutoFit/>
          </a:bodyPr>
          <a:lstStyle/>
          <a:p>
            <a:r>
              <a:rPr lang="en-US" altLang="zh-CN" sz="1000" dirty="0" smtClean="0"/>
              <a:t>Put  File</a:t>
            </a:r>
            <a:endParaRPr lang="zh-CN" altLang="en-US" sz="1000" dirty="0"/>
          </a:p>
          <a:p>
            <a:endParaRPr lang="zh-CN" altLang="en-US" dirty="0"/>
          </a:p>
        </p:txBody>
      </p:sp>
      <p:cxnSp>
        <p:nvCxnSpPr>
          <p:cNvPr id="59" name="直接箭头连接符 58"/>
          <p:cNvCxnSpPr>
            <a:stCxn id="52" idx="2"/>
            <a:endCxn id="27" idx="0"/>
          </p:cNvCxnSpPr>
          <p:nvPr/>
        </p:nvCxnSpPr>
        <p:spPr>
          <a:xfrm>
            <a:off x="7227841" y="1745584"/>
            <a:ext cx="2" cy="83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9" idx="1"/>
            <a:endCxn id="46" idx="3"/>
          </p:cNvCxnSpPr>
          <p:nvPr/>
        </p:nvCxnSpPr>
        <p:spPr>
          <a:xfrm flipH="1">
            <a:off x="4123110" y="3396863"/>
            <a:ext cx="2069724" cy="98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478556" y="3130066"/>
            <a:ext cx="1294024" cy="523220"/>
          </a:xfrm>
          <a:prstGeom prst="rect">
            <a:avLst/>
          </a:prstGeom>
          <a:noFill/>
        </p:spPr>
        <p:txBody>
          <a:bodyPr wrap="square" rtlCol="0">
            <a:spAutoFit/>
          </a:bodyPr>
          <a:lstStyle/>
          <a:p>
            <a:r>
              <a:rPr lang="zh-CN" altLang="en-US" sz="1000" dirty="0" smtClean="0"/>
              <a:t>文件内容字节</a:t>
            </a:r>
            <a:endParaRPr lang="zh-CN" altLang="en-US" sz="1000" dirty="0"/>
          </a:p>
          <a:p>
            <a:endParaRPr lang="zh-CN" altLang="en-US" dirty="0"/>
          </a:p>
        </p:txBody>
      </p:sp>
      <p:sp>
        <p:nvSpPr>
          <p:cNvPr id="68" name="圆角矩形 67"/>
          <p:cNvSpPr/>
          <p:nvPr/>
        </p:nvSpPr>
        <p:spPr>
          <a:xfrm>
            <a:off x="2053242" y="4104955"/>
            <a:ext cx="206987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smtClean="0"/>
              <a:t>recv</a:t>
            </a:r>
            <a:r>
              <a:rPr lang="zh-CN" altLang="en-US" sz="1000" dirty="0" smtClean="0"/>
              <a:t>判断是</a:t>
            </a:r>
            <a:r>
              <a:rPr lang="en-US" altLang="zh-CN" sz="1000" dirty="0" smtClean="0"/>
              <a:t>translated,</a:t>
            </a:r>
            <a:r>
              <a:rPr lang="zh-CN" altLang="en-US" sz="1000" dirty="0" smtClean="0"/>
              <a:t>发送文件传输完毕</a:t>
            </a:r>
            <a:endParaRPr lang="zh-CN" altLang="en-US" sz="1000" dirty="0"/>
          </a:p>
        </p:txBody>
      </p:sp>
      <p:cxnSp>
        <p:nvCxnSpPr>
          <p:cNvPr id="70" name="直接箭头连接符 69"/>
          <p:cNvCxnSpPr>
            <a:stCxn id="46" idx="2"/>
            <a:endCxn id="68" idx="0"/>
          </p:cNvCxnSpPr>
          <p:nvPr/>
        </p:nvCxnSpPr>
        <p:spPr>
          <a:xfrm>
            <a:off x="3088176" y="3799978"/>
            <a:ext cx="1" cy="30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6287045" y="4104955"/>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结束发送</a:t>
            </a:r>
            <a:r>
              <a:rPr lang="en-US" altLang="zh-CN" sz="1000" dirty="0" smtClean="0"/>
              <a:t>translated</a:t>
            </a:r>
            <a:endParaRPr lang="zh-CN" altLang="en-US" sz="1000" dirty="0"/>
          </a:p>
        </p:txBody>
      </p:sp>
      <p:cxnSp>
        <p:nvCxnSpPr>
          <p:cNvPr id="73" name="直接箭头连接符 72"/>
          <p:cNvCxnSpPr>
            <a:stCxn id="39" idx="2"/>
            <a:endCxn id="71" idx="0"/>
          </p:cNvCxnSpPr>
          <p:nvPr/>
        </p:nvCxnSpPr>
        <p:spPr>
          <a:xfrm>
            <a:off x="7227842" y="3598515"/>
            <a:ext cx="94211" cy="506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1" idx="1"/>
            <a:endCxn id="68" idx="3"/>
          </p:cNvCxnSpPr>
          <p:nvPr/>
        </p:nvCxnSpPr>
        <p:spPr>
          <a:xfrm flipH="1">
            <a:off x="4123112" y="4306607"/>
            <a:ext cx="2163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4416897" y="4061588"/>
            <a:ext cx="1294024" cy="523220"/>
          </a:xfrm>
          <a:prstGeom prst="rect">
            <a:avLst/>
          </a:prstGeom>
          <a:noFill/>
        </p:spPr>
        <p:txBody>
          <a:bodyPr wrap="square" rtlCol="0">
            <a:spAutoFit/>
          </a:bodyPr>
          <a:lstStyle/>
          <a:p>
            <a:pPr algn="ctr"/>
            <a:r>
              <a:rPr lang="en-US" altLang="zh-CN" sz="1000" dirty="0"/>
              <a:t>translated</a:t>
            </a:r>
            <a:endParaRPr lang="zh-CN" altLang="en-US" sz="1000" dirty="0"/>
          </a:p>
          <a:p>
            <a:endParaRPr lang="zh-CN" altLang="en-US" dirty="0"/>
          </a:p>
        </p:txBody>
      </p:sp>
      <p:sp>
        <p:nvSpPr>
          <p:cNvPr id="78" name="圆角矩形 77"/>
          <p:cNvSpPr/>
          <p:nvPr/>
        </p:nvSpPr>
        <p:spPr>
          <a:xfrm>
            <a:off x="6287045" y="4765401"/>
            <a:ext cx="2070015"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显示给用户，等待下次命令</a:t>
            </a:r>
            <a:endParaRPr lang="zh-CN" altLang="en-US" sz="1000" dirty="0"/>
          </a:p>
        </p:txBody>
      </p:sp>
      <p:cxnSp>
        <p:nvCxnSpPr>
          <p:cNvPr id="80" name="直接箭头连接符 79"/>
          <p:cNvCxnSpPr>
            <a:stCxn id="68" idx="3"/>
            <a:endCxn id="78" idx="1"/>
          </p:cNvCxnSpPr>
          <p:nvPr/>
        </p:nvCxnSpPr>
        <p:spPr>
          <a:xfrm>
            <a:off x="4123112" y="4306607"/>
            <a:ext cx="2163933" cy="66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628719" y="4491480"/>
            <a:ext cx="1294024" cy="523220"/>
          </a:xfrm>
          <a:prstGeom prst="rect">
            <a:avLst/>
          </a:prstGeom>
          <a:noFill/>
        </p:spPr>
        <p:txBody>
          <a:bodyPr wrap="square" rtlCol="0">
            <a:spAutoFit/>
          </a:bodyPr>
          <a:lstStyle/>
          <a:p>
            <a:pPr algn="ctr"/>
            <a:r>
              <a:rPr lang="zh-CN" altLang="en-US" sz="1000" dirty="0" smtClean="0"/>
              <a:t>文件传输完毕</a:t>
            </a:r>
            <a:endParaRPr lang="zh-CN" altLang="en-US" sz="1000" dirty="0"/>
          </a:p>
          <a:p>
            <a:endParaRPr lang="zh-CN" altLang="en-US" dirty="0"/>
          </a:p>
        </p:txBody>
      </p:sp>
      <p:sp>
        <p:nvSpPr>
          <p:cNvPr id="85" name="圆角矩形 84"/>
          <p:cNvSpPr/>
          <p:nvPr/>
        </p:nvSpPr>
        <p:spPr>
          <a:xfrm>
            <a:off x="403056" y="1970116"/>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开始函数</a:t>
            </a:r>
            <a:r>
              <a:rPr lang="en-US" altLang="zh-CN" sz="1000" dirty="0" smtClean="0"/>
              <a:t>ExecutePut</a:t>
            </a:r>
            <a:endParaRPr lang="zh-CN" altLang="en-US" sz="1000" dirty="0"/>
          </a:p>
        </p:txBody>
      </p:sp>
      <p:cxnSp>
        <p:nvCxnSpPr>
          <p:cNvPr id="87" name="直接箭头连接符 86"/>
          <p:cNvCxnSpPr>
            <a:stCxn id="85" idx="3"/>
            <a:endCxn id="38" idx="1"/>
          </p:cNvCxnSpPr>
          <p:nvPr/>
        </p:nvCxnSpPr>
        <p:spPr>
          <a:xfrm>
            <a:off x="1633636" y="2171768"/>
            <a:ext cx="419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305158" y="3293349"/>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结束</a:t>
            </a:r>
            <a:r>
              <a:rPr lang="zh-CN" altLang="en-US" sz="1000" dirty="0" smtClean="0"/>
              <a:t>函数</a:t>
            </a:r>
            <a:r>
              <a:rPr lang="en-US" altLang="zh-CN" sz="1000" dirty="0" smtClean="0"/>
              <a:t>ExecutePut</a:t>
            </a:r>
            <a:endParaRPr lang="zh-CN" altLang="en-US" sz="1000" dirty="0"/>
          </a:p>
        </p:txBody>
      </p:sp>
      <p:cxnSp>
        <p:nvCxnSpPr>
          <p:cNvPr id="89" name="直接箭头连接符 88"/>
          <p:cNvCxnSpPr>
            <a:stCxn id="88" idx="3"/>
            <a:endCxn id="46" idx="1"/>
          </p:cNvCxnSpPr>
          <p:nvPr/>
        </p:nvCxnSpPr>
        <p:spPr>
          <a:xfrm>
            <a:off x="1535738" y="3495001"/>
            <a:ext cx="5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p:cNvSpPr/>
          <p:nvPr/>
        </p:nvSpPr>
        <p:spPr>
          <a:xfrm>
            <a:off x="8704658" y="2580070"/>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开始函数</a:t>
            </a:r>
            <a:r>
              <a:rPr lang="en-US" altLang="zh-CN" sz="1000" dirty="0" smtClean="0"/>
              <a:t>ExecutePut</a:t>
            </a:r>
            <a:endParaRPr lang="zh-CN" altLang="en-US" sz="1000" dirty="0"/>
          </a:p>
        </p:txBody>
      </p:sp>
      <p:cxnSp>
        <p:nvCxnSpPr>
          <p:cNvPr id="95" name="直接箭头连接符 94"/>
          <p:cNvCxnSpPr>
            <a:stCxn id="93" idx="1"/>
            <a:endCxn id="27" idx="3"/>
          </p:cNvCxnSpPr>
          <p:nvPr/>
        </p:nvCxnSpPr>
        <p:spPr>
          <a:xfrm flipH="1">
            <a:off x="8262850" y="2781722"/>
            <a:ext cx="441808" cy="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8776487" y="4068111"/>
            <a:ext cx="1230580" cy="403304"/>
          </a:xfrm>
          <a:prstGeom prst="roundRect">
            <a:avLst>
              <a:gd name="adj" fmla="val 11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结束函数</a:t>
            </a:r>
            <a:r>
              <a:rPr lang="en-US" altLang="zh-CN" sz="1000" dirty="0" smtClean="0"/>
              <a:t>ExecutePut</a:t>
            </a:r>
            <a:endParaRPr lang="zh-CN" altLang="en-US" sz="1000" dirty="0"/>
          </a:p>
        </p:txBody>
      </p:sp>
      <p:cxnSp>
        <p:nvCxnSpPr>
          <p:cNvPr id="98" name="直接箭头连接符 97"/>
          <p:cNvCxnSpPr>
            <a:stCxn id="97" idx="1"/>
            <a:endCxn id="71" idx="3"/>
          </p:cNvCxnSpPr>
          <p:nvPr/>
        </p:nvCxnSpPr>
        <p:spPr>
          <a:xfrm flipH="1">
            <a:off x="8357060" y="4269763"/>
            <a:ext cx="419427" cy="3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941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实验心得</a:t>
            </a:r>
            <a:endParaRPr lang="zh-CN" altLang="en-US" dirty="0"/>
          </a:p>
        </p:txBody>
      </p:sp>
      <p:sp>
        <p:nvSpPr>
          <p:cNvPr id="3" name="内容占位符 2"/>
          <p:cNvSpPr>
            <a:spLocks noGrp="1"/>
          </p:cNvSpPr>
          <p:nvPr>
            <p:ph idx="1"/>
          </p:nvPr>
        </p:nvSpPr>
        <p:spPr>
          <a:xfrm>
            <a:off x="677334" y="1329317"/>
            <a:ext cx="8596668" cy="3880773"/>
          </a:xfrm>
        </p:spPr>
        <p:txBody>
          <a:bodyPr>
            <a:normAutofit fontScale="25000" lnSpcReduction="20000"/>
          </a:bodyPr>
          <a:lstStyle/>
          <a:p>
            <a:r>
              <a:rPr lang="zh-CN" altLang="en-US" sz="4000" dirty="0" smtClean="0"/>
              <a:t>遇到的问题</a:t>
            </a:r>
            <a:endParaRPr lang="en-US" altLang="zh-CN" sz="4000" dirty="0" smtClean="0"/>
          </a:p>
          <a:p>
            <a:r>
              <a:rPr lang="en-US" altLang="zh-CN" sz="4000" dirty="0"/>
              <a:t>1</a:t>
            </a:r>
            <a:r>
              <a:rPr lang="zh-CN" altLang="zh-CN" sz="4000" dirty="0"/>
              <a:t>：</a:t>
            </a:r>
            <a:r>
              <a:rPr lang="en-US" altLang="zh-CN" sz="4000" dirty="0"/>
              <a:t>Q:server</a:t>
            </a:r>
            <a:r>
              <a:rPr lang="zh-CN" altLang="zh-CN" sz="4000" dirty="0"/>
              <a:t>端</a:t>
            </a:r>
            <a:r>
              <a:rPr lang="en-US" altLang="zh-CN" sz="4000" dirty="0"/>
              <a:t>while</a:t>
            </a:r>
            <a:r>
              <a:rPr lang="zh-CN" altLang="zh-CN" sz="4000" dirty="0"/>
              <a:t>里面放了</a:t>
            </a:r>
            <a:r>
              <a:rPr lang="en-US" altLang="zh-CN" sz="4000" dirty="0" err="1"/>
              <a:t>recv</a:t>
            </a:r>
            <a:r>
              <a:rPr lang="zh-CN" altLang="zh-CN" sz="4000" dirty="0"/>
              <a:t>用来实时接收，当</a:t>
            </a:r>
            <a:r>
              <a:rPr lang="en-US" altLang="zh-CN" sz="4000" dirty="0"/>
              <a:t>client</a:t>
            </a:r>
            <a:r>
              <a:rPr lang="zh-CN" altLang="zh-CN" sz="4000" dirty="0"/>
              <a:t>端连接时会阻塞，但是当</a:t>
            </a:r>
            <a:r>
              <a:rPr lang="en-US" altLang="zh-CN" sz="4000" dirty="0"/>
              <a:t>client</a:t>
            </a:r>
            <a:r>
              <a:rPr lang="zh-CN" altLang="zh-CN" sz="4000" dirty="0"/>
              <a:t>突然断开连接时，就不阻塞了无限</a:t>
            </a:r>
            <a:r>
              <a:rPr lang="en-US" altLang="zh-CN" sz="4000" dirty="0"/>
              <a:t>while</a:t>
            </a:r>
            <a:endParaRPr lang="zh-CN" altLang="zh-CN" sz="4000" dirty="0"/>
          </a:p>
          <a:p>
            <a:r>
              <a:rPr lang="en-US" altLang="zh-CN" sz="4000" dirty="0"/>
              <a:t> </a:t>
            </a:r>
            <a:endParaRPr lang="zh-CN" altLang="zh-CN" sz="4000" dirty="0"/>
          </a:p>
          <a:p>
            <a:r>
              <a:rPr lang="en-US" altLang="zh-CN" sz="4000" dirty="0"/>
              <a:t>   A:</a:t>
            </a:r>
            <a:r>
              <a:rPr lang="zh-CN" altLang="zh-CN" sz="4000" dirty="0"/>
              <a:t>可以在</a:t>
            </a:r>
            <a:r>
              <a:rPr lang="en-US" altLang="zh-CN" sz="4000" dirty="0"/>
              <a:t>client</a:t>
            </a:r>
            <a:r>
              <a:rPr lang="zh-CN" altLang="zh-CN" sz="4000" dirty="0"/>
              <a:t>的</a:t>
            </a:r>
            <a:r>
              <a:rPr lang="en-US" altLang="zh-CN" sz="4000" dirty="0"/>
              <a:t>exit</a:t>
            </a:r>
            <a:r>
              <a:rPr lang="zh-CN" altLang="zh-CN" sz="4000" dirty="0"/>
              <a:t>命令里</a:t>
            </a:r>
            <a:r>
              <a:rPr lang="en-US" altLang="zh-CN" sz="4000" dirty="0"/>
              <a:t>send</a:t>
            </a:r>
            <a:r>
              <a:rPr lang="zh-CN" altLang="zh-CN" sz="4000" dirty="0"/>
              <a:t>给服务器一个</a:t>
            </a:r>
            <a:r>
              <a:rPr lang="en-US" altLang="zh-CN" sz="4000" dirty="0" err="1"/>
              <a:t>exitserver</a:t>
            </a:r>
            <a:r>
              <a:rPr lang="zh-CN" altLang="zh-CN" sz="4000" dirty="0"/>
              <a:t>命令，这样</a:t>
            </a:r>
            <a:r>
              <a:rPr lang="en-US" altLang="zh-CN" sz="4000" dirty="0"/>
              <a:t>client</a:t>
            </a:r>
            <a:r>
              <a:rPr lang="zh-CN" altLang="zh-CN" sz="4000" dirty="0"/>
              <a:t>的</a:t>
            </a:r>
            <a:r>
              <a:rPr lang="en-US" altLang="zh-CN" sz="4000" dirty="0"/>
              <a:t>exit</a:t>
            </a:r>
            <a:r>
              <a:rPr lang="zh-CN" altLang="zh-CN" sz="4000" dirty="0"/>
              <a:t>也相当于发送给了服务器</a:t>
            </a:r>
            <a:r>
              <a:rPr lang="en-US" altLang="zh-CN" sz="4000" dirty="0" err="1"/>
              <a:t>exitserver</a:t>
            </a:r>
            <a:endParaRPr lang="zh-CN" altLang="zh-CN" sz="4000" dirty="0"/>
          </a:p>
          <a:p>
            <a:r>
              <a:rPr lang="en-US" altLang="zh-CN" sz="4000" dirty="0"/>
              <a:t> </a:t>
            </a:r>
            <a:endParaRPr lang="zh-CN" altLang="zh-CN" sz="4000" dirty="0"/>
          </a:p>
          <a:p>
            <a:r>
              <a:rPr lang="en-US" altLang="zh-CN" sz="4000" dirty="0"/>
              <a:t>2</a:t>
            </a:r>
            <a:r>
              <a:rPr lang="zh-CN" altLang="zh-CN" sz="4000" dirty="0"/>
              <a:t>：</a:t>
            </a:r>
            <a:r>
              <a:rPr lang="en-US" altLang="zh-CN" sz="4000" dirty="0"/>
              <a:t>Q:server</a:t>
            </a:r>
            <a:r>
              <a:rPr lang="zh-CN" altLang="zh-CN" sz="4000" dirty="0"/>
              <a:t>端</a:t>
            </a:r>
            <a:r>
              <a:rPr lang="en-US" altLang="zh-CN" sz="4000" dirty="0"/>
              <a:t>  </a:t>
            </a:r>
            <a:r>
              <a:rPr lang="zh-CN" altLang="zh-CN" sz="4000" dirty="0"/>
              <a:t>创建用户函数</a:t>
            </a:r>
            <a:r>
              <a:rPr lang="en-US" altLang="zh-CN" sz="4000" dirty="0" err="1"/>
              <a:t>creteUser</a:t>
            </a:r>
            <a:r>
              <a:rPr lang="zh-CN" altLang="zh-CN" sz="4000" dirty="0"/>
              <a:t>返回一个我定义的</a:t>
            </a:r>
            <a:r>
              <a:rPr lang="en-US" altLang="zh-CN" sz="4000" dirty="0" err="1"/>
              <a:t>Struct</a:t>
            </a:r>
            <a:r>
              <a:rPr lang="en-US" altLang="zh-CN" sz="4000" dirty="0"/>
              <a:t> User *users,</a:t>
            </a:r>
            <a:endParaRPr lang="zh-CN" altLang="zh-CN" sz="4000" dirty="0"/>
          </a:p>
          <a:p>
            <a:r>
              <a:rPr lang="en-US" altLang="zh-CN" sz="4000" dirty="0"/>
              <a:t>	</a:t>
            </a:r>
            <a:r>
              <a:rPr lang="zh-CN" altLang="zh-CN" sz="4000" dirty="0"/>
              <a:t>我想知道</a:t>
            </a:r>
            <a:r>
              <a:rPr lang="en-US" altLang="zh-CN" sz="4000" dirty="0"/>
              <a:t>users</a:t>
            </a:r>
            <a:r>
              <a:rPr lang="zh-CN" altLang="zh-CN" sz="4000" dirty="0"/>
              <a:t>里有几个人，用</a:t>
            </a:r>
            <a:r>
              <a:rPr lang="en-US" altLang="zh-CN" sz="4000" dirty="0" err="1"/>
              <a:t>sizeof</a:t>
            </a:r>
            <a:r>
              <a:rPr lang="en-US" altLang="zh-CN" sz="4000" dirty="0"/>
              <a:t>(users)/</a:t>
            </a:r>
            <a:r>
              <a:rPr lang="en-US" altLang="zh-CN" sz="4000" dirty="0" err="1"/>
              <a:t>sizeof</a:t>
            </a:r>
            <a:r>
              <a:rPr lang="en-US" altLang="zh-CN" sz="4000" dirty="0"/>
              <a:t>(</a:t>
            </a:r>
            <a:r>
              <a:rPr lang="en-US" altLang="zh-CN" sz="4000" dirty="0" err="1"/>
              <a:t>struct</a:t>
            </a:r>
            <a:r>
              <a:rPr lang="en-US" altLang="zh-CN" sz="4000" dirty="0"/>
              <a:t> User)</a:t>
            </a:r>
            <a:r>
              <a:rPr lang="zh-CN" altLang="zh-CN" sz="4000" dirty="0"/>
              <a:t>是</a:t>
            </a:r>
            <a:r>
              <a:rPr lang="en-US" altLang="zh-CN" sz="4000" dirty="0"/>
              <a:t> 0</a:t>
            </a:r>
            <a:r>
              <a:rPr lang="zh-CN" altLang="zh-CN" sz="4000" dirty="0"/>
              <a:t>打印出来是</a:t>
            </a:r>
            <a:r>
              <a:rPr lang="en-US" altLang="zh-CN" sz="4000" dirty="0"/>
              <a:t>8 </a:t>
            </a:r>
            <a:r>
              <a:rPr lang="zh-CN" altLang="zh-CN" sz="4000" dirty="0"/>
              <a:t>和</a:t>
            </a:r>
            <a:r>
              <a:rPr lang="en-US" altLang="zh-CN" sz="4000" dirty="0"/>
              <a:t> 60</a:t>
            </a:r>
            <a:r>
              <a:rPr lang="zh-CN" altLang="zh-CN" sz="4000" dirty="0"/>
              <a:t>？ </a:t>
            </a:r>
          </a:p>
          <a:p>
            <a:r>
              <a:rPr lang="en-US" altLang="zh-CN" sz="4000" dirty="0"/>
              <a:t> </a:t>
            </a:r>
            <a:endParaRPr lang="zh-CN" altLang="zh-CN" sz="4000" dirty="0"/>
          </a:p>
          <a:p>
            <a:r>
              <a:rPr lang="en-US" altLang="zh-CN" sz="4000" dirty="0"/>
              <a:t>   A:users</a:t>
            </a:r>
            <a:r>
              <a:rPr lang="zh-CN" altLang="zh-CN" sz="4000" dirty="0"/>
              <a:t>是指针，直接在</a:t>
            </a:r>
            <a:r>
              <a:rPr lang="en-US" altLang="zh-CN" sz="4000" dirty="0" err="1"/>
              <a:t>creteUser</a:t>
            </a:r>
            <a:r>
              <a:rPr lang="zh-CN" altLang="zh-CN" sz="4000" dirty="0"/>
              <a:t>的入参添加一个</a:t>
            </a:r>
            <a:r>
              <a:rPr lang="en-US" altLang="zh-CN" sz="4000" dirty="0" err="1"/>
              <a:t>int</a:t>
            </a:r>
            <a:r>
              <a:rPr lang="en-US" altLang="zh-CN" sz="4000" dirty="0"/>
              <a:t> * </a:t>
            </a:r>
            <a:r>
              <a:rPr lang="en-US" altLang="zh-CN" sz="4000" dirty="0" err="1"/>
              <a:t>user_count</a:t>
            </a:r>
            <a:r>
              <a:rPr lang="en-US" altLang="zh-CN" sz="4000" dirty="0"/>
              <a:t> </a:t>
            </a:r>
            <a:endParaRPr lang="zh-CN" altLang="zh-CN" sz="4000" dirty="0"/>
          </a:p>
          <a:p>
            <a:r>
              <a:rPr lang="en-US" altLang="zh-CN" sz="4000" dirty="0"/>
              <a:t> </a:t>
            </a:r>
            <a:endParaRPr lang="zh-CN" altLang="zh-CN" sz="4000" dirty="0"/>
          </a:p>
          <a:p>
            <a:r>
              <a:rPr lang="en-US" altLang="zh-CN" sz="4000" dirty="0"/>
              <a:t>3: Q</a:t>
            </a:r>
            <a:r>
              <a:rPr lang="zh-CN" altLang="zh-CN" sz="4000" dirty="0"/>
              <a:t>：当用户突然断开后</a:t>
            </a:r>
            <a:r>
              <a:rPr lang="en-US" altLang="zh-CN" sz="4000" dirty="0" err="1"/>
              <a:t>ctrl+C</a:t>
            </a:r>
            <a:r>
              <a:rPr lang="en-US" altLang="zh-CN" sz="4000" dirty="0"/>
              <a:t> </a:t>
            </a:r>
            <a:r>
              <a:rPr lang="zh-CN" altLang="zh-CN" sz="4000" dirty="0"/>
              <a:t>服务器的</a:t>
            </a:r>
            <a:r>
              <a:rPr lang="en-US" altLang="zh-CN" sz="4000" dirty="0" err="1"/>
              <a:t>recv</a:t>
            </a:r>
            <a:r>
              <a:rPr lang="zh-CN" altLang="zh-CN" sz="4000" dirty="0"/>
              <a:t>不阻塞导致</a:t>
            </a:r>
            <a:r>
              <a:rPr lang="en-US" altLang="zh-CN" sz="4000" dirty="0"/>
              <a:t>while</a:t>
            </a:r>
            <a:r>
              <a:rPr lang="zh-CN" altLang="zh-CN" sz="4000" dirty="0"/>
              <a:t>循环无限</a:t>
            </a:r>
          </a:p>
          <a:p>
            <a:r>
              <a:rPr lang="zh-CN" altLang="zh-CN" sz="4000" dirty="0"/>
              <a:t>直接</a:t>
            </a:r>
            <a:r>
              <a:rPr lang="en-US" altLang="zh-CN" sz="4000" dirty="0"/>
              <a:t>close</a:t>
            </a:r>
            <a:r>
              <a:rPr lang="zh-CN" altLang="zh-CN" sz="4000" dirty="0"/>
              <a:t>和</a:t>
            </a:r>
            <a:r>
              <a:rPr lang="en-US" altLang="zh-CN" sz="4000" dirty="0"/>
              <a:t>server</a:t>
            </a:r>
            <a:r>
              <a:rPr lang="zh-CN" altLang="zh-CN" sz="4000" dirty="0"/>
              <a:t>的连接（</a:t>
            </a:r>
            <a:r>
              <a:rPr lang="en-US" altLang="zh-CN" sz="4000" dirty="0"/>
              <a:t>close(</a:t>
            </a:r>
            <a:r>
              <a:rPr lang="en-US" altLang="zh-CN" sz="4000" dirty="0" err="1"/>
              <a:t>server_sock</a:t>
            </a:r>
            <a:r>
              <a:rPr lang="en-US" altLang="zh-CN" sz="4000" dirty="0"/>
              <a:t>)</a:t>
            </a:r>
            <a:r>
              <a:rPr lang="zh-CN" altLang="zh-CN" sz="4000" dirty="0"/>
              <a:t>）然后重新连接（</a:t>
            </a:r>
            <a:r>
              <a:rPr lang="en-US" altLang="zh-CN" sz="4000" dirty="0"/>
              <a:t>connect</a:t>
            </a:r>
            <a:r>
              <a:rPr lang="zh-CN" altLang="zh-CN" sz="4000" dirty="0"/>
              <a:t>）</a:t>
            </a:r>
          </a:p>
          <a:p>
            <a:r>
              <a:rPr lang="zh-CN" altLang="zh-CN" sz="4000" dirty="0"/>
              <a:t>因为</a:t>
            </a:r>
            <a:r>
              <a:rPr lang="en-US" altLang="zh-CN" sz="4000" dirty="0"/>
              <a:t>accept</a:t>
            </a:r>
            <a:r>
              <a:rPr lang="zh-CN" altLang="zh-CN" sz="4000" dirty="0"/>
              <a:t>也在</a:t>
            </a:r>
            <a:r>
              <a:rPr lang="en-US" altLang="zh-CN" sz="4000" dirty="0"/>
              <a:t>while</a:t>
            </a:r>
            <a:r>
              <a:rPr lang="zh-CN" altLang="zh-CN" sz="4000" dirty="0"/>
              <a:t>循环里，得让用户重新打开</a:t>
            </a:r>
            <a:r>
              <a:rPr lang="en-US" altLang="zh-CN" sz="4000" dirty="0"/>
              <a:t>client</a:t>
            </a:r>
            <a:r>
              <a:rPr lang="zh-CN" altLang="zh-CN" sz="4000" dirty="0"/>
              <a:t>端刷新自己的</a:t>
            </a:r>
            <a:r>
              <a:rPr lang="en-US" altLang="zh-CN" sz="4000" dirty="0" err="1"/>
              <a:t>client_sock</a:t>
            </a:r>
            <a:endParaRPr lang="zh-CN" altLang="zh-CN" sz="4000" dirty="0"/>
          </a:p>
          <a:p>
            <a:r>
              <a:rPr lang="zh-CN" altLang="zh-CN" sz="4000" dirty="0"/>
              <a:t>现在是直接密码错误访客登陆</a:t>
            </a:r>
          </a:p>
          <a:p>
            <a:r>
              <a:rPr lang="en-US" altLang="zh-CN" sz="4000" dirty="0"/>
              <a:t>4</a:t>
            </a:r>
            <a:r>
              <a:rPr lang="zh-CN" altLang="zh-CN" sz="4000" dirty="0"/>
              <a:t>：</a:t>
            </a:r>
            <a:r>
              <a:rPr lang="en-US" altLang="zh-CN" sz="4000" dirty="0"/>
              <a:t>Q</a:t>
            </a:r>
            <a:r>
              <a:rPr lang="zh-CN" altLang="zh-CN" sz="4000" dirty="0"/>
              <a:t>：得到的回应比如：</a:t>
            </a:r>
            <a:r>
              <a:rPr lang="en-US" altLang="zh-CN" sz="4000" dirty="0"/>
              <a:t>cd /home </a:t>
            </a:r>
            <a:r>
              <a:rPr lang="zh-CN" altLang="zh-CN" sz="4000" dirty="0"/>
              <a:t>怎么把它拆成</a:t>
            </a:r>
            <a:r>
              <a:rPr lang="en-US" altLang="zh-CN" sz="4000" dirty="0"/>
              <a:t>cd</a:t>
            </a:r>
            <a:r>
              <a:rPr lang="zh-CN" altLang="zh-CN" sz="4000" dirty="0"/>
              <a:t>和</a:t>
            </a:r>
            <a:r>
              <a:rPr lang="en-US" altLang="zh-CN" sz="4000" dirty="0"/>
              <a:t>/home</a:t>
            </a:r>
            <a:r>
              <a:rPr lang="zh-CN" altLang="zh-CN" sz="4000" dirty="0"/>
              <a:t>？</a:t>
            </a:r>
          </a:p>
          <a:p>
            <a:r>
              <a:rPr lang="en-US" altLang="zh-CN" sz="4000" dirty="0"/>
              <a:t>   A</a:t>
            </a:r>
            <a:r>
              <a:rPr lang="zh-CN" altLang="zh-CN" sz="4000" dirty="0"/>
              <a:t>：遍历</a:t>
            </a:r>
          </a:p>
          <a:p>
            <a:r>
              <a:rPr lang="en-US" altLang="zh-CN" sz="4000" dirty="0"/>
              <a:t> </a:t>
            </a:r>
            <a:endParaRPr lang="zh-CN" altLang="zh-CN" sz="4000" dirty="0"/>
          </a:p>
          <a:p>
            <a:r>
              <a:rPr lang="en-US" altLang="zh-CN" sz="4000" dirty="0"/>
              <a:t>5</a:t>
            </a:r>
            <a:r>
              <a:rPr lang="zh-CN" altLang="zh-CN" sz="4000" dirty="0"/>
              <a:t>：</a:t>
            </a:r>
            <a:r>
              <a:rPr lang="en-US" altLang="zh-CN" sz="4000" dirty="0"/>
              <a:t>Q</a:t>
            </a:r>
            <a:r>
              <a:rPr lang="zh-CN" altLang="zh-CN" sz="4000" dirty="0"/>
              <a:t>：</a:t>
            </a:r>
            <a:r>
              <a:rPr lang="en-US" altLang="zh-CN" sz="4000" dirty="0" err="1"/>
              <a:t>scanf</a:t>
            </a:r>
            <a:r>
              <a:rPr lang="en-US" altLang="zh-CN" sz="4000" dirty="0"/>
              <a:t> </a:t>
            </a:r>
            <a:r>
              <a:rPr lang="zh-CN" altLang="zh-CN" sz="4000" dirty="0"/>
              <a:t>怎么接收空格？</a:t>
            </a:r>
          </a:p>
          <a:p>
            <a:r>
              <a:rPr lang="en-US" altLang="zh-CN" sz="4000" dirty="0"/>
              <a:t>   A</a:t>
            </a:r>
            <a:r>
              <a:rPr lang="zh-CN" altLang="zh-CN" sz="4000" dirty="0"/>
              <a:t>：</a:t>
            </a:r>
            <a:r>
              <a:rPr lang="en-US" altLang="zh-CN" sz="4000" dirty="0"/>
              <a:t>“%[^\n]”</a:t>
            </a:r>
            <a:r>
              <a:rPr lang="zh-CN" altLang="zh-CN" sz="4000" dirty="0"/>
              <a:t>读入一个字符集合遇到</a:t>
            </a:r>
            <a:r>
              <a:rPr lang="en-US" altLang="zh-CN" sz="4000" dirty="0"/>
              <a:t>\n</a:t>
            </a:r>
            <a:r>
              <a:rPr lang="zh-CN" altLang="zh-CN" sz="4000" dirty="0"/>
              <a:t>停止</a:t>
            </a:r>
          </a:p>
          <a:p>
            <a:r>
              <a:rPr lang="en-US" altLang="zh-CN" sz="4000" dirty="0"/>
              <a:t> </a:t>
            </a:r>
            <a:endParaRPr lang="zh-CN" altLang="zh-CN" sz="4000" dirty="0"/>
          </a:p>
          <a:p>
            <a:r>
              <a:rPr lang="en-US" altLang="zh-CN" sz="4000" dirty="0"/>
              <a:t>6</a:t>
            </a:r>
            <a:r>
              <a:rPr lang="zh-CN" altLang="zh-CN" sz="4000" dirty="0"/>
              <a:t>：</a:t>
            </a:r>
            <a:r>
              <a:rPr lang="en-US" altLang="zh-CN" sz="4000" dirty="0"/>
              <a:t>BUG</a:t>
            </a:r>
            <a:r>
              <a:rPr lang="zh-CN" altLang="zh-CN" sz="4000" dirty="0"/>
              <a:t>：为什么在</a:t>
            </a:r>
            <a:r>
              <a:rPr lang="en-US" altLang="zh-CN" sz="4000" dirty="0" err="1"/>
              <a:t>doSplit</a:t>
            </a:r>
            <a:r>
              <a:rPr lang="zh-CN" altLang="zh-CN" sz="4000" dirty="0"/>
              <a:t>函数里定义的</a:t>
            </a:r>
            <a:r>
              <a:rPr lang="en-US" altLang="zh-CN" sz="4000" dirty="0" err="1"/>
              <a:t>str</a:t>
            </a:r>
            <a:r>
              <a:rPr lang="en-US" altLang="zh-CN" sz="4000" dirty="0"/>
              <a:t>[2][1024]</a:t>
            </a:r>
            <a:r>
              <a:rPr lang="zh-CN" altLang="zh-CN" sz="4000" dirty="0"/>
              <a:t>能留着上一次的值？？它是局部变量</a:t>
            </a:r>
          </a:p>
          <a:p>
            <a:pPr lvl="1"/>
            <a:endParaRPr lang="zh-CN" altLang="en-US" sz="800" dirty="0"/>
          </a:p>
        </p:txBody>
      </p:sp>
    </p:spTree>
    <p:extLst>
      <p:ext uri="{BB962C8B-B14F-4D97-AF65-F5344CB8AC3E}">
        <p14:creationId xmlns:p14="http://schemas.microsoft.com/office/powerpoint/2010/main" val="272254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实验心得</a:t>
            </a:r>
            <a:endParaRPr lang="zh-CN" altLang="en-US" dirty="0"/>
          </a:p>
        </p:txBody>
      </p:sp>
      <p:sp>
        <p:nvSpPr>
          <p:cNvPr id="3" name="内容占位符 2"/>
          <p:cNvSpPr>
            <a:spLocks noGrp="1"/>
          </p:cNvSpPr>
          <p:nvPr>
            <p:ph idx="1"/>
          </p:nvPr>
        </p:nvSpPr>
        <p:spPr>
          <a:xfrm>
            <a:off x="677334" y="1329317"/>
            <a:ext cx="8596668" cy="3880773"/>
          </a:xfrm>
        </p:spPr>
        <p:txBody>
          <a:bodyPr>
            <a:normAutofit fontScale="25000" lnSpcReduction="20000"/>
          </a:bodyPr>
          <a:lstStyle/>
          <a:p>
            <a:r>
              <a:rPr lang="zh-CN" altLang="en-US" sz="4000" dirty="0" smtClean="0"/>
              <a:t>遇到的问题</a:t>
            </a:r>
            <a:endParaRPr lang="en-US" altLang="zh-CN" sz="4000" dirty="0" smtClean="0"/>
          </a:p>
          <a:p>
            <a:r>
              <a:rPr lang="en-US" altLang="zh-CN" sz="4000" dirty="0"/>
              <a:t>7</a:t>
            </a:r>
            <a:r>
              <a:rPr lang="zh-CN" altLang="zh-CN" sz="4000" dirty="0"/>
              <a:t>：</a:t>
            </a:r>
            <a:r>
              <a:rPr lang="en-US" altLang="zh-CN" sz="4000" dirty="0"/>
              <a:t>Q:</a:t>
            </a:r>
            <a:r>
              <a:rPr lang="zh-CN" altLang="zh-CN" sz="4000" dirty="0"/>
              <a:t>使用</a:t>
            </a:r>
            <a:r>
              <a:rPr lang="en-US" altLang="zh-CN" sz="4000" dirty="0"/>
              <a:t>“%[^\n]”</a:t>
            </a:r>
            <a:r>
              <a:rPr lang="zh-CN" altLang="zh-CN" sz="4000" dirty="0"/>
              <a:t>读入一个字符集合时发现下次读直接跳过</a:t>
            </a:r>
          </a:p>
          <a:p>
            <a:r>
              <a:rPr lang="en-US" altLang="zh-CN" sz="4000" dirty="0"/>
              <a:t>   A</a:t>
            </a:r>
            <a:r>
              <a:rPr lang="zh-CN" altLang="zh-CN" sz="4000" dirty="0"/>
              <a:t>：因为下次</a:t>
            </a:r>
            <a:r>
              <a:rPr lang="en-US" altLang="zh-CN" sz="4000" dirty="0" err="1"/>
              <a:t>scanf</a:t>
            </a:r>
            <a:r>
              <a:rPr lang="zh-CN" altLang="zh-CN" sz="4000" dirty="0"/>
              <a:t>时读取</a:t>
            </a:r>
            <a:r>
              <a:rPr lang="en-US" altLang="zh-CN" sz="4000" dirty="0"/>
              <a:t>\n</a:t>
            </a:r>
            <a:r>
              <a:rPr lang="zh-CN" altLang="zh-CN" sz="4000" dirty="0"/>
              <a:t>自动返回所以看起来没读取，解决方案在前面加个空格</a:t>
            </a:r>
            <a:r>
              <a:rPr lang="en-US" altLang="zh-CN" sz="4000" dirty="0"/>
              <a:t>“ %[^\n]”</a:t>
            </a:r>
            <a:endParaRPr lang="zh-CN" altLang="zh-CN" sz="4000" dirty="0"/>
          </a:p>
          <a:p>
            <a:r>
              <a:rPr lang="en-US" altLang="zh-CN" sz="4000" dirty="0"/>
              <a:t> </a:t>
            </a:r>
            <a:endParaRPr lang="zh-CN" altLang="zh-CN" sz="4000" dirty="0"/>
          </a:p>
          <a:p>
            <a:r>
              <a:rPr lang="en-US" altLang="zh-CN" sz="4000" dirty="0"/>
              <a:t>8</a:t>
            </a:r>
            <a:r>
              <a:rPr lang="zh-CN" altLang="zh-CN" sz="4000" dirty="0"/>
              <a:t>：</a:t>
            </a:r>
            <a:r>
              <a:rPr lang="en-US" altLang="zh-CN" sz="4000" dirty="0"/>
              <a:t>Q:mkdir </a:t>
            </a:r>
            <a:r>
              <a:rPr lang="zh-CN" altLang="zh-CN" sz="4000" dirty="0"/>
              <a:t>失败了</a:t>
            </a:r>
            <a:r>
              <a:rPr lang="en-US" altLang="zh-CN" sz="4000" dirty="0"/>
              <a:t>  </a:t>
            </a:r>
            <a:r>
              <a:rPr lang="zh-CN" altLang="zh-CN" sz="4000" dirty="0"/>
              <a:t>权限问题</a:t>
            </a:r>
          </a:p>
          <a:p>
            <a:r>
              <a:rPr lang="en-US" altLang="zh-CN" sz="4000" dirty="0"/>
              <a:t> </a:t>
            </a:r>
            <a:endParaRPr lang="zh-CN" altLang="zh-CN" sz="4000" dirty="0"/>
          </a:p>
          <a:p>
            <a:r>
              <a:rPr lang="en-US" altLang="zh-CN" sz="4000" dirty="0"/>
              <a:t>9</a:t>
            </a:r>
            <a:r>
              <a:rPr lang="zh-CN" altLang="zh-CN" sz="4000" dirty="0"/>
              <a:t>：</a:t>
            </a:r>
            <a:r>
              <a:rPr lang="en-US" altLang="zh-CN" sz="4000" dirty="0"/>
              <a:t>Q:</a:t>
            </a:r>
            <a:r>
              <a:rPr lang="zh-CN" altLang="zh-CN" sz="4000" dirty="0"/>
              <a:t>只有</a:t>
            </a:r>
            <a:r>
              <a:rPr lang="en-US" altLang="zh-CN" sz="4000" dirty="0" err="1"/>
              <a:t>sudo</a:t>
            </a:r>
            <a:r>
              <a:rPr lang="en-US" altLang="zh-CN" sz="4000" dirty="0"/>
              <a:t> </a:t>
            </a:r>
            <a:r>
              <a:rPr lang="zh-CN" altLang="zh-CN" sz="4000" dirty="0"/>
              <a:t>启动</a:t>
            </a:r>
            <a:r>
              <a:rPr lang="en-US" altLang="zh-CN" sz="4000" dirty="0"/>
              <a:t>server</a:t>
            </a:r>
            <a:r>
              <a:rPr lang="zh-CN" altLang="zh-CN" sz="4000" dirty="0"/>
              <a:t>和</a:t>
            </a:r>
            <a:r>
              <a:rPr lang="en-US" altLang="zh-CN" sz="4000" dirty="0"/>
              <a:t>client</a:t>
            </a:r>
            <a:r>
              <a:rPr lang="zh-CN" altLang="zh-CN" sz="4000" dirty="0"/>
              <a:t>才可以</a:t>
            </a:r>
            <a:r>
              <a:rPr lang="en-US" altLang="zh-CN" sz="4000" dirty="0" err="1"/>
              <a:t>mkdir</a:t>
            </a:r>
            <a:r>
              <a:rPr lang="en-US" altLang="zh-CN" sz="4000" dirty="0"/>
              <a:t> </a:t>
            </a:r>
            <a:r>
              <a:rPr lang="zh-CN" altLang="zh-CN" sz="4000" dirty="0"/>
              <a:t>但是</a:t>
            </a:r>
            <a:r>
              <a:rPr lang="en-US" altLang="zh-CN" sz="4000" dirty="0" err="1"/>
              <a:t>mkdir</a:t>
            </a:r>
            <a:r>
              <a:rPr lang="zh-CN" altLang="zh-CN" sz="4000" dirty="0"/>
              <a:t>的权限前面都是？？？</a:t>
            </a:r>
            <a:r>
              <a:rPr lang="en-US" altLang="zh-CN" sz="4000" dirty="0" err="1"/>
              <a:t>umask</a:t>
            </a:r>
            <a:r>
              <a:rPr lang="zh-CN" altLang="zh-CN" sz="4000" dirty="0"/>
              <a:t>的问题 </a:t>
            </a:r>
          </a:p>
          <a:p>
            <a:r>
              <a:rPr lang="en-US" altLang="zh-CN" sz="4000" dirty="0"/>
              <a:t>	</a:t>
            </a:r>
            <a:r>
              <a:rPr lang="zh-CN" altLang="zh-CN" sz="4000" dirty="0"/>
              <a:t>换个目录解决</a:t>
            </a:r>
          </a:p>
          <a:p>
            <a:r>
              <a:rPr lang="en-US" altLang="zh-CN" sz="4000" dirty="0"/>
              <a:t> </a:t>
            </a:r>
            <a:endParaRPr lang="zh-CN" altLang="zh-CN" sz="4000" dirty="0"/>
          </a:p>
          <a:p>
            <a:r>
              <a:rPr lang="en-US" altLang="zh-CN" sz="4000" dirty="0"/>
              <a:t>10</a:t>
            </a:r>
            <a:r>
              <a:rPr lang="zh-CN" altLang="zh-CN" sz="4000" dirty="0"/>
              <a:t>：怎么才能响应在</a:t>
            </a:r>
            <a:r>
              <a:rPr lang="en-US" altLang="zh-CN" sz="4000" dirty="0"/>
              <a:t>server</a:t>
            </a:r>
            <a:r>
              <a:rPr lang="zh-CN" altLang="zh-CN" sz="4000" dirty="0"/>
              <a:t>端操作的命令</a:t>
            </a:r>
          </a:p>
          <a:p>
            <a:r>
              <a:rPr lang="en-US" altLang="zh-CN" sz="4000" dirty="0"/>
              <a:t>	</a:t>
            </a:r>
            <a:r>
              <a:rPr lang="zh-CN" altLang="zh-CN" sz="4000" dirty="0"/>
              <a:t>开一个新线程去处理来自</a:t>
            </a:r>
            <a:r>
              <a:rPr lang="en-US" altLang="zh-CN" sz="4000" dirty="0"/>
              <a:t>server</a:t>
            </a:r>
            <a:r>
              <a:rPr lang="zh-CN" altLang="zh-CN" sz="4000" dirty="0"/>
              <a:t>端的命令</a:t>
            </a:r>
          </a:p>
          <a:p>
            <a:r>
              <a:rPr lang="en-US" altLang="zh-CN" sz="4000" dirty="0"/>
              <a:t> </a:t>
            </a:r>
            <a:endParaRPr lang="zh-CN" altLang="zh-CN" sz="4000" dirty="0"/>
          </a:p>
          <a:p>
            <a:r>
              <a:rPr lang="en-US" altLang="zh-CN" sz="4000" dirty="0"/>
              <a:t>11</a:t>
            </a:r>
            <a:r>
              <a:rPr lang="zh-CN" altLang="zh-CN" sz="4000" dirty="0"/>
              <a:t>：数字转为字符</a:t>
            </a:r>
          </a:p>
          <a:p>
            <a:r>
              <a:rPr lang="en-US" altLang="zh-CN" sz="4000" dirty="0"/>
              <a:t>	</a:t>
            </a:r>
            <a:r>
              <a:rPr lang="en-US" altLang="zh-CN" sz="4000" dirty="0" err="1"/>
              <a:t>itoa</a:t>
            </a:r>
            <a:r>
              <a:rPr lang="en-US" altLang="zh-CN" sz="4000" dirty="0"/>
              <a:t>()</a:t>
            </a:r>
            <a:r>
              <a:rPr lang="zh-CN" altLang="zh-CN" sz="4000" dirty="0"/>
              <a:t>函数有</a:t>
            </a:r>
            <a:r>
              <a:rPr lang="en-US" altLang="zh-CN" sz="4000" dirty="0"/>
              <a:t>3</a:t>
            </a:r>
            <a:r>
              <a:rPr lang="zh-CN" altLang="zh-CN" sz="4000" dirty="0"/>
              <a:t>个参数：第一个参数是要转换的数字，</a:t>
            </a:r>
          </a:p>
          <a:p>
            <a:r>
              <a:rPr lang="en-US" altLang="zh-CN" sz="4000" dirty="0"/>
              <a:t>	</a:t>
            </a:r>
            <a:r>
              <a:rPr lang="zh-CN" altLang="zh-CN" sz="4000" dirty="0"/>
              <a:t>第二个参数是要写入转换结果的目标字符串，第三个参数是转移数字时所用 的基数。</a:t>
            </a:r>
          </a:p>
          <a:p>
            <a:r>
              <a:rPr lang="en-US" altLang="zh-CN" sz="4000" dirty="0"/>
              <a:t>	</a:t>
            </a:r>
            <a:r>
              <a:rPr lang="zh-CN" altLang="zh-CN" sz="4000" dirty="0"/>
              <a:t>在上例中，转换基数为</a:t>
            </a:r>
            <a:r>
              <a:rPr lang="en-US" altLang="zh-CN" sz="4000" dirty="0"/>
              <a:t>10</a:t>
            </a:r>
            <a:r>
              <a:rPr lang="zh-CN" altLang="zh-CN" sz="4000" dirty="0"/>
              <a:t>。</a:t>
            </a:r>
            <a:r>
              <a:rPr lang="en-US" altLang="zh-CN" sz="4000" dirty="0"/>
              <a:t>10</a:t>
            </a:r>
            <a:r>
              <a:rPr lang="zh-CN" altLang="zh-CN" sz="4000" dirty="0"/>
              <a:t>：十进制；</a:t>
            </a:r>
            <a:r>
              <a:rPr lang="en-US" altLang="zh-CN" sz="4000" dirty="0"/>
              <a:t>2</a:t>
            </a:r>
            <a:r>
              <a:rPr lang="zh-CN" altLang="zh-CN" sz="4000" dirty="0"/>
              <a:t>：二进制</a:t>
            </a:r>
            <a:r>
              <a:rPr lang="en-US" altLang="zh-CN" sz="4000" dirty="0"/>
              <a:t>...</a:t>
            </a:r>
            <a:r>
              <a:rPr lang="zh-CN" altLang="zh-CN" sz="4000" dirty="0"/>
              <a:t>（用不了，改用</a:t>
            </a:r>
            <a:r>
              <a:rPr lang="en-US" altLang="zh-CN" sz="4000" dirty="0" err="1"/>
              <a:t>sprintf</a:t>
            </a:r>
            <a:r>
              <a:rPr lang="en-US" altLang="zh-CN" sz="4000" dirty="0"/>
              <a:t>(</a:t>
            </a:r>
            <a:r>
              <a:rPr lang="en-US" altLang="zh-CN" sz="4000" dirty="0" err="1"/>
              <a:t>str</a:t>
            </a:r>
            <a:r>
              <a:rPr lang="en-US" altLang="zh-CN" sz="4000" dirty="0"/>
              <a:t>,"%d",</a:t>
            </a:r>
            <a:r>
              <a:rPr lang="en-US" altLang="zh-CN" sz="4000" dirty="0" err="1"/>
              <a:t>num</a:t>
            </a:r>
            <a:r>
              <a:rPr lang="en-US" altLang="zh-CN" sz="4000" dirty="0"/>
              <a:t>)</a:t>
            </a:r>
            <a:r>
              <a:rPr lang="zh-CN" altLang="zh-CN" sz="4000" dirty="0"/>
              <a:t>）</a:t>
            </a:r>
          </a:p>
          <a:p>
            <a:r>
              <a:rPr lang="en-US" altLang="zh-CN" sz="4000" dirty="0"/>
              <a:t>12</a:t>
            </a:r>
            <a:r>
              <a:rPr lang="zh-CN" altLang="zh-CN" sz="4000" dirty="0"/>
              <a:t>：服务端接收</a:t>
            </a:r>
            <a:r>
              <a:rPr lang="en-US" altLang="zh-CN" sz="4000" dirty="0"/>
              <a:t>quit</a:t>
            </a:r>
            <a:r>
              <a:rPr lang="zh-CN" altLang="zh-CN" sz="4000" dirty="0"/>
              <a:t>结束，我是开了个子线程去接收服务端的命令，子线程修改信号量，主线程检测这个信号量</a:t>
            </a:r>
          </a:p>
          <a:p>
            <a:r>
              <a:rPr lang="en-US" altLang="zh-CN" sz="4000" dirty="0"/>
              <a:t>    </a:t>
            </a:r>
            <a:r>
              <a:rPr lang="zh-CN" altLang="zh-CN" sz="4000" dirty="0"/>
              <a:t>但是，主线程会阻塞在</a:t>
            </a:r>
            <a:r>
              <a:rPr lang="en-US" altLang="zh-CN" sz="4000" dirty="0"/>
              <a:t>accept</a:t>
            </a:r>
            <a:r>
              <a:rPr lang="zh-CN" altLang="zh-CN" sz="4000" dirty="0"/>
              <a:t>那边，等待客户端接收</a:t>
            </a:r>
          </a:p>
          <a:p>
            <a:r>
              <a:rPr lang="en-US" altLang="zh-CN" sz="4000" dirty="0"/>
              <a:t>    </a:t>
            </a:r>
            <a:r>
              <a:rPr lang="zh-CN" altLang="zh-CN" sz="4000" dirty="0"/>
              <a:t>问题是我服务器端有</a:t>
            </a:r>
            <a:r>
              <a:rPr lang="en-US" altLang="zh-CN" sz="4000" dirty="0"/>
              <a:t>quit </a:t>
            </a:r>
            <a:r>
              <a:rPr lang="zh-CN" altLang="zh-CN" sz="4000" dirty="0"/>
              <a:t>改变了信号量，但是得等新的</a:t>
            </a:r>
            <a:r>
              <a:rPr lang="en-US" altLang="zh-CN" sz="4000" dirty="0"/>
              <a:t>client</a:t>
            </a:r>
            <a:r>
              <a:rPr lang="zh-CN" altLang="zh-CN" sz="4000" dirty="0"/>
              <a:t>连接才能退出</a:t>
            </a:r>
          </a:p>
          <a:p>
            <a:r>
              <a:rPr lang="en-US" altLang="zh-CN" sz="4000" dirty="0"/>
              <a:t>	</a:t>
            </a:r>
            <a:r>
              <a:rPr lang="zh-CN" altLang="zh-CN" sz="4000" dirty="0"/>
              <a:t>直接</a:t>
            </a:r>
            <a:r>
              <a:rPr lang="en-US" altLang="zh-CN" sz="4000" dirty="0"/>
              <a:t>exit(0)</a:t>
            </a:r>
            <a:r>
              <a:rPr lang="zh-CN" altLang="zh-CN" sz="4000" dirty="0"/>
              <a:t>退出进程</a:t>
            </a:r>
          </a:p>
          <a:p>
            <a:pPr lvl="1"/>
            <a:endParaRPr lang="zh-CN" altLang="en-US" sz="800" dirty="0"/>
          </a:p>
        </p:txBody>
      </p:sp>
    </p:spTree>
    <p:extLst>
      <p:ext uri="{BB962C8B-B14F-4D97-AF65-F5344CB8AC3E}">
        <p14:creationId xmlns:p14="http://schemas.microsoft.com/office/powerpoint/2010/main" val="57901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实验心得</a:t>
            </a:r>
            <a:endParaRPr lang="zh-CN" altLang="en-US" dirty="0"/>
          </a:p>
        </p:txBody>
      </p:sp>
      <p:sp>
        <p:nvSpPr>
          <p:cNvPr id="3" name="内容占位符 2"/>
          <p:cNvSpPr>
            <a:spLocks noGrp="1"/>
          </p:cNvSpPr>
          <p:nvPr>
            <p:ph idx="1"/>
          </p:nvPr>
        </p:nvSpPr>
        <p:spPr>
          <a:xfrm>
            <a:off x="677334" y="1329317"/>
            <a:ext cx="8596668" cy="3880773"/>
          </a:xfrm>
        </p:spPr>
        <p:txBody>
          <a:bodyPr>
            <a:normAutofit fontScale="25000" lnSpcReduction="20000"/>
          </a:bodyPr>
          <a:lstStyle/>
          <a:p>
            <a:r>
              <a:rPr lang="zh-CN" altLang="en-US" sz="4000" dirty="0" smtClean="0"/>
              <a:t>遇到的问题</a:t>
            </a:r>
            <a:endParaRPr lang="en-US" altLang="zh-CN" sz="4000" dirty="0" smtClean="0"/>
          </a:p>
          <a:p>
            <a:r>
              <a:rPr lang="en-US" altLang="zh-CN" sz="4000" dirty="0"/>
              <a:t>13</a:t>
            </a:r>
            <a:r>
              <a:rPr lang="zh-CN" altLang="zh-CN" sz="4000" dirty="0"/>
              <a:t>：无法输出</a:t>
            </a:r>
            <a:r>
              <a:rPr lang="en-US" altLang="zh-CN" sz="4000" dirty="0" err="1"/>
              <a:t>printf</a:t>
            </a:r>
            <a:r>
              <a:rPr lang="zh-CN" altLang="zh-CN" sz="4000" dirty="0"/>
              <a:t>？</a:t>
            </a:r>
          </a:p>
          <a:p>
            <a:r>
              <a:rPr lang="en-US" altLang="zh-CN" sz="4000" dirty="0"/>
              <a:t>	</a:t>
            </a:r>
            <a:r>
              <a:rPr lang="en-US" altLang="zh-CN" sz="4000" dirty="0" err="1"/>
              <a:t>fflush</a:t>
            </a:r>
            <a:r>
              <a:rPr lang="zh-CN" altLang="zh-CN" sz="4000" dirty="0"/>
              <a:t>（</a:t>
            </a:r>
            <a:r>
              <a:rPr lang="en-US" altLang="zh-CN" sz="4000" dirty="0" err="1"/>
              <a:t>stdout</a:t>
            </a:r>
            <a:r>
              <a:rPr lang="zh-CN" altLang="zh-CN" sz="4000" dirty="0"/>
              <a:t>）</a:t>
            </a:r>
          </a:p>
          <a:p>
            <a:r>
              <a:rPr lang="en-US" altLang="zh-CN" sz="4000" dirty="0"/>
              <a:t>14</a:t>
            </a:r>
            <a:r>
              <a:rPr lang="zh-CN" altLang="zh-CN" sz="4000" dirty="0"/>
              <a:t>：</a:t>
            </a:r>
            <a:r>
              <a:rPr lang="en-US" altLang="zh-CN" sz="4000" dirty="0"/>
              <a:t>server</a:t>
            </a:r>
            <a:r>
              <a:rPr lang="zh-CN" altLang="zh-CN" sz="4000" dirty="0"/>
              <a:t>端输入</a:t>
            </a:r>
            <a:r>
              <a:rPr lang="en-US" altLang="zh-CN" sz="4000" dirty="0"/>
              <a:t>quit </a:t>
            </a:r>
            <a:r>
              <a:rPr lang="zh-CN" altLang="zh-CN" sz="4000" dirty="0"/>
              <a:t>主线程是阻塞再</a:t>
            </a:r>
            <a:r>
              <a:rPr lang="en-US" altLang="zh-CN" sz="4000" dirty="0"/>
              <a:t>accept</a:t>
            </a:r>
            <a:r>
              <a:rPr lang="zh-CN" altLang="zh-CN" sz="4000" dirty="0"/>
              <a:t>的 不能及时判断信号量，改用</a:t>
            </a:r>
            <a:r>
              <a:rPr lang="en-US" altLang="zh-CN" sz="4000" dirty="0"/>
              <a:t>exit(0)</a:t>
            </a:r>
            <a:r>
              <a:rPr lang="zh-CN" altLang="zh-CN" sz="4000" dirty="0"/>
              <a:t>直接退出进程会导致这个端口一段时间</a:t>
            </a:r>
          </a:p>
          <a:p>
            <a:r>
              <a:rPr lang="zh-CN" altLang="zh-CN" sz="4000" dirty="0"/>
              <a:t>不能用，过会系统自动释放了资源才能</a:t>
            </a:r>
            <a:r>
              <a:rPr lang="zh-CN" altLang="zh-CN" sz="4000" dirty="0" smtClean="0"/>
              <a:t>用</a:t>
            </a:r>
            <a:endParaRPr lang="zh-CN" altLang="zh-CN" sz="4000" dirty="0"/>
          </a:p>
          <a:p>
            <a:r>
              <a:rPr lang="en-US" altLang="zh-CN" sz="4000" dirty="0"/>
              <a:t>15</a:t>
            </a:r>
            <a:r>
              <a:rPr lang="zh-CN" altLang="zh-CN" sz="4000" dirty="0"/>
              <a:t>：最不该的事情 在</a:t>
            </a:r>
            <a:r>
              <a:rPr lang="en-US" altLang="zh-CN" sz="4000" dirty="0" err="1"/>
              <a:t>fwrite</a:t>
            </a:r>
            <a:r>
              <a:rPr lang="zh-CN" altLang="zh-CN" sz="4000" dirty="0"/>
              <a:t>后应该立刻马上</a:t>
            </a:r>
            <a:r>
              <a:rPr lang="en-US" altLang="zh-CN" sz="4000" dirty="0" err="1"/>
              <a:t>fflush</a:t>
            </a:r>
            <a:r>
              <a:rPr lang="en-US" altLang="zh-CN" sz="4000" dirty="0"/>
              <a:t> </a:t>
            </a:r>
            <a:r>
              <a:rPr lang="zh-CN" altLang="zh-CN" sz="4000" dirty="0"/>
              <a:t>花了</a:t>
            </a:r>
            <a:r>
              <a:rPr lang="zh-CN" altLang="zh-CN" sz="4000" dirty="0" smtClean="0"/>
              <a:t>三个小时</a:t>
            </a:r>
            <a:endParaRPr lang="zh-CN" altLang="zh-CN" sz="4000" dirty="0"/>
          </a:p>
          <a:p>
            <a:r>
              <a:rPr lang="en-US" altLang="zh-CN" sz="4000" dirty="0"/>
              <a:t>16:recv </a:t>
            </a:r>
            <a:r>
              <a:rPr lang="zh-CN" altLang="zh-CN" sz="4000" dirty="0"/>
              <a:t>获取的是空的？并且阻塞无法继续</a:t>
            </a:r>
          </a:p>
          <a:p>
            <a:r>
              <a:rPr lang="en-US" altLang="zh-CN" sz="4000" dirty="0"/>
              <a:t>	send</a:t>
            </a:r>
            <a:r>
              <a:rPr lang="zh-CN" altLang="zh-CN" sz="4000" dirty="0"/>
              <a:t>的太大，</a:t>
            </a:r>
            <a:r>
              <a:rPr lang="en-US" altLang="zh-CN" sz="4000" dirty="0" err="1"/>
              <a:t>recv</a:t>
            </a:r>
            <a:r>
              <a:rPr lang="zh-CN" altLang="zh-CN" sz="4000" dirty="0"/>
              <a:t>的太小 </a:t>
            </a:r>
            <a:r>
              <a:rPr lang="en-US" altLang="zh-CN" sz="4000" dirty="0"/>
              <a:t>2</a:t>
            </a:r>
            <a:r>
              <a:rPr lang="zh-CN" altLang="zh-CN" sz="4000" dirty="0"/>
              <a:t>小时发现此</a:t>
            </a:r>
            <a:r>
              <a:rPr lang="en-US" altLang="zh-CN" sz="4000" dirty="0" smtClean="0"/>
              <a:t>bug</a:t>
            </a:r>
            <a:endParaRPr lang="zh-CN" altLang="zh-CN" sz="4000" dirty="0"/>
          </a:p>
          <a:p>
            <a:r>
              <a:rPr lang="en-US" altLang="zh-CN" sz="4000" dirty="0"/>
              <a:t>17</a:t>
            </a:r>
            <a:r>
              <a:rPr lang="zh-CN" altLang="zh-CN" sz="4000" dirty="0"/>
              <a:t>：又一个</a:t>
            </a:r>
            <a:r>
              <a:rPr lang="en-US" altLang="zh-CN" sz="4000" dirty="0"/>
              <a:t>bug </a:t>
            </a:r>
            <a:r>
              <a:rPr lang="zh-CN" altLang="zh-CN" sz="4000" dirty="0"/>
              <a:t>，在做二进制传输的时候发现最后放读取多少块的时候，由于</a:t>
            </a:r>
            <a:r>
              <a:rPr lang="en-US" altLang="zh-CN" sz="4000" dirty="0"/>
              <a:t>char</a:t>
            </a:r>
            <a:r>
              <a:rPr lang="zh-CN" altLang="zh-CN" sz="4000" dirty="0"/>
              <a:t>类型放大的数字就会变成</a:t>
            </a:r>
            <a:r>
              <a:rPr lang="en-US" altLang="zh-CN" sz="4000" dirty="0"/>
              <a:t>-1</a:t>
            </a:r>
            <a:r>
              <a:rPr lang="zh-CN" altLang="zh-CN" sz="4000" dirty="0"/>
              <a:t>，失去效用</a:t>
            </a:r>
          </a:p>
          <a:p>
            <a:r>
              <a:rPr lang="en-US" altLang="zh-CN" sz="4000" dirty="0"/>
              <a:t>	</a:t>
            </a:r>
            <a:r>
              <a:rPr lang="zh-CN" altLang="zh-CN" sz="4000" dirty="0"/>
              <a:t>解决办法，把缓冲区改小为</a:t>
            </a:r>
            <a:r>
              <a:rPr lang="en-US" altLang="zh-CN" sz="4000" dirty="0"/>
              <a:t>100</a:t>
            </a:r>
            <a:endParaRPr lang="zh-CN" altLang="zh-CN" sz="4000" dirty="0"/>
          </a:p>
          <a:p>
            <a:endParaRPr lang="zh-CN" altLang="zh-CN" sz="4000" dirty="0"/>
          </a:p>
          <a:p>
            <a:r>
              <a:rPr lang="en-US" altLang="zh-CN" sz="4000" dirty="0"/>
              <a:t>18</a:t>
            </a:r>
            <a:r>
              <a:rPr lang="zh-CN" altLang="zh-CN" sz="4000" dirty="0"/>
              <a:t>：二进制传输结束后的文件无法打开，</a:t>
            </a:r>
            <a:r>
              <a:rPr lang="en-US" altLang="zh-CN" sz="4000" dirty="0"/>
              <a:t>text file busy</a:t>
            </a:r>
            <a:r>
              <a:rPr lang="zh-CN" altLang="zh-CN" sz="4000" dirty="0"/>
              <a:t>是没有</a:t>
            </a:r>
            <a:r>
              <a:rPr lang="en-US" altLang="zh-CN" sz="4000" dirty="0" err="1"/>
              <a:t>closefile</a:t>
            </a:r>
            <a:r>
              <a:rPr lang="zh-CN" altLang="zh-CN" sz="4000" dirty="0"/>
              <a:t>吧 可以用</a:t>
            </a:r>
            <a:r>
              <a:rPr lang="en-US" altLang="zh-CN" sz="4000" dirty="0"/>
              <a:t>fuser </a:t>
            </a:r>
            <a:r>
              <a:rPr lang="zh-CN" altLang="zh-CN" sz="4000" dirty="0"/>
              <a:t>文件名手动杀死</a:t>
            </a:r>
          </a:p>
          <a:p>
            <a:r>
              <a:rPr lang="zh-CN" altLang="zh-CN" sz="4000" dirty="0"/>
              <a:t>，</a:t>
            </a:r>
          </a:p>
          <a:p>
            <a:r>
              <a:rPr lang="en-US" altLang="zh-CN" sz="4000" dirty="0"/>
              <a:t>20</a:t>
            </a:r>
            <a:r>
              <a:rPr lang="zh-CN" altLang="zh-CN" sz="4000" dirty="0"/>
              <a:t>：明明发送接收顺序没问题但是就是会出现一方发的指令下次才能执行。</a:t>
            </a:r>
          </a:p>
          <a:p>
            <a:r>
              <a:rPr lang="en-US" altLang="zh-CN" sz="4000" dirty="0"/>
              <a:t>	</a:t>
            </a:r>
            <a:r>
              <a:rPr lang="zh-CN" altLang="zh-CN" sz="4000" dirty="0"/>
              <a:t>发现是</a:t>
            </a:r>
            <a:r>
              <a:rPr lang="en-US" altLang="zh-CN" sz="4000" dirty="0"/>
              <a:t>buffer</a:t>
            </a:r>
            <a:r>
              <a:rPr lang="zh-CN" altLang="zh-CN" sz="4000" dirty="0"/>
              <a:t>接收太小的原因，一次接收不了造成下次无法立即</a:t>
            </a:r>
            <a:r>
              <a:rPr lang="zh-CN" altLang="zh-CN" sz="4000" dirty="0" smtClean="0"/>
              <a:t>接收</a:t>
            </a:r>
            <a:endParaRPr lang="zh-CN" altLang="zh-CN" sz="4000" dirty="0"/>
          </a:p>
          <a:p>
            <a:r>
              <a:rPr lang="en-US" altLang="zh-CN" sz="4000" dirty="0"/>
              <a:t>21</a:t>
            </a:r>
            <a:r>
              <a:rPr lang="zh-CN" altLang="zh-CN" sz="4000" dirty="0"/>
              <a:t>：客户端断开后服务端也立马断开？</a:t>
            </a:r>
          </a:p>
          <a:p>
            <a:r>
              <a:rPr lang="en-US" altLang="zh-CN" sz="4000" dirty="0"/>
              <a:t>	</a:t>
            </a:r>
            <a:r>
              <a:rPr lang="zh-CN" altLang="zh-CN" sz="4000" dirty="0"/>
              <a:t>必须得服务端也结束子函数不在</a:t>
            </a:r>
            <a:r>
              <a:rPr lang="en-US" altLang="zh-CN" sz="4000" dirty="0" err="1"/>
              <a:t>recv</a:t>
            </a:r>
            <a:r>
              <a:rPr lang="zh-CN" altLang="zh-CN" sz="4000" dirty="0"/>
              <a:t>才行，让</a:t>
            </a:r>
            <a:r>
              <a:rPr lang="en-US" altLang="zh-CN" sz="4000" dirty="0"/>
              <a:t>client</a:t>
            </a:r>
            <a:r>
              <a:rPr lang="zh-CN" altLang="zh-CN" sz="4000" dirty="0"/>
              <a:t>端发送</a:t>
            </a:r>
            <a:r>
              <a:rPr lang="en-US" altLang="zh-CN" sz="4000" dirty="0"/>
              <a:t>quit </a:t>
            </a:r>
            <a:r>
              <a:rPr lang="zh-CN" altLang="zh-CN" sz="4000" dirty="0"/>
              <a:t>服务端接收了</a:t>
            </a:r>
            <a:r>
              <a:rPr lang="en-US" altLang="zh-CN" sz="4000" dirty="0"/>
              <a:t>return </a:t>
            </a:r>
            <a:r>
              <a:rPr lang="zh-CN" altLang="zh-CN" sz="4000" dirty="0"/>
              <a:t>结束处理子函数</a:t>
            </a:r>
          </a:p>
          <a:p>
            <a:r>
              <a:rPr lang="en-US" altLang="zh-CN" sz="4000" dirty="0"/>
              <a:t> </a:t>
            </a:r>
            <a:endParaRPr lang="zh-CN" altLang="zh-CN" sz="4000" dirty="0"/>
          </a:p>
          <a:p>
            <a:r>
              <a:rPr lang="en-US" altLang="zh-CN" sz="4000" dirty="0"/>
              <a:t>22</a:t>
            </a:r>
            <a:r>
              <a:rPr lang="zh-CN" altLang="zh-CN" sz="4000" dirty="0"/>
              <a:t>：编写</a:t>
            </a:r>
            <a:r>
              <a:rPr lang="en-US" altLang="zh-CN" sz="4000" dirty="0" err="1"/>
              <a:t>makefile</a:t>
            </a:r>
            <a:r>
              <a:rPr lang="zh-CN" altLang="zh-CN" sz="4000" dirty="0"/>
              <a:t>文件必须得用</a:t>
            </a:r>
            <a:r>
              <a:rPr lang="en-US" altLang="zh-CN" sz="4000" dirty="0"/>
              <a:t>tab</a:t>
            </a:r>
            <a:r>
              <a:rPr lang="zh-CN" altLang="zh-CN" sz="4000" dirty="0"/>
              <a:t>建不能用空格</a:t>
            </a:r>
          </a:p>
          <a:p>
            <a:pPr lvl="1"/>
            <a:endParaRPr lang="zh-CN" altLang="en-US" sz="800" dirty="0"/>
          </a:p>
        </p:txBody>
      </p:sp>
    </p:spTree>
    <p:extLst>
      <p:ext uri="{BB962C8B-B14F-4D97-AF65-F5344CB8AC3E}">
        <p14:creationId xmlns:p14="http://schemas.microsoft.com/office/powerpoint/2010/main" val="89885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思路：</a:t>
            </a:r>
            <a:br>
              <a:rPr lang="zh-CN" altLang="zh-CN" dirty="0"/>
            </a:br>
            <a:endParaRPr lang="zh-CN" altLang="en-US" dirty="0"/>
          </a:p>
        </p:txBody>
      </p:sp>
      <p:sp>
        <p:nvSpPr>
          <p:cNvPr id="3" name="内容占位符 2"/>
          <p:cNvSpPr>
            <a:spLocks noGrp="1"/>
          </p:cNvSpPr>
          <p:nvPr>
            <p:ph idx="1"/>
          </p:nvPr>
        </p:nvSpPr>
        <p:spPr>
          <a:xfrm>
            <a:off x="677334" y="1620262"/>
            <a:ext cx="8596668" cy="3880773"/>
          </a:xfrm>
        </p:spPr>
        <p:txBody>
          <a:bodyPr>
            <a:normAutofit fontScale="85000" lnSpcReduction="20000"/>
          </a:bodyPr>
          <a:lstStyle/>
          <a:p>
            <a:r>
              <a:rPr lang="zh-CN" altLang="zh-CN" dirty="0"/>
              <a:t>服务器端：初始化可以登录的</a:t>
            </a:r>
            <a:r>
              <a:rPr lang="en-US" altLang="zh-CN" dirty="0"/>
              <a:t>Account</a:t>
            </a:r>
            <a:r>
              <a:rPr lang="zh-CN" altLang="zh-CN" dirty="0"/>
              <a:t>，绑定</a:t>
            </a:r>
            <a:r>
              <a:rPr lang="en-US" altLang="zh-CN" dirty="0" err="1"/>
              <a:t>ip</a:t>
            </a:r>
            <a:r>
              <a:rPr lang="zh-CN" altLang="zh-CN" dirty="0"/>
              <a:t>和</a:t>
            </a:r>
            <a:r>
              <a:rPr lang="en-US" altLang="zh-CN" dirty="0"/>
              <a:t>port </a:t>
            </a:r>
            <a:r>
              <a:rPr lang="zh-CN" altLang="zh-CN" dirty="0"/>
              <a:t>监听，</a:t>
            </a:r>
          </a:p>
          <a:p>
            <a:r>
              <a:rPr lang="zh-CN" altLang="zh-CN" dirty="0"/>
              <a:t>开启一个线程用来处理服务器端的命令，查看多少用户，当前活动用户，等等</a:t>
            </a:r>
          </a:p>
          <a:p>
            <a:r>
              <a:rPr lang="en-US" altLang="zh-CN" dirty="0"/>
              <a:t> </a:t>
            </a:r>
            <a:endParaRPr lang="zh-CN" altLang="zh-CN" dirty="0"/>
          </a:p>
          <a:p>
            <a:r>
              <a:rPr lang="zh-CN" altLang="zh-CN" dirty="0"/>
              <a:t>然后使用一个循环，向客户端请求登陆信息 ，接收后判断是否有此用户，并且返回用户权限</a:t>
            </a:r>
          </a:p>
          <a:p>
            <a:r>
              <a:rPr lang="zh-CN" altLang="zh-CN" dirty="0"/>
              <a:t>有就创建新的线程，但是为了在线程函数里传递客户端的</a:t>
            </a:r>
            <a:r>
              <a:rPr lang="en-US" altLang="zh-CN" dirty="0"/>
              <a:t>socket</a:t>
            </a:r>
            <a:r>
              <a:rPr lang="zh-CN" altLang="zh-CN" dirty="0"/>
              <a:t>和客户权限标记（</a:t>
            </a:r>
            <a:r>
              <a:rPr lang="en-US" altLang="zh-CN" dirty="0"/>
              <a:t>1</a:t>
            </a:r>
            <a:r>
              <a:rPr lang="zh-CN" altLang="zh-CN" dirty="0"/>
              <a:t>：</a:t>
            </a:r>
            <a:r>
              <a:rPr lang="en-US" altLang="zh-CN" dirty="0"/>
              <a:t>root 0:common</a:t>
            </a:r>
            <a:r>
              <a:rPr lang="zh-CN" altLang="zh-CN" dirty="0"/>
              <a:t>），创建一个结构体</a:t>
            </a:r>
          </a:p>
          <a:p>
            <a:r>
              <a:rPr lang="zh-CN" altLang="zh-CN" dirty="0"/>
              <a:t>包含这两个参数。</a:t>
            </a:r>
          </a:p>
          <a:p>
            <a:r>
              <a:rPr lang="zh-CN" altLang="zh-CN" dirty="0"/>
              <a:t>然后</a:t>
            </a:r>
            <a:r>
              <a:rPr lang="en-US" altLang="zh-CN" dirty="0" err="1"/>
              <a:t>handClientRequest</a:t>
            </a:r>
            <a:r>
              <a:rPr lang="zh-CN" altLang="zh-CN" dirty="0"/>
              <a:t>负责处理用户的请求，并且设置自身分离模式</a:t>
            </a:r>
            <a:r>
              <a:rPr lang="en-US" altLang="zh-CN" dirty="0" err="1"/>
              <a:t>pthread_detach</a:t>
            </a:r>
            <a:r>
              <a:rPr lang="en-US" altLang="zh-CN" dirty="0"/>
              <a:t>(</a:t>
            </a:r>
            <a:r>
              <a:rPr lang="en-US" altLang="zh-CN" dirty="0" err="1"/>
              <a:t>pthread_self</a:t>
            </a:r>
            <a:r>
              <a:rPr lang="en-US" altLang="zh-CN" dirty="0"/>
              <a:t>)</a:t>
            </a:r>
            <a:r>
              <a:rPr lang="zh-CN" altLang="zh-CN" dirty="0"/>
              <a:t>为了自己退出时释放资源</a:t>
            </a:r>
          </a:p>
          <a:p>
            <a:r>
              <a:rPr lang="zh-CN" altLang="zh-CN" dirty="0"/>
              <a:t>处理时判断用户的权限 是否有管理员权限 不能执行的操作返回</a:t>
            </a:r>
            <a:r>
              <a:rPr lang="en-US" altLang="zh-CN" dirty="0"/>
              <a:t>permission denied</a:t>
            </a:r>
            <a:endParaRPr lang="zh-CN" altLang="zh-CN" dirty="0"/>
          </a:p>
          <a:p>
            <a:r>
              <a:rPr lang="zh-CN" altLang="zh-CN" dirty="0"/>
              <a:t>用户默认登陆到</a:t>
            </a:r>
            <a:r>
              <a:rPr lang="en-US" altLang="zh-CN" dirty="0"/>
              <a:t>/home/</a:t>
            </a:r>
            <a:r>
              <a:rPr lang="en-US" altLang="zh-CN" dirty="0" err="1"/>
              <a:t>tr</a:t>
            </a:r>
            <a:r>
              <a:rPr lang="en-US" altLang="zh-CN" dirty="0"/>
              <a:t>/server</a:t>
            </a:r>
            <a:r>
              <a:rPr lang="zh-CN" altLang="zh-CN" dirty="0"/>
              <a:t>目录下</a:t>
            </a:r>
          </a:p>
          <a:p>
            <a:r>
              <a:rPr lang="zh-CN" altLang="zh-CN" dirty="0"/>
              <a:t>有些命令带参数 如：</a:t>
            </a:r>
            <a:r>
              <a:rPr lang="en-US" altLang="zh-CN" dirty="0"/>
              <a:t>cd /home  </a:t>
            </a:r>
            <a:r>
              <a:rPr lang="zh-CN" altLang="zh-CN" dirty="0"/>
              <a:t>用</a:t>
            </a:r>
            <a:r>
              <a:rPr lang="en-US" altLang="zh-CN" dirty="0" err="1"/>
              <a:t>SplitByTag</a:t>
            </a:r>
            <a:r>
              <a:rPr lang="zh-CN" altLang="zh-CN" dirty="0"/>
              <a:t>函数分割</a:t>
            </a:r>
            <a:r>
              <a:rPr lang="en-US" altLang="zh-CN" dirty="0"/>
              <a:t>cd </a:t>
            </a:r>
            <a:r>
              <a:rPr lang="zh-CN" altLang="zh-CN" dirty="0"/>
              <a:t>和</a:t>
            </a:r>
            <a:r>
              <a:rPr lang="en-US" altLang="zh-CN" dirty="0"/>
              <a:t>/home cd</a:t>
            </a:r>
            <a:r>
              <a:rPr lang="zh-CN" altLang="zh-CN" dirty="0"/>
              <a:t>用作</a:t>
            </a:r>
            <a:r>
              <a:rPr lang="en-US" altLang="zh-CN" dirty="0"/>
              <a:t>command  /home</a:t>
            </a:r>
            <a:r>
              <a:rPr lang="zh-CN" altLang="zh-CN" dirty="0"/>
              <a:t>用作</a:t>
            </a:r>
            <a:r>
              <a:rPr lang="en-US" altLang="zh-CN" dirty="0"/>
              <a:t>parameter</a:t>
            </a:r>
            <a:endParaRPr lang="zh-CN" altLang="zh-CN" dirty="0"/>
          </a:p>
          <a:p>
            <a:endParaRPr lang="zh-CN" altLang="en-US" sz="1000" dirty="0"/>
          </a:p>
        </p:txBody>
      </p:sp>
    </p:spTree>
    <p:extLst>
      <p:ext uri="{BB962C8B-B14F-4D97-AF65-F5344CB8AC3E}">
        <p14:creationId xmlns:p14="http://schemas.microsoft.com/office/powerpoint/2010/main" val="421838239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224</TotalTime>
  <Words>1110</Words>
  <Application>Microsoft Office PowerPoint</Application>
  <PresentationFormat>宽屏</PresentationFormat>
  <Paragraphs>239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华文楷体</vt:lpstr>
      <vt:lpstr>微软雅黑</vt:lpstr>
      <vt:lpstr>Arial</vt:lpstr>
      <vt:lpstr>Consolas</vt:lpstr>
      <vt:lpstr>Verdana</vt:lpstr>
      <vt:lpstr>Wingdings 3</vt:lpstr>
      <vt:lpstr>平面</vt:lpstr>
      <vt:lpstr>PowerPoint 演示文稿</vt:lpstr>
      <vt:lpstr>使用的数据结构</vt:lpstr>
      <vt:lpstr>PowerPoint 演示文稿</vt:lpstr>
      <vt:lpstr>PowerPoint 演示文稿</vt:lpstr>
      <vt:lpstr>PowerPoint 演示文稿</vt:lpstr>
      <vt:lpstr>实验心得</vt:lpstr>
      <vt:lpstr>实验心得</vt:lpstr>
      <vt:lpstr>实验心得</vt:lpstr>
      <vt:lpstr>思路： </vt:lpstr>
      <vt:lpstr>思路： </vt:lpstr>
      <vt:lpstr>思路： </vt:lpstr>
      <vt:lpstr>实验结果  登陆</vt:lpstr>
      <vt:lpstr>实验结果：服务器端命令</vt:lpstr>
      <vt:lpstr>实验结果：客户端命令</vt:lpstr>
      <vt:lpstr>Put  get  ascall binary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唐锐</dc:creator>
  <cp:lastModifiedBy>唐锐</cp:lastModifiedBy>
  <cp:revision>145</cp:revision>
  <dcterms:created xsi:type="dcterms:W3CDTF">2017-12-14T14:22:13Z</dcterms:created>
  <dcterms:modified xsi:type="dcterms:W3CDTF">2017-12-22T02:26:45Z</dcterms:modified>
</cp:coreProperties>
</file>