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23" r:id="rId2"/>
  </p:sldMasterIdLst>
  <p:notesMasterIdLst>
    <p:notesMasterId r:id="rId70"/>
  </p:notesMasterIdLst>
  <p:handoutMasterIdLst>
    <p:handoutMasterId r:id="rId71"/>
  </p:handoutMasterIdLst>
  <p:sldIdLst>
    <p:sldId id="1175" r:id="rId3"/>
    <p:sldId id="1176" r:id="rId4"/>
    <p:sldId id="1177" r:id="rId5"/>
    <p:sldId id="1178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  <p:sldId id="1187" r:id="rId14"/>
    <p:sldId id="1338" r:id="rId15"/>
    <p:sldId id="1339" r:id="rId16"/>
    <p:sldId id="1340" r:id="rId17"/>
    <p:sldId id="1341" r:id="rId18"/>
    <p:sldId id="1342" r:id="rId19"/>
    <p:sldId id="1343" r:id="rId20"/>
    <p:sldId id="1344" r:id="rId21"/>
    <p:sldId id="1345" r:id="rId22"/>
    <p:sldId id="1346" r:id="rId23"/>
    <p:sldId id="1347" r:id="rId24"/>
    <p:sldId id="1348" r:id="rId25"/>
    <p:sldId id="1349" r:id="rId26"/>
    <p:sldId id="1188" r:id="rId27"/>
    <p:sldId id="1189" r:id="rId28"/>
    <p:sldId id="1190" r:id="rId29"/>
    <p:sldId id="1191" r:id="rId30"/>
    <p:sldId id="1192" r:id="rId31"/>
    <p:sldId id="1193" r:id="rId32"/>
    <p:sldId id="1194" r:id="rId33"/>
    <p:sldId id="1195" r:id="rId34"/>
    <p:sldId id="1198" r:id="rId35"/>
    <p:sldId id="1199" r:id="rId36"/>
    <p:sldId id="1325" r:id="rId37"/>
    <p:sldId id="1197" r:id="rId38"/>
    <p:sldId id="1200" r:id="rId39"/>
    <p:sldId id="1201" r:id="rId40"/>
    <p:sldId id="1202" r:id="rId41"/>
    <p:sldId id="1204" r:id="rId42"/>
    <p:sldId id="1205" r:id="rId43"/>
    <p:sldId id="1206" r:id="rId44"/>
    <p:sldId id="1207" r:id="rId45"/>
    <p:sldId id="1209" r:id="rId46"/>
    <p:sldId id="1210" r:id="rId47"/>
    <p:sldId id="1211" r:id="rId48"/>
    <p:sldId id="1212" r:id="rId49"/>
    <p:sldId id="1337" r:id="rId50"/>
    <p:sldId id="1214" r:id="rId51"/>
    <p:sldId id="1215" r:id="rId52"/>
    <p:sldId id="1216" r:id="rId53"/>
    <p:sldId id="1224" r:id="rId54"/>
    <p:sldId id="1225" r:id="rId55"/>
    <p:sldId id="1232" r:id="rId56"/>
    <p:sldId id="1233" r:id="rId57"/>
    <p:sldId id="1234" r:id="rId58"/>
    <p:sldId id="1235" r:id="rId59"/>
    <p:sldId id="1236" r:id="rId60"/>
    <p:sldId id="1237" r:id="rId61"/>
    <p:sldId id="1238" r:id="rId62"/>
    <p:sldId id="1239" r:id="rId63"/>
    <p:sldId id="1241" r:id="rId64"/>
    <p:sldId id="1242" r:id="rId65"/>
    <p:sldId id="1243" r:id="rId66"/>
    <p:sldId id="1244" r:id="rId67"/>
    <p:sldId id="1302" r:id="rId68"/>
    <p:sldId id="1303" r:id="rId69"/>
  </p:sldIdLst>
  <p:sldSz cx="9144000" cy="6858000" type="screen4x3"/>
  <p:notesSz cx="9596438" cy="6853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8">
          <p15:clr>
            <a:srgbClr val="A4A3A4"/>
          </p15:clr>
        </p15:guide>
        <p15:guide id="2" pos="30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3300"/>
    <a:srgbClr val="660033"/>
    <a:srgbClr val="606060"/>
    <a:srgbClr val="C5C5C5"/>
    <a:srgbClr val="0099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90036" autoAdjust="0"/>
  </p:normalViewPr>
  <p:slideViewPr>
    <p:cSldViewPr>
      <p:cViewPr varScale="1">
        <p:scale>
          <a:sx n="69" d="100"/>
          <a:sy n="69" d="100"/>
        </p:scale>
        <p:origin x="3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24"/>
    </p:cViewPr>
  </p:sorterViewPr>
  <p:notesViewPr>
    <p:cSldViewPr>
      <p:cViewPr varScale="1">
        <p:scale>
          <a:sx n="71" d="100"/>
          <a:sy n="71" d="100"/>
        </p:scale>
        <p:origin x="-1194" y="-90"/>
      </p:cViewPr>
      <p:guideLst>
        <p:guide orient="horz" pos="2158"/>
        <p:guide pos="30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5600" y="0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9225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5600" y="6499225"/>
            <a:ext cx="4175125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ECF496-9B23-45EF-A4DF-49194A66D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562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57425" y="304800"/>
            <a:ext cx="5080000" cy="3122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20675" y="6472238"/>
            <a:ext cx="3517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985" tIns="46493" rIns="92985" bIns="46493">
            <a:spAutoFit/>
          </a:bodyPr>
          <a:lstStyle>
            <a:lvl1pPr defTabSz="93027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/>
              <a:t>WebEx. </a:t>
            </a:r>
            <a:fld id="{7FBB9346-3DA0-4BAC-A6E5-931517874EC6}" type="slidenum">
              <a:rPr lang="en-US" altLang="en-US" sz="12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5599113" y="6472238"/>
            <a:ext cx="3517900" cy="274637"/>
          </a:xfrm>
          <a:prstGeom prst="rect">
            <a:avLst/>
          </a:prstGeom>
          <a:noFill/>
          <a:ln>
            <a:noFill/>
          </a:ln>
          <a:extLst/>
        </p:spPr>
        <p:txBody>
          <a:bodyPr lIns="92985" tIns="46493" rIns="92985" bIns="46493">
            <a:spAutoFit/>
          </a:bodyPr>
          <a:lstStyle>
            <a:lvl1pPr defTabSz="930275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0275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0275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0275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0275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0275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0275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0275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0275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fld id="{49135C5A-BDC3-47A1-90A5-BFD3C91C0C05}" type="datetime1">
              <a:rPr lang="en-US" altLang="en-US" sz="1200" b="0"/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  <a:defRPr/>
              </a:pPr>
              <a:t>4/30/2018</a:t>
            </a:fld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654236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2600" y="565150"/>
            <a:ext cx="3292475" cy="2468563"/>
          </a:xfrm>
          <a:ln w="1">
            <a:solidFill>
              <a:schemeClr val="tx1"/>
            </a:solidFill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public class OpenBrowsers {</a:t>
            </a:r>
          </a:p>
          <a:p>
            <a:endParaRPr lang="en-US" altLang="zh-CN"/>
          </a:p>
          <a:p>
            <a:r>
              <a:rPr lang="en-US" altLang="zh-CN"/>
              <a:t>	public static void main(String[] args) {</a:t>
            </a:r>
          </a:p>
          <a:p>
            <a:r>
              <a:rPr lang="en-US" altLang="zh-CN"/>
              <a:t>		//</a:t>
            </a:r>
            <a:r>
              <a:rPr lang="zh-CN" altLang="en-US"/>
              <a:t>打开默认路径的</a:t>
            </a:r>
            <a:r>
              <a:rPr lang="en-US" altLang="zh-CN"/>
              <a:t>firefox</a:t>
            </a:r>
          </a:p>
          <a:p>
            <a:r>
              <a:rPr lang="en-US" altLang="zh-CN"/>
              <a:t>	//	WebDriver diver = new FirefoxDriver();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//</a:t>
            </a:r>
            <a:r>
              <a:rPr lang="zh-CN" altLang="en-US"/>
              <a:t>打开指定路径的</a:t>
            </a:r>
            <a:r>
              <a:rPr lang="en-US" altLang="zh-CN"/>
              <a:t>firefox,</a:t>
            </a:r>
            <a:r>
              <a:rPr lang="zh-CN" altLang="en-US"/>
              <a:t>方法</a:t>
            </a:r>
            <a:r>
              <a:rPr lang="en-US" altLang="zh-CN"/>
              <a:t>1</a:t>
            </a:r>
          </a:p>
          <a:p>
            <a:r>
              <a:rPr lang="en-US" altLang="zh-CN"/>
              <a:t>		/*System.setProperty("webdriver.firefox.bin","C:\\Program Files\\Mozilla Firefox\\firefox.exe"); </a:t>
            </a:r>
          </a:p>
          <a:p>
            <a:r>
              <a:rPr lang="en-US" altLang="zh-CN"/>
              <a:t>		WebDriver driver1 = new FirefoxDriver();</a:t>
            </a:r>
          </a:p>
          <a:p>
            <a:r>
              <a:rPr lang="en-US" altLang="zh-CN"/>
              <a:t>		*/</a:t>
            </a:r>
          </a:p>
          <a:p>
            <a:r>
              <a:rPr lang="en-US" altLang="zh-CN"/>
              <a:t>		//</a:t>
            </a:r>
            <a:r>
              <a:rPr lang="zh-CN" altLang="en-US"/>
              <a:t>打开指定路径的</a:t>
            </a:r>
            <a:r>
              <a:rPr lang="en-US" altLang="zh-CN"/>
              <a:t>firefox,</a:t>
            </a:r>
            <a:r>
              <a:rPr lang="zh-CN" altLang="en-US"/>
              <a:t>方法</a:t>
            </a:r>
            <a:r>
              <a:rPr lang="en-US" altLang="zh-CN"/>
              <a:t>2</a:t>
            </a:r>
          </a:p>
          <a:p>
            <a:r>
              <a:rPr lang="en-US" altLang="zh-CN"/>
              <a:t>/*		File pathToFirefoxBinary = new File("C:\\Program Files\\Mozilla Firefox\\firefox.exe");  </a:t>
            </a:r>
          </a:p>
          <a:p>
            <a:r>
              <a:rPr lang="en-US" altLang="zh-CN"/>
              <a:t>		FirefoxBinary firefoxbin = new FirefoxBinary(pathToFirefoxBinary);  </a:t>
            </a:r>
          </a:p>
          <a:p>
            <a:r>
              <a:rPr lang="en-US" altLang="zh-CN"/>
              <a:t>		WebDriver driver2 = new FirefoxDriver(firefoxbin,null);*/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//</a:t>
            </a:r>
            <a:r>
              <a:rPr lang="zh-CN" altLang="en-US"/>
              <a:t>打开</a:t>
            </a:r>
            <a:r>
              <a:rPr lang="en-US" altLang="zh-CN"/>
              <a:t>ie</a:t>
            </a:r>
          </a:p>
          <a:p>
            <a:r>
              <a:rPr lang="en-US" altLang="zh-CN"/>
              <a:t>	//	System.setProperty("webdriver.ie.driver","E:\\2013</a:t>
            </a:r>
            <a:r>
              <a:rPr lang="zh-CN" altLang="en-US"/>
              <a:t>上半年</a:t>
            </a:r>
            <a:r>
              <a:rPr lang="en-US" altLang="zh-CN"/>
              <a:t>\\Web</a:t>
            </a:r>
            <a:r>
              <a:rPr lang="zh-CN" altLang="en-US"/>
              <a:t>应用项目测试</a:t>
            </a:r>
            <a:r>
              <a:rPr lang="en-US" altLang="zh-CN"/>
              <a:t>\\software\\IEDriverServer_Win32\\IEDriverServer.exe");	</a:t>
            </a:r>
          </a:p>
          <a:p>
            <a:r>
              <a:rPr lang="en-US" altLang="zh-CN"/>
              <a:t>	//	WebDriver ie_driver = new InternetExplorerDriver();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//</a:t>
            </a:r>
            <a:r>
              <a:rPr lang="zh-CN" altLang="en-US"/>
              <a:t>打开</a:t>
            </a:r>
            <a:r>
              <a:rPr lang="en-US" altLang="zh-CN"/>
              <a:t>chrome</a:t>
            </a:r>
          </a:p>
          <a:p>
            <a:r>
              <a:rPr lang="en-US" altLang="zh-CN"/>
              <a:t>		System.setProperty("webdriver.chrome.driver", "E:\\2013</a:t>
            </a:r>
            <a:r>
              <a:rPr lang="zh-CN" altLang="en-US"/>
              <a:t>上半年</a:t>
            </a:r>
            <a:r>
              <a:rPr lang="en-US" altLang="zh-CN"/>
              <a:t>\\Web</a:t>
            </a:r>
            <a:r>
              <a:rPr lang="zh-CN" altLang="en-US"/>
              <a:t>应用项目测试</a:t>
            </a:r>
            <a:r>
              <a:rPr lang="en-US" altLang="zh-CN"/>
              <a:t>\\software\\chromedriver_win\\chromedriver.exe");</a:t>
            </a:r>
          </a:p>
          <a:p>
            <a:r>
              <a:rPr lang="en-US" altLang="zh-CN"/>
              <a:t>		System.setProperty("webdriver.chrome.bin", "C:\\Program Files\\Google\\Chrome\\Application\\chrome.exe");		</a:t>
            </a:r>
          </a:p>
          <a:p>
            <a:r>
              <a:rPr lang="en-US" altLang="zh-CN"/>
              <a:t>		WebDriver chrome_driver = new ChromeDriver();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String url = "http://www.51.com";</a:t>
            </a:r>
          </a:p>
          <a:p>
            <a:r>
              <a:rPr lang="en-US" altLang="zh-CN"/>
              <a:t>		//driver1.get(url);</a:t>
            </a:r>
          </a:p>
          <a:p>
            <a:r>
              <a:rPr lang="en-US" altLang="zh-CN"/>
              <a:t>		//driver2.get(url);</a:t>
            </a:r>
          </a:p>
          <a:p>
            <a:r>
              <a:rPr lang="en-US" altLang="zh-CN"/>
              <a:t>		//ie_driver.get(url);</a:t>
            </a:r>
          </a:p>
          <a:p>
            <a:r>
              <a:rPr lang="en-US" altLang="zh-CN"/>
              <a:t>		chrome_driver.get(url);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}</a:t>
            </a:r>
          </a:p>
          <a:p>
            <a:endParaRPr lang="en-US" altLang="zh-CN"/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513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96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java.util.List;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org.openqa.selenium.By;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org.openqa.selenium.WebElement;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org.openqa.selenium.firefox.FirefoxDriver;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class</a:t>
            </a:r>
            <a:r>
              <a:rPr lang="en-US" altLang="zh-CN" sz="800"/>
              <a:t> Table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WebDriver 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Table(WebDriver driver) {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this</a:t>
            </a:r>
            <a:r>
              <a:rPr lang="en-US" altLang="zh-CN" sz="800"/>
              <a:t>.driver =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/**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  <a:r>
              <a:rPr lang="en-US" altLang="zh-CN" sz="800"/>
              <a:t>. </a:t>
            </a:r>
            <a:r>
              <a:rPr lang="zh-CN" altLang="en-US" sz="800"/>
              <a:t>参数</a:t>
            </a:r>
            <a:r>
              <a:rPr lang="en-US" altLang="zh-CN" sz="800"/>
              <a:t>tableCellAddress</a:t>
            </a:r>
            <a:r>
              <a:rPr lang="zh-CN" altLang="en-US" sz="800"/>
              <a:t>的格式为 </a:t>
            </a:r>
            <a:r>
              <a:rPr lang="en-US" altLang="zh-CN" sz="800"/>
              <a:t>row.column, </a:t>
            </a:r>
            <a:r>
              <a:rPr lang="zh-CN" altLang="en-US" sz="800"/>
              <a:t>行列从</a:t>
            </a:r>
            <a:r>
              <a:rPr lang="en-US" altLang="zh-CN" sz="800"/>
              <a:t>0</a:t>
            </a:r>
            <a:r>
              <a:rPr lang="zh-CN" altLang="en-US" sz="800"/>
              <a:t>开始</a:t>
            </a:r>
            <a:r>
              <a:rPr lang="en-US" altLang="zh-CN" sz="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by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用于得到</a:t>
            </a:r>
            <a:r>
              <a:rPr lang="en-US" altLang="zh-CN" sz="800"/>
              <a:t>table</a:t>
            </a:r>
            <a:r>
              <a:rPr lang="zh-CN" altLang="en-US" sz="800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tableCellAddress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一个单元格地址</a:t>
            </a:r>
            <a:r>
              <a:rPr lang="en-US" altLang="zh-CN" sz="800"/>
              <a:t>, </a:t>
            </a:r>
            <a:r>
              <a:rPr lang="zh-CN" altLang="en-US" sz="800"/>
              <a:t>如</a:t>
            </a:r>
            <a:r>
              <a:rPr lang="en-US" altLang="zh-CN" sz="800"/>
              <a:t>. "1.4"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@return</a:t>
            </a:r>
            <a:r>
              <a:rPr lang="en-US" altLang="zh-CN" sz="800"/>
              <a:t>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</a:t>
            </a:r>
            <a:r>
              <a:rPr lang="en-US" altLang="zh-CN" sz="800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String getCellText(By by, String tableCellAddress)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元素对象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table = driver.findElement(by);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对所要查找的单元格位置字符串进行分解，得到其对应行、列。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index = tableCellAddress.trim().indexOf('.');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row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(tableCellAddress.substring(0, index));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cell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(tableCellAddress.substring(index + 1));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表中所有行对象，并得到所要查询的行对象。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rows = table.findElements(By.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("tr"));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theRow = rows.get(row);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调用</a:t>
            </a:r>
            <a:r>
              <a:rPr lang="en-US" altLang="zh-CN" sz="800"/>
              <a:t>getCell</a:t>
            </a:r>
            <a:r>
              <a:rPr lang="zh-CN" altLang="en-US" sz="800"/>
              <a:t>方法得到对应的列对象，然后得到要查询的文本。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text = getCell(theRow, cell).getText();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text;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WebElement getCell(WebElement Row, </a:t>
            </a:r>
            <a:r>
              <a:rPr lang="en-US" altLang="zh-CN" sz="800" b="1"/>
              <a:t>int</a:t>
            </a:r>
            <a:r>
              <a:rPr lang="en-US" altLang="zh-CN" sz="800"/>
              <a:t> cell)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cells;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target = </a:t>
            </a:r>
            <a:r>
              <a:rPr lang="en-US" altLang="zh-CN" sz="800" b="1"/>
              <a:t>null</a:t>
            </a:r>
            <a:r>
              <a:rPr lang="en-US" altLang="zh-CN" sz="80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列里面有</a:t>
            </a:r>
            <a:r>
              <a:rPr lang="en-US" altLang="zh-CN" sz="800"/>
              <a:t>"&lt;th&gt;"</a:t>
            </a:r>
            <a:r>
              <a:rPr lang="zh-CN" altLang="en-US" sz="800"/>
              <a:t>、</a:t>
            </a:r>
            <a:r>
              <a:rPr lang="en-US" altLang="zh-CN" sz="800"/>
              <a:t>"&lt;td&gt;"</a:t>
            </a:r>
            <a:r>
              <a:rPr lang="zh-CN" altLang="en-US" sz="800"/>
              <a:t>两种标签，所以分开处理。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target;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static</a:t>
            </a:r>
            <a:r>
              <a:rPr lang="en-US" altLang="zh-CN" sz="800"/>
              <a:t> </a:t>
            </a:r>
            <a:r>
              <a:rPr lang="en-US" altLang="zh-CN" sz="800" b="1"/>
              <a:t>void</a:t>
            </a:r>
            <a:r>
              <a:rPr lang="en-US" altLang="zh-CN" sz="800"/>
              <a:t> main(String[] args)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WebDriver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 = </a:t>
            </a:r>
            <a:r>
              <a:rPr lang="en-US" altLang="zh-CN" sz="800" b="1"/>
              <a:t>new</a:t>
            </a:r>
            <a:r>
              <a:rPr lang="en-US" altLang="zh-CN" sz="800"/>
              <a:t> FirefoxDriver();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driver.get("file:///E:\\Workspaces\\MyEclipse 9\\struts\\" +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"2013-selenium-webdriver-3\\table.html");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 table = </a:t>
            </a:r>
            <a:r>
              <a:rPr lang="en-US" altLang="zh-CN" sz="800" b="1"/>
              <a:t>new</a:t>
            </a:r>
            <a:r>
              <a:rPr lang="en-US" altLang="zh-CN" sz="800"/>
              <a:t> Table(driver);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By by = By.</a:t>
            </a:r>
            <a:r>
              <a:rPr lang="en-US" altLang="zh-CN" sz="800" i="1"/>
              <a:t>id</a:t>
            </a:r>
            <a:r>
              <a:rPr lang="en-US" altLang="zh-CN" sz="800"/>
              <a:t>("myTable");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address = "0.2";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System.</a:t>
            </a:r>
            <a:r>
              <a:rPr lang="en-US" altLang="zh-CN" sz="800" i="1"/>
              <a:t>out</a:t>
            </a:r>
            <a:r>
              <a:rPr lang="en-US" altLang="zh-CN" sz="800"/>
              <a:t>.println(table.getCellText(by, address));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71231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986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java.util.List;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org.openqa.selenium.By;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org.openqa.selenium.WebElement;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org.openqa.selenium.firefox.FirefoxDriver;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class</a:t>
            </a:r>
            <a:r>
              <a:rPr lang="en-US" altLang="zh-CN" sz="800"/>
              <a:t> Table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WebDriver 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Table(WebDriver driver) {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this</a:t>
            </a:r>
            <a:r>
              <a:rPr lang="en-US" altLang="zh-CN" sz="800"/>
              <a:t>.driver =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/**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  <a:r>
              <a:rPr lang="en-US" altLang="zh-CN" sz="800"/>
              <a:t>. </a:t>
            </a:r>
            <a:r>
              <a:rPr lang="zh-CN" altLang="en-US" sz="800"/>
              <a:t>参数</a:t>
            </a:r>
            <a:r>
              <a:rPr lang="en-US" altLang="zh-CN" sz="800"/>
              <a:t>tableCellAddress</a:t>
            </a:r>
            <a:r>
              <a:rPr lang="zh-CN" altLang="en-US" sz="800"/>
              <a:t>的格式为 </a:t>
            </a:r>
            <a:r>
              <a:rPr lang="en-US" altLang="zh-CN" sz="800"/>
              <a:t>row.column, </a:t>
            </a:r>
            <a:r>
              <a:rPr lang="zh-CN" altLang="en-US" sz="800"/>
              <a:t>行列从</a:t>
            </a:r>
            <a:r>
              <a:rPr lang="en-US" altLang="zh-CN" sz="800"/>
              <a:t>0</a:t>
            </a:r>
            <a:r>
              <a:rPr lang="zh-CN" altLang="en-US" sz="800"/>
              <a:t>开始</a:t>
            </a:r>
            <a:r>
              <a:rPr lang="en-US" altLang="zh-CN" sz="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by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用于得到</a:t>
            </a:r>
            <a:r>
              <a:rPr lang="en-US" altLang="zh-CN" sz="800"/>
              <a:t>table</a:t>
            </a:r>
            <a:r>
              <a:rPr lang="zh-CN" altLang="en-US" sz="800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tableCellAddress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一个单元格地址</a:t>
            </a:r>
            <a:r>
              <a:rPr lang="en-US" altLang="zh-CN" sz="800"/>
              <a:t>, </a:t>
            </a:r>
            <a:r>
              <a:rPr lang="zh-CN" altLang="en-US" sz="800"/>
              <a:t>如</a:t>
            </a:r>
            <a:r>
              <a:rPr lang="en-US" altLang="zh-CN" sz="800"/>
              <a:t>. "1.4"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@return</a:t>
            </a:r>
            <a:r>
              <a:rPr lang="en-US" altLang="zh-CN" sz="800"/>
              <a:t>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</a:t>
            </a:r>
            <a:r>
              <a:rPr lang="en-US" altLang="zh-CN" sz="800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String getCellText(By by, String tableCellAddress)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元素对象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table = driver.findElement(by);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对所要查找的单元格位置字符串进行分解，得到其对应行、列。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index = tableCellAddress.trim().indexOf('.');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row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(tableCellAddress.substring(0, index));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cell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(tableCellAddress.substring(index + 1));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表中所有行对象，并得到所要查询的行对象。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rows = table.findElements(By.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("tr"));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theRow = rows.get(row);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调用</a:t>
            </a:r>
            <a:r>
              <a:rPr lang="en-US" altLang="zh-CN" sz="800"/>
              <a:t>getCell</a:t>
            </a:r>
            <a:r>
              <a:rPr lang="zh-CN" altLang="en-US" sz="800"/>
              <a:t>方法得到对应的列对象，然后得到要查询的文本。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text = getCell(theRow, cell).getText();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text;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WebElement getCell(WebElement Row, </a:t>
            </a:r>
            <a:r>
              <a:rPr lang="en-US" altLang="zh-CN" sz="800" b="1"/>
              <a:t>int</a:t>
            </a:r>
            <a:r>
              <a:rPr lang="en-US" altLang="zh-CN" sz="800"/>
              <a:t> cell)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cells;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target = </a:t>
            </a:r>
            <a:r>
              <a:rPr lang="en-US" altLang="zh-CN" sz="800" b="1"/>
              <a:t>null</a:t>
            </a:r>
            <a:r>
              <a:rPr lang="en-US" altLang="zh-CN" sz="80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列里面有</a:t>
            </a:r>
            <a:r>
              <a:rPr lang="en-US" altLang="zh-CN" sz="800"/>
              <a:t>"&lt;th&gt;"</a:t>
            </a:r>
            <a:r>
              <a:rPr lang="zh-CN" altLang="en-US" sz="800"/>
              <a:t>、</a:t>
            </a:r>
            <a:r>
              <a:rPr lang="en-US" altLang="zh-CN" sz="800"/>
              <a:t>"&lt;td&gt;"</a:t>
            </a:r>
            <a:r>
              <a:rPr lang="zh-CN" altLang="en-US" sz="800"/>
              <a:t>两种标签，所以分开处理。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target;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static</a:t>
            </a:r>
            <a:r>
              <a:rPr lang="en-US" altLang="zh-CN" sz="800"/>
              <a:t> </a:t>
            </a:r>
            <a:r>
              <a:rPr lang="en-US" altLang="zh-CN" sz="800" b="1"/>
              <a:t>void</a:t>
            </a:r>
            <a:r>
              <a:rPr lang="en-US" altLang="zh-CN" sz="800"/>
              <a:t> main(String[] args)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WebDriver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 = </a:t>
            </a:r>
            <a:r>
              <a:rPr lang="en-US" altLang="zh-CN" sz="800" b="1"/>
              <a:t>new</a:t>
            </a:r>
            <a:r>
              <a:rPr lang="en-US" altLang="zh-CN" sz="800"/>
              <a:t> FirefoxDriver();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driver.get("file:///E:\\Workspaces\\MyEclipse 9\\struts\\" +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"2013-selenium-webdriver-3\\table.html");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 table = </a:t>
            </a:r>
            <a:r>
              <a:rPr lang="en-US" altLang="zh-CN" sz="800" b="1"/>
              <a:t>new</a:t>
            </a:r>
            <a:r>
              <a:rPr lang="en-US" altLang="zh-CN" sz="800"/>
              <a:t> Table(driver);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By by = By.</a:t>
            </a:r>
            <a:r>
              <a:rPr lang="en-US" altLang="zh-CN" sz="800" i="1"/>
              <a:t>id</a:t>
            </a:r>
            <a:r>
              <a:rPr lang="en-US" altLang="zh-CN" sz="800"/>
              <a:t>("myTable");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address = "0.2";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System.</a:t>
            </a:r>
            <a:r>
              <a:rPr lang="en-US" altLang="zh-CN" sz="800" i="1"/>
              <a:t>out</a:t>
            </a:r>
            <a:r>
              <a:rPr lang="en-US" altLang="zh-CN" sz="800"/>
              <a:t>.println(table.getCellText(by, address));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776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16213" y="304800"/>
            <a:ext cx="4162425" cy="3122613"/>
          </a:xfrm>
          <a:ln/>
        </p:spPr>
      </p:sp>
      <p:sp>
        <p:nvSpPr>
          <p:cNvPr id="128002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960438" y="3298825"/>
            <a:ext cx="7677150" cy="2697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用户代理 </a:t>
            </a:r>
            <a:r>
              <a:rPr lang="en-US" altLang="zh-CN"/>
              <a:t>User Agent</a:t>
            </a:r>
            <a:r>
              <a:rPr lang="zh-CN" altLang="en-US"/>
              <a:t>，是指浏览器</a:t>
            </a:r>
            <a:r>
              <a:rPr lang="en-US" altLang="zh-CN"/>
              <a:t>,</a:t>
            </a:r>
            <a:r>
              <a:rPr lang="zh-CN" altLang="en-US"/>
              <a:t>它的</a:t>
            </a:r>
            <a:r>
              <a:rPr lang="zh-CN" altLang="en-US">
                <a:hlinkClick r:id="rId3"/>
              </a:rPr>
              <a:t>信息包</a:t>
            </a:r>
            <a:r>
              <a:rPr lang="zh-CN" altLang="en-US"/>
              <a:t>括硬件平台、系统软件、应用软件和用户个人偏好</a:t>
            </a:r>
            <a:endParaRPr lang="en-US" altLang="zh-CN"/>
          </a:p>
          <a:p>
            <a:r>
              <a:rPr lang="zh-CN" altLang="en-US"/>
              <a:t>通过这个信息用户可以显示不同的排版从而获取更好的体验</a:t>
            </a:r>
          </a:p>
        </p:txBody>
      </p:sp>
    </p:spTree>
    <p:extLst>
      <p:ext uri="{BB962C8B-B14F-4D97-AF65-F5344CB8AC3E}">
        <p14:creationId xmlns:p14="http://schemas.microsoft.com/office/powerpoint/2010/main" val="145950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2600" y="565150"/>
            <a:ext cx="3292475" cy="2468563"/>
          </a:xfrm>
          <a:ln w="1">
            <a:solidFill>
              <a:schemeClr val="tx1"/>
            </a:solidFill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import org.openqa.selenium.WebDriver;
import org.openqa.selenium.WebElement;
import org.openqa.selenium.By;
public class ByClassName {
    public static void main(String[] args) {
         WebDriver driver = new FirefoxDriver();
        driver.get("http://www.51.com");
         WebElement element = driver.findElement(By.className("username"));
         System.out.println(element.getTagName());
    }
}
</a:t>
            </a:r>
          </a:p>
        </p:txBody>
      </p:sp>
    </p:spTree>
    <p:extLst>
      <p:ext uri="{BB962C8B-B14F-4D97-AF65-F5344CB8AC3E}">
        <p14:creationId xmlns:p14="http://schemas.microsoft.com/office/powerpoint/2010/main" val="286033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2600" y="565150"/>
            <a:ext cx="3292475" cy="2468563"/>
          </a:xfrm>
          <a:ln w="1">
            <a:solidFill>
              <a:schemeClr val="tx1"/>
            </a:solidFill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  <a:p>
            <a:r>
              <a:rPr lang="en-US" altLang="zh-CN"/>
              <a:t>import java.util.List;</a:t>
            </a:r>
          </a:p>
          <a:p>
            <a:endParaRPr lang="en-US" altLang="zh-CN"/>
          </a:p>
          <a:p>
            <a:r>
              <a:rPr lang="en-US" altLang="zh-CN"/>
              <a:t>import org.openqa.selenium.By;</a:t>
            </a:r>
          </a:p>
          <a:p>
            <a:r>
              <a:rPr lang="en-US" altLang="zh-CN"/>
              <a:t>import org.openqa.selenium.WebDriver;</a:t>
            </a:r>
          </a:p>
          <a:p>
            <a:r>
              <a:rPr lang="en-US" altLang="zh-CN"/>
              <a:t>import org.openqa.selenium.WebElement;</a:t>
            </a:r>
          </a:p>
          <a:p>
            <a:r>
              <a:rPr lang="en-US" altLang="zh-CN"/>
              <a:t>import org.openqa.selenium.firefox.FirefoxDriver;</a:t>
            </a:r>
          </a:p>
          <a:p>
            <a:endParaRPr lang="en-US" altLang="zh-CN"/>
          </a:p>
          <a:p>
            <a:r>
              <a:rPr lang="en-US" altLang="zh-CN"/>
              <a:t>public class FindElementsStudy {</a:t>
            </a:r>
          </a:p>
          <a:p>
            <a:endParaRPr lang="en-US" altLang="zh-CN"/>
          </a:p>
          <a:p>
            <a:r>
              <a:rPr lang="en-US" altLang="zh-CN"/>
              <a:t>	public static void main(String[] args) {</a:t>
            </a:r>
          </a:p>
          <a:p>
            <a:r>
              <a:rPr lang="en-US" altLang="zh-CN"/>
              <a:t>		WebDriver  driver = new FirefoxDriver();</a:t>
            </a:r>
          </a:p>
          <a:p>
            <a:r>
              <a:rPr lang="en-US" altLang="zh-CN"/>
              <a:t>		driver.get("http://www.51.com");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List&lt;WebElement&gt; element = driver.findElements(By.tagName("input"));</a:t>
            </a:r>
          </a:p>
          <a:p>
            <a:r>
              <a:rPr lang="en-US" altLang="zh-CN"/>
              <a:t>		for (WebElement e : element){</a:t>
            </a:r>
          </a:p>
          <a:p>
            <a:r>
              <a:rPr lang="en-US" altLang="zh-CN"/>
              <a:t>			System.out.println(e.getAttribute("id"));</a:t>
            </a:r>
          </a:p>
          <a:p>
            <a:r>
              <a:rPr lang="en-US" altLang="zh-CN"/>
              <a:t>		}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driver.quit();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973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2600" y="565150"/>
            <a:ext cx="3292475" cy="2468563"/>
          </a:xfrm>
          <a:ln w="1">
            <a:solidFill>
              <a:schemeClr val="tx1"/>
            </a:solidFill>
          </a:ln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import java.io.File;</a:t>
            </a:r>
          </a:p>
          <a:p>
            <a:r>
              <a:rPr lang="en-US" altLang="zh-CN"/>
              <a:t>import java.util.List;</a:t>
            </a:r>
          </a:p>
          <a:p>
            <a:endParaRPr lang="en-US" altLang="zh-CN"/>
          </a:p>
          <a:p>
            <a:r>
              <a:rPr lang="en-US" altLang="zh-CN"/>
              <a:t>import org.openqa.selenium.By;</a:t>
            </a:r>
          </a:p>
          <a:p>
            <a:r>
              <a:rPr lang="en-US" altLang="zh-CN"/>
              <a:t>import org.openqa.selenium.WebDriver;</a:t>
            </a:r>
          </a:p>
          <a:p>
            <a:r>
              <a:rPr lang="en-US" altLang="zh-CN"/>
              <a:t>import org.openqa.selenium.WebElement;</a:t>
            </a:r>
          </a:p>
          <a:p>
            <a:r>
              <a:rPr lang="en-US" altLang="zh-CN"/>
              <a:t>import org.openqa.selenium.firefox.FirefoxBinary;</a:t>
            </a:r>
          </a:p>
          <a:p>
            <a:r>
              <a:rPr lang="en-US" altLang="zh-CN"/>
              <a:t>import org.openqa.selenium.firefox.FirefoxDriver;</a:t>
            </a:r>
          </a:p>
          <a:p>
            <a:endParaRPr lang="en-US" altLang="zh-CN"/>
          </a:p>
          <a:p>
            <a:r>
              <a:rPr lang="en-US" altLang="zh-CN"/>
              <a:t>public class LayerLocator {</a:t>
            </a:r>
          </a:p>
          <a:p>
            <a:endParaRPr lang="en-US" altLang="zh-CN"/>
          </a:p>
          <a:p>
            <a:r>
              <a:rPr lang="en-US" altLang="zh-CN"/>
              <a:t>	public static void main(String[] args) {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	WebDriver  driver = new FirefoxDriver();</a:t>
            </a:r>
          </a:p>
          <a:p>
            <a:r>
              <a:rPr lang="en-US" altLang="zh-CN"/>
              <a:t>		driver.get("http://www.51.com");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//</a:t>
            </a:r>
            <a:r>
              <a:rPr lang="zh-CN" altLang="en-US"/>
              <a:t>定位</a:t>
            </a:r>
            <a:r>
              <a:rPr lang="en-US" altLang="zh-CN"/>
              <a:t>class</a:t>
            </a:r>
            <a:r>
              <a:rPr lang="zh-CN" altLang="en-US"/>
              <a:t>为</a:t>
            </a:r>
            <a:r>
              <a:rPr lang="en-US" altLang="zh-CN"/>
              <a:t>"login"</a:t>
            </a:r>
            <a:r>
              <a:rPr lang="zh-CN" altLang="en-US"/>
              <a:t>的</a:t>
            </a:r>
            <a:r>
              <a:rPr lang="en-US" altLang="zh-CN"/>
              <a:t>div</a:t>
            </a:r>
            <a:r>
              <a:rPr lang="zh-CN" altLang="en-US"/>
              <a:t>，然后再取得它下面的所有</a:t>
            </a:r>
            <a:r>
              <a:rPr lang="en-US" altLang="zh-CN"/>
              <a:t>label</a:t>
            </a:r>
            <a:r>
              <a:rPr lang="zh-CN" altLang="en-US"/>
              <a:t>，并打印出他们的值</a:t>
            </a:r>
          </a:p>
          <a:p>
            <a:r>
              <a:rPr lang="zh-CN" altLang="en-US"/>
              <a:t>		</a:t>
            </a:r>
            <a:r>
              <a:rPr lang="en-US" altLang="zh-CN"/>
              <a:t>WebElement element = driver.findElement(By.className("login"));</a:t>
            </a:r>
          </a:p>
          <a:p>
            <a:r>
              <a:rPr lang="en-US" altLang="zh-CN"/>
              <a:t>		 List&lt;WebElement&gt; el = element.findElements(By.tagName("label"));</a:t>
            </a:r>
          </a:p>
          <a:p>
            <a:r>
              <a:rPr lang="en-US" altLang="zh-CN"/>
              <a:t>		 for(WebElement e : el)</a:t>
            </a:r>
          </a:p>
          <a:p>
            <a:r>
              <a:rPr lang="en-US" altLang="zh-CN"/>
              <a:t>		System.out.println(e.getText());</a:t>
            </a:r>
          </a:p>
          <a:p>
            <a:r>
              <a:rPr lang="en-US" altLang="zh-CN"/>
              <a:t>	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        </a:t>
            </a:r>
          </a:p>
          <a:p>
            <a:r>
              <a:rPr lang="en-US" altLang="zh-CN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32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org.openqa.selenium.By;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org.openqa.selenium.JavascriptExecutor;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org.openqa.selenium.WebElement;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org.openqa.selenium.firefox.FirefoxDriver;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org.openqa.selenium.support.ui.ExpectedCondition;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org.openqa.selenium.support.ui.WebDriverWait;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class</a:t>
            </a:r>
            <a:r>
              <a:rPr lang="en-US" altLang="zh-CN" sz="800"/>
              <a:t> WaitForSomthing1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static</a:t>
            </a:r>
            <a:r>
              <a:rPr lang="en-US" altLang="zh-CN" sz="800"/>
              <a:t> </a:t>
            </a:r>
            <a:r>
              <a:rPr lang="en-US" altLang="zh-CN" sz="800" b="1"/>
              <a:t>void</a:t>
            </a:r>
            <a:r>
              <a:rPr lang="en-US" altLang="zh-CN" sz="800"/>
              <a:t> main(String[] args) </a:t>
            </a:r>
            <a:r>
              <a:rPr lang="en-US" altLang="zh-CN" sz="800" b="1"/>
              <a:t>throws</a:t>
            </a:r>
            <a:r>
              <a:rPr lang="en-US" altLang="zh-CN" sz="800"/>
              <a:t> Exception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WebDriver dr = </a:t>
            </a:r>
            <a:r>
              <a:rPr lang="en-US" altLang="zh-CN" sz="800" b="1"/>
              <a:t>new</a:t>
            </a:r>
            <a:r>
              <a:rPr lang="en-US" altLang="zh-CN" sz="800"/>
              <a:t> FirefoxDriver();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String url = "file:///E:/Workspaces/MyEclipse 9/struts" +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"/2013-selenium-webdriver-3/Wait.html";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dr.get(url);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dr.findElement(By.</a:t>
            </a:r>
            <a:r>
              <a:rPr lang="en-US" altLang="zh-CN" sz="800" i="1"/>
              <a:t>id</a:t>
            </a:r>
            <a:r>
              <a:rPr lang="en-US" altLang="zh-CN" sz="800"/>
              <a:t>("b")).click();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WebDriverWait wait = </a:t>
            </a:r>
            <a:r>
              <a:rPr lang="en-US" altLang="zh-CN" sz="800" b="1"/>
              <a:t>new</a:t>
            </a:r>
            <a:r>
              <a:rPr lang="en-US" altLang="zh-CN" sz="800"/>
              <a:t> WebDriverWait(dr, 10);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wait.until(</a:t>
            </a:r>
            <a:r>
              <a:rPr lang="en-US" altLang="zh-CN" sz="800" b="1"/>
              <a:t>new</a:t>
            </a:r>
            <a:r>
              <a:rPr lang="en-US" altLang="zh-CN" sz="800"/>
              <a:t> ExpectedCondition&lt;WebElement&gt;() {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WebElement apply(WebDriver d) {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d.findElement(By.</a:t>
            </a:r>
            <a:r>
              <a:rPr lang="en-US" altLang="zh-CN" sz="800" i="1"/>
              <a:t>cssSelector</a:t>
            </a:r>
            <a:r>
              <a:rPr lang="en-US" altLang="zh-CN" sz="800"/>
              <a:t>(".red_box"));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element = dr.findElement(By.</a:t>
            </a:r>
            <a:r>
              <a:rPr lang="en-US" altLang="zh-CN" sz="800" i="1"/>
              <a:t>cssSelector</a:t>
            </a:r>
            <a:r>
              <a:rPr lang="en-US" altLang="zh-CN" sz="800"/>
              <a:t>(".red_box"));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((JavascriptExecutor) dr).executeScript(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"arguments[0].style.border = \"5px solid yellow\"", element);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99955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88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java.util.concurrent.TimeUnit;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org.openqa.selenium.By;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org.openqa.selenium.JavascriptExecutor;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org.openqa.selenium.WebElement;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org.openqa.selenium.firefox.FirefoxDriver;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class</a:t>
            </a:r>
            <a:r>
              <a:rPr lang="en-US" altLang="zh-CN" sz="800"/>
              <a:t> WaitForSomthing2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static</a:t>
            </a:r>
            <a:r>
              <a:rPr lang="en-US" altLang="zh-CN" sz="800"/>
              <a:t> </a:t>
            </a:r>
            <a:r>
              <a:rPr lang="en-US" altLang="zh-CN" sz="800" b="1"/>
              <a:t>void</a:t>
            </a:r>
            <a:r>
              <a:rPr lang="en-US" altLang="zh-CN" sz="800"/>
              <a:t> main(String[] args)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WebDriver dr = </a:t>
            </a:r>
            <a:r>
              <a:rPr lang="en-US" altLang="zh-CN" sz="800" b="1"/>
              <a:t>new</a:t>
            </a:r>
            <a:r>
              <a:rPr lang="en-US" altLang="zh-CN" sz="800"/>
              <a:t> FirefoxDriver();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设置</a:t>
            </a:r>
            <a:r>
              <a:rPr lang="en-US" altLang="zh-CN" sz="800"/>
              <a:t>10</a:t>
            </a:r>
            <a:r>
              <a:rPr lang="zh-CN" altLang="en-US" sz="800"/>
              <a:t>秒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dr.manage().timeouts().implicitlyWait(10, TimeUnit.</a:t>
            </a:r>
            <a:r>
              <a:rPr lang="en-US" altLang="zh-CN" sz="800" i="1"/>
              <a:t>SECONDS</a:t>
            </a:r>
            <a:r>
              <a:rPr lang="en-US" altLang="zh-CN" sz="800"/>
              <a:t>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String url = "file:///E:/Workspaces/MyEclipse 9/struts"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+ "/2013-selenium-webdriver-3/Wait.html";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dr.get(url);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dr.findElement(By.</a:t>
            </a:r>
            <a:r>
              <a:rPr lang="en-US" altLang="zh-CN" sz="800" i="1"/>
              <a:t>id</a:t>
            </a:r>
            <a:r>
              <a:rPr lang="en-US" altLang="zh-CN" sz="800"/>
              <a:t>("b")).click();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注释掉原来的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/*WebDriverWait wait = new WebDriverWait(</a:t>
            </a:r>
            <a:r>
              <a:rPr lang="en-US" altLang="zh-CN" sz="800" u="sng"/>
              <a:t>dr</a:t>
            </a:r>
            <a:r>
              <a:rPr lang="en-US" altLang="zh-CN" sz="800"/>
              <a:t>, 10);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wait.until(new ExpectedCondition&lt;WebElement&gt;()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public WebElement apply(WebDriver d)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return d.findElement(By.cssSelector(".red_box"));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*/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element = dr.findElement(By.</a:t>
            </a:r>
            <a:r>
              <a:rPr lang="en-US" altLang="zh-CN" sz="800" i="1"/>
              <a:t>cssSelector</a:t>
            </a:r>
            <a:r>
              <a:rPr lang="en-US" altLang="zh-CN" sz="800"/>
              <a:t>(".red_box"));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((JavascriptExecutor) dr).executeScript(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"arguments[0].style.border = \"5px solid yellow\"", element);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58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90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/>
              <a:t>import java.io.File;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import java.io.IOException;</a:t>
            </a:r>
          </a:p>
          <a:p>
            <a:pPr>
              <a:lnSpc>
                <a:spcPct val="80000"/>
              </a:lnSpc>
            </a:pPr>
            <a:endParaRPr lang="en-US" altLang="zh-CN" sz="900"/>
          </a:p>
          <a:p>
            <a:pPr>
              <a:lnSpc>
                <a:spcPct val="80000"/>
              </a:lnSpc>
            </a:pPr>
            <a:r>
              <a:rPr lang="en-US" altLang="zh-CN" sz="900"/>
              <a:t>import org.apache.commons.io.FileUtils;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import org.openqa.selenium.OutputType;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import org.openqa.selenium.TakesScreenshot;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import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import org.openqa.selenium.firefox.FirefoxDriver;</a:t>
            </a:r>
          </a:p>
          <a:p>
            <a:pPr>
              <a:lnSpc>
                <a:spcPct val="80000"/>
              </a:lnSpc>
            </a:pPr>
            <a:endParaRPr lang="en-US" altLang="zh-CN" sz="900"/>
          </a:p>
          <a:p>
            <a:pPr>
              <a:lnSpc>
                <a:spcPct val="80000"/>
              </a:lnSpc>
            </a:pPr>
            <a:r>
              <a:rPr lang="en-US" altLang="zh-CN" sz="900"/>
              <a:t>public class ShotScreen {</a:t>
            </a:r>
          </a:p>
          <a:p>
            <a:pPr>
              <a:lnSpc>
                <a:spcPct val="80000"/>
              </a:lnSpc>
            </a:pPr>
            <a:endParaRPr lang="en-US" altLang="zh-CN" sz="900"/>
          </a:p>
          <a:p>
            <a:pPr>
              <a:lnSpc>
                <a:spcPct val="80000"/>
              </a:lnSpc>
            </a:pPr>
            <a:r>
              <a:rPr lang="en-US" altLang="zh-CN" sz="900"/>
              <a:t>	public static void main(String[] args) throws IOException,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	InterruptedException {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WebDriver dr = new FirefoxDriver();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dr.get("http://www.51.com");</a:t>
            </a:r>
          </a:p>
          <a:p>
            <a:pPr>
              <a:lnSpc>
                <a:spcPct val="80000"/>
              </a:lnSpc>
            </a:pPr>
            <a:endParaRPr lang="en-US" altLang="zh-CN" sz="900"/>
          </a:p>
          <a:p>
            <a:pPr>
              <a:lnSpc>
                <a:spcPct val="80000"/>
              </a:lnSpc>
            </a:pPr>
            <a:r>
              <a:rPr lang="en-US" altLang="zh-CN" sz="900"/>
              <a:t>		// </a:t>
            </a:r>
            <a:r>
              <a:rPr lang="zh-CN" altLang="en-US" sz="900"/>
              <a:t>这里等待页面加载完成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Thread.sleep(5000);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// </a:t>
            </a:r>
            <a:r>
              <a:rPr lang="zh-CN" altLang="en-US" sz="900"/>
              <a:t>下面代码是得到截图并保存在</a:t>
            </a:r>
            <a:r>
              <a:rPr lang="en-US" altLang="zh-CN" sz="900"/>
              <a:t>D</a:t>
            </a:r>
            <a:r>
              <a:rPr lang="zh-CN" altLang="en-US" sz="900"/>
              <a:t>盘下</a:t>
            </a:r>
          </a:p>
          <a:p>
            <a:pPr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File screenShotFile = ((TakesScreenshot) dr)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		.getScreenshotAs(OutputType.FILE);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FileUtils.copyFile(screenShotFile, new File("D:/test.png"));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	//ScreenShot.takeScreenShot("www51com", dr);		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900"/>
              <a:t>}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5546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24188" y="565150"/>
            <a:ext cx="3290887" cy="2468563"/>
          </a:xfrm>
          <a:ln/>
        </p:spPr>
      </p:sp>
      <p:sp>
        <p:nvSpPr>
          <p:cNvPr id="1945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2475" y="3289300"/>
            <a:ext cx="8088313" cy="2962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java.util.List;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org.openqa.selenium.By;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org.openqa.selenium.WebDriver;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org.openqa.selenium.WebElement;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import</a:t>
            </a:r>
            <a:r>
              <a:rPr lang="en-US" altLang="zh-CN" sz="800"/>
              <a:t> org.openqa.selenium.firefox.FirefoxDriver;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class</a:t>
            </a:r>
            <a:r>
              <a:rPr lang="en-US" altLang="zh-CN" sz="800"/>
              <a:t> Table {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WebDriver driver;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Table(WebDriver driver) {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this</a:t>
            </a:r>
            <a:r>
              <a:rPr lang="en-US" altLang="zh-CN" sz="800"/>
              <a:t>.driver =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/**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  <a:r>
              <a:rPr lang="en-US" altLang="zh-CN" sz="800"/>
              <a:t>. </a:t>
            </a:r>
            <a:r>
              <a:rPr lang="zh-CN" altLang="en-US" sz="800"/>
              <a:t>参数</a:t>
            </a:r>
            <a:r>
              <a:rPr lang="en-US" altLang="zh-CN" sz="800"/>
              <a:t>tableCellAddress</a:t>
            </a:r>
            <a:r>
              <a:rPr lang="zh-CN" altLang="en-US" sz="800"/>
              <a:t>的格式为 </a:t>
            </a:r>
            <a:r>
              <a:rPr lang="en-US" altLang="zh-CN" sz="800"/>
              <a:t>row.column, </a:t>
            </a:r>
            <a:r>
              <a:rPr lang="zh-CN" altLang="en-US" sz="800"/>
              <a:t>行列从</a:t>
            </a:r>
            <a:r>
              <a:rPr lang="en-US" altLang="zh-CN" sz="800"/>
              <a:t>0</a:t>
            </a:r>
            <a:r>
              <a:rPr lang="zh-CN" altLang="en-US" sz="800"/>
              <a:t>开始</a:t>
            </a:r>
            <a:r>
              <a:rPr lang="en-US" altLang="zh-CN" sz="800"/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by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用于得到</a:t>
            </a:r>
            <a:r>
              <a:rPr lang="en-US" altLang="zh-CN" sz="800"/>
              <a:t>table</a:t>
            </a:r>
            <a:r>
              <a:rPr lang="zh-CN" altLang="en-US" sz="800"/>
              <a:t>对象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 </a:t>
            </a:r>
            <a:r>
              <a:rPr lang="en-US" altLang="zh-CN" sz="800" b="1"/>
              <a:t>@param</a:t>
            </a:r>
            <a:r>
              <a:rPr lang="en-US" altLang="zh-CN" sz="800"/>
              <a:t> tableCellAddress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           </a:t>
            </a:r>
            <a:r>
              <a:rPr lang="zh-CN" altLang="en-US" sz="800"/>
              <a:t>一个单元格地址</a:t>
            </a:r>
            <a:r>
              <a:rPr lang="en-US" altLang="zh-CN" sz="800"/>
              <a:t>, </a:t>
            </a:r>
            <a:r>
              <a:rPr lang="zh-CN" altLang="en-US" sz="800"/>
              <a:t>如</a:t>
            </a:r>
            <a:r>
              <a:rPr lang="en-US" altLang="zh-CN" sz="800"/>
              <a:t>. "1.4"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 * </a:t>
            </a:r>
            <a:r>
              <a:rPr lang="en-US" altLang="zh-CN" sz="800" b="1"/>
              <a:t>@return</a:t>
            </a:r>
            <a:r>
              <a:rPr lang="en-US" altLang="zh-CN" sz="800"/>
              <a:t> </a:t>
            </a:r>
            <a:r>
              <a:rPr lang="zh-CN" altLang="en-US" sz="800"/>
              <a:t>从一个</a:t>
            </a:r>
            <a:r>
              <a:rPr lang="en-US" altLang="zh-CN" sz="800"/>
              <a:t>table</a:t>
            </a:r>
            <a:r>
              <a:rPr lang="zh-CN" altLang="en-US" sz="800"/>
              <a:t>的单元格中得到文本值</a:t>
            </a:r>
          </a:p>
          <a:p>
            <a:pPr>
              <a:lnSpc>
                <a:spcPct val="80000"/>
              </a:lnSpc>
            </a:pPr>
            <a:r>
              <a:rPr lang="zh-CN" altLang="en-US" sz="800"/>
              <a:t> *</a:t>
            </a:r>
            <a:r>
              <a:rPr lang="en-US" altLang="zh-CN" sz="800"/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String getCellText(By by, String tableCellAddress)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元素对象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table = driver.findElement(by);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对所要查找的单元格位置字符串进行分解，得到其对应行、列。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index = tableCellAddress.trim().indexOf('.');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row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(tableCellAddress.substring(0, index));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int</a:t>
            </a:r>
            <a:r>
              <a:rPr lang="en-US" altLang="zh-CN" sz="800"/>
              <a:t> cell = Integer.</a:t>
            </a:r>
            <a:r>
              <a:rPr lang="en-US" altLang="zh-CN" sz="800" i="1"/>
              <a:t>parseInt</a:t>
            </a:r>
            <a:r>
              <a:rPr lang="en-US" altLang="zh-CN" sz="800"/>
              <a:t>(tableCellAddress.substring(index + 1));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得到</a:t>
            </a:r>
            <a:r>
              <a:rPr lang="en-US" altLang="zh-CN" sz="800"/>
              <a:t>table</a:t>
            </a:r>
            <a:r>
              <a:rPr lang="zh-CN" altLang="en-US" sz="800"/>
              <a:t>表中所有行对象，并得到所要查询的行对象。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rows = table.findElements(By.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("tr"));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theRow = rows.get(row);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调用</a:t>
            </a:r>
            <a:r>
              <a:rPr lang="en-US" altLang="zh-CN" sz="800"/>
              <a:t>getCell</a:t>
            </a:r>
            <a:r>
              <a:rPr lang="zh-CN" altLang="en-US" sz="800"/>
              <a:t>方法得到对应的列对象，然后得到要查询的文本。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text = getCell(theRow, cell).getText();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text;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private</a:t>
            </a:r>
            <a:r>
              <a:rPr lang="en-US" altLang="zh-CN" sz="800"/>
              <a:t> WebElement getCell(WebElement Row, </a:t>
            </a:r>
            <a:r>
              <a:rPr lang="en-US" altLang="zh-CN" sz="800" b="1"/>
              <a:t>int</a:t>
            </a:r>
            <a:r>
              <a:rPr lang="en-US" altLang="zh-CN" sz="800"/>
              <a:t> cell)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List&lt;WebElement&gt; cells;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WebElement target = </a:t>
            </a:r>
            <a:r>
              <a:rPr lang="en-US" altLang="zh-CN" sz="800" b="1"/>
              <a:t>null</a:t>
            </a:r>
            <a:r>
              <a:rPr lang="en-US" altLang="zh-CN" sz="800"/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// </a:t>
            </a:r>
            <a:r>
              <a:rPr lang="zh-CN" altLang="en-US" sz="800"/>
              <a:t>列里面有</a:t>
            </a:r>
            <a:r>
              <a:rPr lang="en-US" altLang="zh-CN" sz="800"/>
              <a:t>"&lt;th&gt;"</a:t>
            </a:r>
            <a:r>
              <a:rPr lang="zh-CN" altLang="en-US" sz="800"/>
              <a:t>、</a:t>
            </a:r>
            <a:r>
              <a:rPr lang="en-US" altLang="zh-CN" sz="800"/>
              <a:t>"&lt;td&gt;"</a:t>
            </a:r>
            <a:r>
              <a:rPr lang="zh-CN" altLang="en-US" sz="800"/>
              <a:t>两种标签，所以分开处理。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("th"));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if</a:t>
            </a:r>
            <a:r>
              <a:rPr lang="en-US" altLang="zh-CN" sz="800"/>
              <a:t> (Row.findElements(By.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("td")).size() &gt; 0)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cells = Row.findElements(By.</a:t>
            </a:r>
            <a:r>
              <a:rPr lang="en-US" altLang="zh-CN" sz="800" i="1"/>
              <a:t>tagName</a:t>
            </a:r>
            <a:r>
              <a:rPr lang="en-US" altLang="zh-CN" sz="800"/>
              <a:t>("td"));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target = cells.get(cell);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800" b="1"/>
              <a:t>return</a:t>
            </a:r>
            <a:r>
              <a:rPr lang="en-US" altLang="zh-CN" sz="800"/>
              <a:t> target;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 b="1"/>
              <a:t>public</a:t>
            </a:r>
            <a:r>
              <a:rPr lang="en-US" altLang="zh-CN" sz="800"/>
              <a:t> </a:t>
            </a:r>
            <a:r>
              <a:rPr lang="en-US" altLang="zh-CN" sz="800" b="1"/>
              <a:t>static</a:t>
            </a:r>
            <a:r>
              <a:rPr lang="en-US" altLang="zh-CN" sz="800"/>
              <a:t> </a:t>
            </a:r>
            <a:r>
              <a:rPr lang="en-US" altLang="zh-CN" sz="800" b="1"/>
              <a:t>void</a:t>
            </a:r>
            <a:r>
              <a:rPr lang="en-US" altLang="zh-CN" sz="800"/>
              <a:t> main(String[] args) {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WebDriver driver;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 = </a:t>
            </a:r>
            <a:r>
              <a:rPr lang="en-US" altLang="zh-CN" sz="800" b="1"/>
              <a:t>new</a:t>
            </a:r>
            <a:r>
              <a:rPr lang="en-US" altLang="zh-CN" sz="800"/>
              <a:t> FirefoxDriver();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driver.get("file:///E:\\Workspaces\\MyEclipse 9\\struts\\" +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"2013-selenium-webdriver-3\\table.html");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Table table = </a:t>
            </a:r>
            <a:r>
              <a:rPr lang="en-US" altLang="zh-CN" sz="800" b="1"/>
              <a:t>new</a:t>
            </a:r>
            <a:r>
              <a:rPr lang="en-US" altLang="zh-CN" sz="800"/>
              <a:t> Table(driver);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By by = By.</a:t>
            </a:r>
            <a:r>
              <a:rPr lang="en-US" altLang="zh-CN" sz="800" i="1"/>
              <a:t>id</a:t>
            </a:r>
            <a:r>
              <a:rPr lang="en-US" altLang="zh-CN" sz="800"/>
              <a:t>("myTable");</a:t>
            </a:r>
          </a:p>
          <a:p>
            <a:pPr>
              <a:lnSpc>
                <a:spcPct val="80000"/>
              </a:lnSpc>
            </a:pPr>
            <a:r>
              <a:rPr lang="en-US" altLang="zh-CN" sz="800"/>
              <a:t>String address = "0.2";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System.</a:t>
            </a:r>
            <a:r>
              <a:rPr lang="en-US" altLang="zh-CN" sz="800" i="1"/>
              <a:t>out</a:t>
            </a:r>
            <a:r>
              <a:rPr lang="en-US" altLang="zh-CN" sz="800"/>
              <a:t>.println(table.getCellText(by, address));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</a:p>
          <a:p>
            <a:pPr>
              <a:lnSpc>
                <a:spcPct val="80000"/>
              </a:lnSpc>
            </a:pPr>
            <a:endParaRPr lang="en-US" altLang="zh-CN" sz="800"/>
          </a:p>
          <a:p>
            <a:pPr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96146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532F4-E847-4633-BCDB-1DF17F9CDC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DE70-C2EE-4E99-A340-BE5AF8315B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7" cy="5765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91213" cy="5765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DF388-7058-445E-8DFC-967048C806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4FAB5-1690-48AE-8E32-164545865D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410AD-6CBC-41DA-9538-845B77285CAE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AD6-B923-4C41-AE1F-65531D7E59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6FD6C-7840-4ECA-B751-0AF83003B6EF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9368-5CBF-4952-9D04-720CCA7A6B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CBEDC-B32F-4FC6-A850-E00571C88E6C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63600" y="1376363"/>
            <a:ext cx="38100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376363"/>
            <a:ext cx="38100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7B89D-EEE8-47EF-BB66-BC3CEDA412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0A5B3-788A-480A-887E-5AAAB8F10B93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12B34-BA20-4E4C-978A-4CB0E73A01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403DD-1D84-4CE8-A661-32581919FB55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D82A0-ADC3-4F20-8B09-DFE44DD24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BE111-E2D1-43D9-91B5-BA87B8E45382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B082-5D51-4BA3-9D47-422F81E17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228DC-7707-4205-8D23-727CC756374B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44EA-B9B4-4A77-8BBD-8F6F3D413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BAC07-A9B4-46A3-B027-8FCC85A4A65C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E81DF-A8A0-4D6D-A67E-6306D2F5CE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D335A-72C7-4970-AAE5-B5FF0E1698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F2D4-6C86-46BC-9E28-594A22E4D190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67EB6-EFD6-4109-80C9-8CF7E6EFB3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D9D7-C352-4116-AA17-16B7DCDE6265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2475" y="188913"/>
            <a:ext cx="2078038" cy="59388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3600" y="188913"/>
            <a:ext cx="6086475" cy="5938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3EB5-6964-4303-89C6-D26134D4C3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06B27-0648-4F2B-9CA3-19D9A751E445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188913"/>
            <a:ext cx="7200900" cy="800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3600" y="1376363"/>
            <a:ext cx="38100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6000" y="1376363"/>
            <a:ext cx="381000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C266-201F-43FE-BB9E-57110F54B9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7D41D-AF7C-4F62-BC21-49AD4A7795A0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188913"/>
            <a:ext cx="7200900" cy="8001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63600" y="1376363"/>
            <a:ext cx="7772400" cy="2298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3600" y="3827463"/>
            <a:ext cx="77724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8766-5504-4F51-98CC-CC93048AF1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2904F-210C-4DB3-95CD-1986D5C6153D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8535-240A-4A7B-8BB1-9AF77259B3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F3A75-5113-4D44-961E-9B5D7D3DAB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825F8-56B5-43A4-A791-9195459006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E15A-115E-4747-A7CE-733759F1E1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2DED-722B-4F39-8332-B4F8F732A7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16B91-4AC4-4DE5-A1BB-F7FD1B497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AEE48-1440-4368-8867-E29C960EB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folHlink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9" name="Object 55"/>
          <p:cNvGraphicFramePr>
            <a:graphicFrameLocks noChangeAspect="1"/>
          </p:cNvGraphicFramePr>
          <p:nvPr/>
        </p:nvGraphicFramePr>
        <p:xfrm>
          <a:off x="-36513" y="-3175"/>
          <a:ext cx="9145588" cy="6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Image" r:id="rId14" imgW="9396825" imgH="6996825" progId="">
                  <p:embed/>
                </p:oleObj>
              </mc:Choice>
              <mc:Fallback>
                <p:oleObj name="Image" r:id="rId14" imgW="9396825" imgH="6996825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-3175"/>
                        <a:ext cx="9145588" cy="681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0C6B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9141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5664E1-2A49-4457-A695-10F246F9B6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gray">
          <a:xfrm>
            <a:off x="4140200" y="569753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>
            <a:lvl1pPr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gray">
          <a:xfrm>
            <a:off x="4679950" y="1808163"/>
            <a:ext cx="4464050" cy="5689600"/>
          </a:xfrm>
          <a:prstGeom prst="ellipse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>
            <a:lvl1pPr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gray">
          <a:xfrm>
            <a:off x="5670550" y="1790700"/>
            <a:ext cx="3887788" cy="5773738"/>
          </a:xfrm>
          <a:custGeom>
            <a:avLst/>
            <a:gdLst>
              <a:gd name="T0" fmla="*/ 2147483646 w 2449"/>
              <a:gd name="T1" fmla="*/ 2147483646 h 3637"/>
              <a:gd name="T2" fmla="*/ 2147483646 w 2449"/>
              <a:gd name="T3" fmla="*/ 2147483646 h 3637"/>
              <a:gd name="T4" fmla="*/ 2147483646 w 2449"/>
              <a:gd name="T5" fmla="*/ 2147483646 h 3637"/>
              <a:gd name="T6" fmla="*/ 2147483646 w 2449"/>
              <a:gd name="T7" fmla="*/ 2147483646 h 3637"/>
              <a:gd name="T8" fmla="*/ 2147483646 w 2449"/>
              <a:gd name="T9" fmla="*/ 2147483646 h 3637"/>
              <a:gd name="T10" fmla="*/ 2147483646 w 2449"/>
              <a:gd name="T11" fmla="*/ 2147483646 h 3637"/>
              <a:gd name="T12" fmla="*/ 2147483646 w 2449"/>
              <a:gd name="T13" fmla="*/ 2147483646 h 3637"/>
              <a:gd name="T14" fmla="*/ 2147483646 w 2449"/>
              <a:gd name="T15" fmla="*/ 2147483646 h 3637"/>
              <a:gd name="T16" fmla="*/ 2147483646 w 2449"/>
              <a:gd name="T17" fmla="*/ 2147483646 h 3637"/>
              <a:gd name="T18" fmla="*/ 2147483646 w 2449"/>
              <a:gd name="T19" fmla="*/ 2147483646 h 3637"/>
              <a:gd name="T20" fmla="*/ 2147483646 w 2449"/>
              <a:gd name="T21" fmla="*/ 2147483646 h 3637"/>
              <a:gd name="T22" fmla="*/ 2147483646 w 2449"/>
              <a:gd name="T23" fmla="*/ 2147483646 h 36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49" h="3637">
                <a:moveTo>
                  <a:pt x="2052" y="488"/>
                </a:moveTo>
                <a:cubicBezTo>
                  <a:pt x="1946" y="0"/>
                  <a:pt x="1715" y="291"/>
                  <a:pt x="1553" y="261"/>
                </a:cubicBezTo>
                <a:cubicBezTo>
                  <a:pt x="1391" y="231"/>
                  <a:pt x="1251" y="193"/>
                  <a:pt x="1077" y="306"/>
                </a:cubicBezTo>
                <a:cubicBezTo>
                  <a:pt x="903" y="419"/>
                  <a:pt x="638" y="718"/>
                  <a:pt x="510" y="941"/>
                </a:cubicBezTo>
                <a:cubicBezTo>
                  <a:pt x="382" y="1164"/>
                  <a:pt x="366" y="1451"/>
                  <a:pt x="306" y="1644"/>
                </a:cubicBezTo>
                <a:cubicBezTo>
                  <a:pt x="246" y="1837"/>
                  <a:pt x="196" y="1962"/>
                  <a:pt x="147" y="2098"/>
                </a:cubicBezTo>
                <a:cubicBezTo>
                  <a:pt x="98" y="2234"/>
                  <a:pt x="22" y="2321"/>
                  <a:pt x="11" y="2461"/>
                </a:cubicBezTo>
                <a:cubicBezTo>
                  <a:pt x="0" y="2601"/>
                  <a:pt x="41" y="2820"/>
                  <a:pt x="79" y="2937"/>
                </a:cubicBezTo>
                <a:cubicBezTo>
                  <a:pt x="117" y="3054"/>
                  <a:pt x="170" y="3122"/>
                  <a:pt x="238" y="3164"/>
                </a:cubicBezTo>
                <a:cubicBezTo>
                  <a:pt x="306" y="3206"/>
                  <a:pt x="162" y="3183"/>
                  <a:pt x="487" y="3187"/>
                </a:cubicBezTo>
                <a:cubicBezTo>
                  <a:pt x="812" y="3191"/>
                  <a:pt x="1927" y="3637"/>
                  <a:pt x="2188" y="3187"/>
                </a:cubicBezTo>
                <a:cubicBezTo>
                  <a:pt x="2449" y="2737"/>
                  <a:pt x="2158" y="976"/>
                  <a:pt x="2052" y="488"/>
                </a:cubicBezTo>
                <a:close/>
              </a:path>
            </a:pathLst>
          </a:cu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87" name="Picture 9" descr="未标题-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790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gray">
          <a:xfrm>
            <a:off x="790575" y="188913"/>
            <a:ext cx="3025775" cy="581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000">
                <a:solidFill>
                  <a:srgbClr val="9A7200"/>
                </a:solidFill>
                <a:ea typeface="静蕾2" pitchFamily="2" charset="-122"/>
              </a:rPr>
              <a:t>南京大学金陵学院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800">
                <a:solidFill>
                  <a:srgbClr val="9A7200"/>
                </a:solidFill>
                <a:latin typeface="Times New Roman" panose="02020603050405020304" pitchFamily="18" charset="0"/>
                <a:ea typeface="静蕾2" pitchFamily="2" charset="-122"/>
              </a:rPr>
              <a:t>NANJING UNIVERSITY JINLING COLLEGE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over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0" y="6561138"/>
            <a:ext cx="9144000" cy="296862"/>
          </a:xfrm>
          <a:prstGeom prst="rect">
            <a:avLst/>
          </a:prstGeom>
          <a:solidFill>
            <a:srgbClr val="00AAAA"/>
          </a:solidFill>
          <a:ln>
            <a:noFill/>
          </a:ln>
          <a:extLst/>
        </p:spPr>
        <p:txBody>
          <a:bodyPr wrap="none" lIns="92364" tIns="46182" rIns="92364" bIns="46182" anchor="ctr"/>
          <a:lstStyle>
            <a:lvl1pPr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0888" indent="-288925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4113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6075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8038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52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24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96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68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800225" y="0"/>
            <a:ext cx="7343775" cy="873125"/>
          </a:xfrm>
          <a:prstGeom prst="rect">
            <a:avLst/>
          </a:prstGeom>
          <a:solidFill>
            <a:srgbClr val="00AAAA"/>
          </a:solidFill>
          <a:ln>
            <a:noFill/>
          </a:ln>
          <a:extLst/>
        </p:spPr>
        <p:txBody>
          <a:bodyPr wrap="none" lIns="92364" tIns="46182" rIns="92364" bIns="46182" anchor="ctr"/>
          <a:lstStyle>
            <a:lvl1pPr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0888" indent="-288925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4113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6075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8038" indent="-230188" defTabSz="923925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52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24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96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6838" indent="-230188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400"/>
          </a:p>
        </p:txBody>
      </p:sp>
      <p:sp>
        <p:nvSpPr>
          <p:cNvPr id="2052" name="Line 24"/>
          <p:cNvSpPr>
            <a:spLocks noChangeShapeType="1"/>
          </p:cNvSpPr>
          <p:nvPr/>
        </p:nvSpPr>
        <p:spPr bwMode="auto">
          <a:xfrm flipV="1">
            <a:off x="1800225" y="868363"/>
            <a:ext cx="7343775" cy="4762"/>
          </a:xfrm>
          <a:prstGeom prst="line">
            <a:avLst/>
          </a:prstGeom>
          <a:noFill/>
          <a:ln w="9525">
            <a:solidFill>
              <a:srgbClr val="526A67"/>
            </a:solidFill>
            <a:round/>
            <a:headEnd/>
            <a:tailEnd/>
          </a:ln>
          <a:extLst/>
        </p:spPr>
        <p:txBody>
          <a:bodyPr/>
          <a:lstStyle/>
          <a:p>
            <a:pPr eaLnBrk="0" hangingPunct="0">
              <a:defRPr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2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5A9A6F-423C-406E-A4D5-1C06A09B22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03238" y="6521450"/>
            <a:ext cx="30972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b="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1600" b="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r>
              <a:rPr lang="zh-CN" altLang="en-US" sz="1600" b="0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章  软件测试自动化</a:t>
            </a:r>
            <a:endParaRPr lang="en-US" altLang="zh-CN" sz="1600" b="0" dirty="0">
              <a:solidFill>
                <a:srgbClr val="00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gray">
          <a:xfrm>
            <a:off x="179388" y="6381750"/>
            <a:ext cx="304800" cy="334963"/>
          </a:xfrm>
          <a:prstGeom prst="diamond">
            <a:avLst/>
          </a:prstGeom>
          <a:solidFill>
            <a:srgbClr val="00827F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332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188913"/>
            <a:ext cx="7200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2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1376363"/>
            <a:ext cx="77724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 sz="12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11BEDE-A6E1-4EBD-800E-EF2A3C0222B3}" type="datetime11">
              <a:rPr lang="zh-CN" altLang="en-US"/>
              <a:pPr>
                <a:defRPr/>
              </a:pPr>
              <a:t>11:21:52</a:t>
            </a:fld>
            <a:endParaRPr lang="en-US" altLang="zh-CN"/>
          </a:p>
        </p:txBody>
      </p:sp>
      <p:pic>
        <p:nvPicPr>
          <p:cNvPr id="13323" name="Picture 13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905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cover/>
  </p:transition>
  <p:hf hdr="0" ftr="0"/>
  <p:txStyles>
    <p:titleStyle>
      <a:lvl1pPr algn="l" defTabSz="923925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923925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923925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923925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923925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923925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923925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923925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923925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6075" indent="-346075" algn="l" defTabSz="9239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50888" indent="-288925" algn="l" defTabSz="923925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54113" indent="-230188" algn="l" defTabSz="92392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16075" indent="-230188" algn="l" defTabSz="923925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38" indent="-230188" algn="l" defTabSz="9239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08C2C44-796C-432D-ACA6-AE5BBE86C4EF}" type="slidenum">
              <a:rPr lang="zh-CN" altLang="en-US" smtClean="0">
                <a:latin typeface="Arial" charset="0"/>
                <a:ea typeface="宋体" charset="-122"/>
              </a:rPr>
              <a:pPr/>
              <a:t>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9810" name="日期占位符 5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ECECED-A99F-46B2-AD35-A327C6457613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4</a:t>
            </a:r>
            <a:r>
              <a:rPr lang="en-US" altLang="zh-CN" sz="3200"/>
              <a:t>.Selenium2.0</a:t>
            </a:r>
            <a:r>
              <a:rPr lang="zh-CN" altLang="en-US" sz="3200"/>
              <a:t>对浏览器的简单操作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908050"/>
            <a:ext cx="5364162" cy="576263"/>
          </a:xfrm>
        </p:spPr>
        <p:txBody>
          <a:bodyPr/>
          <a:lstStyle/>
          <a:p>
            <a:pPr eaLnBrk="1" hangingPunct="1"/>
            <a:r>
              <a:rPr lang="zh-CN" altLang="en-US" sz="2800"/>
              <a:t>打开一个测试浏览器</a:t>
            </a:r>
          </a:p>
        </p:txBody>
      </p:sp>
      <p:pic>
        <p:nvPicPr>
          <p:cNvPr id="11981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557338"/>
            <a:ext cx="8172450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C35DF6-40B6-487F-A60F-1C8FBEA328B5}" type="slidenum">
              <a:rPr lang="zh-CN" altLang="en-US" smtClean="0">
                <a:latin typeface="Arial" charset="0"/>
                <a:ea typeface="宋体" charset="-122"/>
              </a:rPr>
              <a:pPr/>
              <a:t>10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209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5B77882-4E85-4238-AA0E-7C24CC1CFCD8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44563"/>
            <a:ext cx="9144000" cy="49260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import </a:t>
            </a:r>
            <a:r>
              <a:rPr lang="en-US" altLang="zh-CN" sz="2000" dirty="0" err="1">
                <a:solidFill>
                  <a:srgbClr val="C00000"/>
                </a:solidFill>
              </a:rPr>
              <a:t>org.openqa.selenium.By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org.openqa.selenium.WebDriver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org.openqa.selenium.WebElement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org.openqa.selenium.firefox.FirefoxDriver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ByUserId</a:t>
            </a:r>
            <a:r>
              <a:rPr lang="en-US" altLang="zh-CN" sz="2000" dirty="0"/>
              <a:t> {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	WebDriver </a:t>
            </a:r>
            <a:r>
              <a:rPr lang="en-US" altLang="zh-CN" sz="2000" dirty="0" err="1"/>
              <a:t>dr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FirefoxDriver</a:t>
            </a:r>
            <a:r>
              <a:rPr lang="en-US" altLang="zh-CN" sz="2000" dirty="0"/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dr.get</a:t>
            </a:r>
            <a:r>
              <a:rPr lang="en-US" altLang="zh-CN" sz="2000" dirty="0"/>
              <a:t>("http://www.51.com");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= 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dr.findElement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(By.id("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-id"));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element.getAttribute</a:t>
            </a:r>
            <a:r>
              <a:rPr lang="en-US" altLang="zh-CN" sz="2000" dirty="0"/>
              <a:t>("title"));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8B3F8C-3ED7-4249-951F-BED324985062}" type="slidenum">
              <a:rPr lang="zh-CN" altLang="en-US" smtClean="0">
                <a:latin typeface="Arial" charset="0"/>
                <a:ea typeface="宋体" charset="-122"/>
              </a:rPr>
              <a:pPr/>
              <a:t>11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312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494B03-B0C3-4A04-87F6-82BF52CB5156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52400"/>
            <a:ext cx="72009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Name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989013"/>
            <a:ext cx="8794750" cy="6416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通过</a:t>
            </a:r>
            <a:r>
              <a:rPr lang="en-US" altLang="zh-CN" sz="2400" b="1" dirty="0"/>
              <a:t>name</a:t>
            </a:r>
            <a:r>
              <a:rPr lang="zh-CN" altLang="en-US" sz="2400" b="1" dirty="0"/>
              <a:t>查找：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 err="1"/>
              <a:t>WebElement</a:t>
            </a:r>
            <a:r>
              <a:rPr lang="en-US" altLang="zh-CN" sz="2000" dirty="0"/>
              <a:t> element = </a:t>
            </a:r>
            <a:r>
              <a:rPr lang="en-US" altLang="zh-CN" sz="2000" dirty="0" err="1"/>
              <a:t>driver.findElement</a:t>
            </a:r>
            <a:r>
              <a:rPr lang="en-US" altLang="zh-CN" sz="2000" dirty="0"/>
              <a:t>(By.name("</a:t>
            </a:r>
            <a:r>
              <a:rPr lang="en-US" altLang="zh-CN" sz="2000" dirty="0" err="1"/>
              <a:t>passwd</a:t>
            </a:r>
            <a:r>
              <a:rPr lang="en-US" altLang="zh-CN" sz="2000" dirty="0"/>
              <a:t>"));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/>
              <a:t>例：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org.openqa.selenium.WebDriver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org.openqa.selenium.WebElement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org.openqa.selenium.By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ByClassName</a:t>
            </a:r>
            <a:r>
              <a:rPr lang="en-US" altLang="zh-CN" sz="2000" dirty="0"/>
              <a:t> {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	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		WebDriver driver = new </a:t>
            </a:r>
            <a:r>
              <a:rPr lang="en-US" altLang="zh-CN" sz="2000" dirty="0" err="1"/>
              <a:t>FirefoxDriver</a:t>
            </a:r>
            <a:r>
              <a:rPr lang="en-US" altLang="zh-CN" sz="2000" dirty="0"/>
              <a:t>();
        	</a:t>
            </a:r>
            <a:r>
              <a:rPr lang="en-US" altLang="zh-CN" sz="2000" dirty="0" err="1"/>
              <a:t>driver.get</a:t>
            </a:r>
            <a:r>
              <a:rPr lang="en-US" altLang="zh-CN" sz="2000" dirty="0"/>
              <a:t>("http://www.51.com");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  	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= 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dr.findElement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(By.name("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"));  </a:t>
            </a:r>
            <a:r>
              <a:rPr lang="en-US" altLang="zh-CN" sz="2000" dirty="0"/>
              <a:t>
       	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element.getTagName</a:t>
            </a:r>
            <a:r>
              <a:rPr lang="en-US" altLang="zh-CN" sz="2000" dirty="0"/>
              <a:t>());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  <a:r>
              <a:rPr lang="en-US" altLang="zh-CN" sz="2400" dirty="0"/>
              <a:t>
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681B8D-B548-40B9-966C-5A2E9576F499}" type="slidenum">
              <a:rPr lang="zh-CN" altLang="en-US" smtClean="0">
                <a:latin typeface="Arial" charset="0"/>
                <a:ea typeface="宋体" charset="-122"/>
              </a:rPr>
              <a:pPr/>
              <a:t>12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517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4F6A28-CC4E-4E2D-B433-F7B68201EA9E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114300"/>
            <a:ext cx="72009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XPATH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358900"/>
            <a:ext cx="8316913" cy="4751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通过</a:t>
            </a:r>
            <a:r>
              <a:rPr lang="en-US" altLang="zh-CN" dirty="0" err="1"/>
              <a:t>xpath</a:t>
            </a:r>
            <a:r>
              <a:rPr lang="zh-CN" altLang="en-US" dirty="0"/>
              <a:t>查找：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/>
              <a:t>WebElement</a:t>
            </a:r>
            <a:r>
              <a:rPr lang="en-US" altLang="zh-CN" dirty="0"/>
              <a:t> element =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By.xpath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("//input[@id='</a:t>
            </a: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-id']")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C7F2F1-5415-4C0C-9D46-C1B1B114CE9F}" type="slidenum">
              <a:rPr lang="zh-CN" altLang="en-US" sz="1200" b="1">
                <a:solidFill>
                  <a:srgbClr val="000066"/>
                </a:solidFill>
              </a:rPr>
              <a:pPr algn="r"/>
              <a:t>13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6787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9632D0F-C2BE-4003-813C-9C5396B235E1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67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xpath</a:t>
            </a:r>
            <a:r>
              <a:rPr lang="zh-CN" altLang="en-US"/>
              <a:t>入门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376363"/>
            <a:ext cx="8064500" cy="4751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/>
              <a:t>：代表这是绝对路径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dirty="0"/>
              <a:t>：表示文件中所有符合模式的元素都会被选出来，即使是处于树中不同的层级也会被选出来，例如：</a:t>
            </a:r>
            <a:r>
              <a:rPr lang="en-US" altLang="zh-CN" dirty="0"/>
              <a:t>//cd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zh-CN" altLang="en-US" dirty="0"/>
              <a:t>：可以选择未知的元素，例：</a:t>
            </a:r>
          </a:p>
          <a:p>
            <a:pPr lvl="1" eaLnBrk="1" hangingPunct="1">
              <a:defRPr/>
            </a:pPr>
            <a:r>
              <a:rPr lang="en-US" altLang="zh-CN" sz="2400" dirty="0"/>
              <a:t>/catalog/cd/*</a:t>
            </a:r>
            <a:r>
              <a:rPr lang="zh-CN" altLang="en-US" sz="2400" dirty="0"/>
              <a:t>：选出</a:t>
            </a:r>
            <a:r>
              <a:rPr lang="en-US" altLang="zh-CN" sz="2400" dirty="0"/>
              <a:t>/catalog/cd 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所有子元素</a:t>
            </a:r>
          </a:p>
          <a:p>
            <a:pPr lvl="1" eaLnBrk="1" hangingPunct="1">
              <a:defRPr/>
            </a:pPr>
            <a:r>
              <a:rPr lang="en-US" altLang="zh-CN" sz="2400" dirty="0"/>
              <a:t>/catalog/*/price</a:t>
            </a:r>
            <a:r>
              <a:rPr lang="zh-CN" altLang="en-US" sz="2400" dirty="0"/>
              <a:t>：选出所有</a:t>
            </a:r>
            <a:r>
              <a:rPr lang="en-US" altLang="zh-CN" sz="2400" dirty="0"/>
              <a:t>catalog </a:t>
            </a:r>
            <a:r>
              <a:rPr lang="zh-CN" altLang="en-US" sz="2400" dirty="0"/>
              <a:t>的子元素中，包含有</a:t>
            </a:r>
            <a:r>
              <a:rPr lang="en-US" altLang="zh-CN" sz="2400" dirty="0"/>
              <a:t>price </a:t>
            </a:r>
            <a:r>
              <a:rPr lang="zh-CN" altLang="en-US" sz="2400" dirty="0"/>
              <a:t>作为子元素的元素（</a:t>
            </a:r>
            <a:r>
              <a:rPr lang="en-US" altLang="zh-CN" sz="2400" dirty="0"/>
              <a:t>price</a:t>
            </a:r>
            <a:r>
              <a:rPr lang="zh-CN" altLang="en-US" sz="2400" dirty="0"/>
              <a:t>元素）</a:t>
            </a:r>
          </a:p>
          <a:p>
            <a:pPr lvl="1" eaLnBrk="1" hangingPunct="1">
              <a:defRPr/>
            </a:pPr>
            <a:r>
              <a:rPr lang="en-US" altLang="zh-CN" sz="2400" dirty="0"/>
              <a:t>/*/*/price</a:t>
            </a:r>
            <a:r>
              <a:rPr lang="zh-CN" altLang="en-US" sz="2400" dirty="0"/>
              <a:t>：选出有两层父节点，叫做</a:t>
            </a:r>
            <a:r>
              <a:rPr lang="en-US" altLang="zh-CN" sz="2400" dirty="0"/>
              <a:t>price </a:t>
            </a:r>
            <a:r>
              <a:rPr lang="zh-CN" altLang="en-US" sz="2400" dirty="0"/>
              <a:t>的所有元素</a:t>
            </a:r>
          </a:p>
          <a:p>
            <a:pPr lvl="1" eaLnBrk="1" hangingPunct="1">
              <a:defRPr/>
            </a:pPr>
            <a:r>
              <a:rPr lang="en-US" altLang="zh-CN" sz="2400" dirty="0"/>
              <a:t>//*</a:t>
            </a:r>
            <a:r>
              <a:rPr lang="zh-CN" altLang="en-US" sz="2400" dirty="0"/>
              <a:t>：选择出文件中的所有元素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B0F1B20-9E7F-463D-80A1-49E58C964FD1}" type="slidenum">
              <a:rPr lang="zh-CN" altLang="en-US" sz="1200" b="1">
                <a:solidFill>
                  <a:srgbClr val="000066"/>
                </a:solidFill>
              </a:rPr>
              <a:pPr algn="r"/>
              <a:t>14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7811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666A8512-0122-4FAB-98B5-B52B4ED846F9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78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xpath</a:t>
            </a:r>
            <a:r>
              <a:rPr lang="zh-CN" altLang="en-US"/>
              <a:t>入门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2513"/>
            <a:ext cx="8459787" cy="58054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zh-CN" altLang="en-US" dirty="0"/>
              <a:t>：选择分支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/catalog/cd[1] </a:t>
            </a:r>
            <a:r>
              <a:rPr lang="zh-CN" altLang="en-US" dirty="0"/>
              <a:t>：</a:t>
            </a:r>
            <a:r>
              <a:rPr lang="en-US" altLang="zh-CN" dirty="0"/>
              <a:t>catalog </a:t>
            </a:r>
            <a:r>
              <a:rPr lang="zh-CN" altLang="en-US" dirty="0"/>
              <a:t>的子元素中取出第一个叫</a:t>
            </a:r>
            <a:r>
              <a:rPr lang="en-US" altLang="zh-CN" dirty="0"/>
              <a:t>cd </a:t>
            </a:r>
            <a:r>
              <a:rPr lang="zh-CN" altLang="en-US" dirty="0"/>
              <a:t>的元素。</a:t>
            </a:r>
            <a:r>
              <a:rPr lang="en-US" altLang="zh-CN" dirty="0"/>
              <a:t>XPath </a:t>
            </a:r>
            <a:r>
              <a:rPr lang="zh-CN" altLang="en-US" dirty="0"/>
              <a:t>的定义中没有第</a:t>
            </a:r>
            <a:r>
              <a:rPr lang="en-US" altLang="zh-CN" dirty="0"/>
              <a:t>0</a:t>
            </a:r>
            <a:r>
              <a:rPr lang="zh-CN" altLang="en-US" dirty="0"/>
              <a:t>元素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/catalog/cd[last()] </a:t>
            </a:r>
            <a:r>
              <a:rPr lang="zh-CN" altLang="en-US" dirty="0"/>
              <a:t>：选择</a:t>
            </a:r>
            <a:r>
              <a:rPr lang="en-US" altLang="zh-CN" dirty="0"/>
              <a:t>catalog </a:t>
            </a:r>
            <a:r>
              <a:rPr lang="zh-CN" altLang="en-US" dirty="0"/>
              <a:t>中的最后一个</a:t>
            </a:r>
            <a:r>
              <a:rPr lang="en-US" altLang="zh-CN" dirty="0"/>
              <a:t>cd </a:t>
            </a:r>
            <a:r>
              <a:rPr lang="zh-CN" altLang="en-US" dirty="0"/>
              <a:t>元素（</a:t>
            </a:r>
            <a:r>
              <a:rPr lang="en-US" altLang="zh-CN" dirty="0"/>
              <a:t>XPath </a:t>
            </a:r>
            <a:r>
              <a:rPr lang="zh-CN" altLang="en-US" dirty="0"/>
              <a:t>并没有定义</a:t>
            </a:r>
            <a:r>
              <a:rPr lang="en-US" altLang="zh-CN" dirty="0"/>
              <a:t>first() </a:t>
            </a:r>
            <a:r>
              <a:rPr lang="zh-CN" altLang="en-US" dirty="0"/>
              <a:t>函数，用上例的</a:t>
            </a:r>
            <a:r>
              <a:rPr lang="en-US" altLang="zh-CN" dirty="0"/>
              <a:t>[1]</a:t>
            </a:r>
            <a:r>
              <a:rPr lang="zh-CN" altLang="en-US" dirty="0"/>
              <a:t>就可以取出第一个元素）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/catalog/cd[price]</a:t>
            </a:r>
            <a:r>
              <a:rPr lang="zh-CN" altLang="en-US" dirty="0"/>
              <a:t>：选出含有</a:t>
            </a:r>
            <a:r>
              <a:rPr lang="en-US" altLang="zh-CN" dirty="0"/>
              <a:t>price</a:t>
            </a:r>
            <a:r>
              <a:rPr lang="zh-CN" altLang="en-US" dirty="0"/>
              <a:t>子元素的所有</a:t>
            </a:r>
            <a:r>
              <a:rPr lang="en-US" altLang="zh-CN" dirty="0"/>
              <a:t>/catalog/cd </a:t>
            </a:r>
            <a:r>
              <a:rPr lang="zh-CN" altLang="en-US" dirty="0"/>
              <a:t>元素（</a:t>
            </a:r>
            <a:r>
              <a:rPr lang="en-US" altLang="zh-CN" dirty="0"/>
              <a:t>cd</a:t>
            </a:r>
            <a:r>
              <a:rPr lang="zh-CN" altLang="en-US" dirty="0"/>
              <a:t>这层的元素）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/catalog/cd[price=10.90]</a:t>
            </a:r>
            <a:r>
              <a:rPr lang="zh-CN" altLang="en-US" dirty="0"/>
              <a:t>：选出</a:t>
            </a:r>
            <a:r>
              <a:rPr lang="en-US" altLang="zh-CN" dirty="0"/>
              <a:t>price </a:t>
            </a:r>
            <a:r>
              <a:rPr lang="zh-CN" altLang="en-US" dirty="0"/>
              <a:t>元素的值等于</a:t>
            </a:r>
            <a:r>
              <a:rPr lang="en-US" altLang="zh-CN" dirty="0"/>
              <a:t>10.90</a:t>
            </a:r>
            <a:r>
              <a:rPr lang="zh-CN" altLang="en-US" dirty="0"/>
              <a:t>的所有</a:t>
            </a:r>
            <a:r>
              <a:rPr lang="en-US" altLang="zh-CN" dirty="0"/>
              <a:t>/catalog/cd </a:t>
            </a:r>
            <a:r>
              <a:rPr lang="zh-CN" altLang="en-US" dirty="0"/>
              <a:t>元素</a:t>
            </a:r>
          </a:p>
          <a:p>
            <a:pPr lvl="2" eaLnBrk="1" hangingPunct="1">
              <a:defRPr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/catalog/cd[price=10.90]/price</a:t>
            </a:r>
            <a:r>
              <a:rPr lang="zh-CN" altLang="en-US" dirty="0"/>
              <a:t>：选出</a:t>
            </a:r>
            <a:r>
              <a:rPr lang="en-US" altLang="zh-CN" dirty="0"/>
              <a:t>price </a:t>
            </a:r>
            <a:r>
              <a:rPr lang="zh-CN" altLang="en-US" dirty="0"/>
              <a:t>元素的值等于</a:t>
            </a:r>
            <a:r>
              <a:rPr lang="en-US" altLang="zh-CN" dirty="0"/>
              <a:t>10.90</a:t>
            </a:r>
            <a:r>
              <a:rPr lang="zh-CN" altLang="en-US" dirty="0"/>
              <a:t>的所有</a:t>
            </a:r>
            <a:r>
              <a:rPr lang="en-US" altLang="zh-CN" dirty="0"/>
              <a:t>/catalog/cd </a:t>
            </a:r>
            <a:r>
              <a:rPr lang="zh-CN" altLang="en-US" dirty="0"/>
              <a:t>元素的</a:t>
            </a:r>
            <a:r>
              <a:rPr lang="en-US" altLang="zh-CN" b="1" i="1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</a:t>
            </a:r>
            <a:r>
              <a:rPr lang="zh-CN" altLang="en-US" b="1" i="1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元素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8812030-C731-4F62-8A60-F10E7274FC9A}" type="slidenum">
              <a:rPr lang="zh-CN" altLang="en-US" sz="1200" b="1">
                <a:solidFill>
                  <a:srgbClr val="000066"/>
                </a:solidFill>
              </a:rPr>
              <a:pPr algn="r"/>
              <a:t>15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8835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5845EAB-59DC-4162-A786-E6961EABF4CE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88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xpath</a:t>
            </a:r>
            <a:r>
              <a:rPr lang="zh-CN" altLang="en-US"/>
              <a:t>入门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Or </a:t>
            </a:r>
            <a:r>
              <a:rPr lang="zh-CN" altLang="en-US" sz="3600"/>
              <a:t>、</a:t>
            </a:r>
            <a:r>
              <a:rPr lang="en-US" altLang="zh-CN" sz="3600"/>
              <a:t>|</a:t>
            </a:r>
            <a:r>
              <a:rPr lang="zh-CN" altLang="en-US" sz="3600"/>
              <a:t>：选择多个路径。如：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/catalog/cd/title | catalog/cd/artist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//title | //artist</a:t>
            </a:r>
            <a:r>
              <a:rPr lang="zh-CN" altLang="en-US" sz="3200"/>
              <a:t>：选择所有</a:t>
            </a:r>
            <a:r>
              <a:rPr lang="en-US" altLang="zh-CN" sz="3200"/>
              <a:t>title </a:t>
            </a:r>
            <a:r>
              <a:rPr lang="zh-CN" altLang="en-US" sz="3200"/>
              <a:t>以及</a:t>
            </a:r>
            <a:r>
              <a:rPr lang="en-US" altLang="zh-CN" sz="3200"/>
              <a:t>artist </a:t>
            </a:r>
            <a:r>
              <a:rPr lang="zh-CN" altLang="en-US" sz="3200"/>
              <a:t>元素</a:t>
            </a:r>
            <a:endParaRPr lang="en-US" altLang="zh-CN" sz="3200"/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//title | //artist | //price</a:t>
            </a:r>
            <a:r>
              <a:rPr lang="zh-CN" altLang="en-US" sz="3200"/>
              <a:t>：选择所有</a:t>
            </a:r>
            <a:r>
              <a:rPr lang="en-US" altLang="zh-CN" sz="3200"/>
              <a:t>title </a:t>
            </a:r>
            <a:r>
              <a:rPr lang="zh-CN" altLang="en-US" sz="3200"/>
              <a:t>以及</a:t>
            </a:r>
            <a:r>
              <a:rPr lang="en-US" altLang="zh-CN" sz="3200"/>
              <a:t>artist </a:t>
            </a:r>
            <a:r>
              <a:rPr lang="zh-CN" altLang="en-US" sz="3200"/>
              <a:t>以及</a:t>
            </a:r>
            <a:r>
              <a:rPr lang="en-US" altLang="zh-CN" sz="3200"/>
              <a:t>price </a:t>
            </a:r>
            <a:r>
              <a:rPr lang="zh-CN" altLang="en-US" sz="3200"/>
              <a:t>元素</a:t>
            </a:r>
          </a:p>
          <a:p>
            <a:pPr lvl="2" eaLnBrk="1" hangingPunct="1"/>
            <a:endParaRPr lang="zh-CN" altLang="en-US" sz="280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05A6301-CCC3-41AE-95F0-8DABE5493774}" type="slidenum">
              <a:rPr lang="zh-CN" altLang="en-US" sz="1200" b="1">
                <a:solidFill>
                  <a:srgbClr val="000066"/>
                </a:solidFill>
              </a:rPr>
              <a:pPr algn="r"/>
              <a:t>16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9859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99BD385D-6F4F-475E-B106-3FB763B56E83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98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xpath</a:t>
            </a:r>
            <a:r>
              <a:rPr lang="zh-CN" altLang="en-US"/>
              <a:t>入门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</a:t>
            </a:r>
            <a:r>
              <a:rPr lang="en-US" altLang="zh-CN"/>
              <a:t>@</a:t>
            </a:r>
            <a:r>
              <a:rPr lang="zh-CN" altLang="en-US"/>
              <a:t>指定属性实例：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//@country</a:t>
            </a:r>
            <a:r>
              <a:rPr lang="zh-CN" altLang="en-US"/>
              <a:t>：选择所有含有</a:t>
            </a:r>
            <a:r>
              <a:rPr lang="en-US" altLang="zh-CN"/>
              <a:t>country </a:t>
            </a:r>
            <a:r>
              <a:rPr lang="zh-CN" altLang="en-US"/>
              <a:t>属性的元素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//cd[@country]</a:t>
            </a:r>
            <a:r>
              <a:rPr lang="zh-CN" altLang="en-US"/>
              <a:t>：选择所有含有</a:t>
            </a:r>
            <a:r>
              <a:rPr lang="en-US" altLang="zh-CN"/>
              <a:t>country </a:t>
            </a:r>
            <a:r>
              <a:rPr lang="zh-CN" altLang="en-US"/>
              <a:t>这个属性的</a:t>
            </a:r>
            <a:r>
              <a:rPr lang="en-US" altLang="zh-CN"/>
              <a:t>cd </a:t>
            </a:r>
            <a:r>
              <a:rPr lang="zh-CN" altLang="en-US"/>
              <a:t>元素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//cd[@*]</a:t>
            </a:r>
            <a:r>
              <a:rPr lang="zh-CN" altLang="en-US"/>
              <a:t>：选择出含有属性的所有</a:t>
            </a:r>
            <a:r>
              <a:rPr lang="en-US" altLang="zh-CN"/>
              <a:t>cd </a:t>
            </a:r>
            <a:r>
              <a:rPr lang="zh-CN" altLang="en-US"/>
              <a:t>元素</a:t>
            </a:r>
          </a:p>
          <a:p>
            <a:pPr lvl="1" eaLnBrk="1" hangingPunct="1"/>
            <a:r>
              <a:rPr lang="en-US" altLang="zh-CN" sz="3200" b="1">
                <a:solidFill>
                  <a:srgbClr val="C00000"/>
                </a:solidFill>
              </a:rPr>
              <a:t>//cd[@country=‘UK’]</a:t>
            </a:r>
            <a:r>
              <a:rPr lang="zh-CN" altLang="en-US"/>
              <a:t>：选择出</a:t>
            </a:r>
            <a:r>
              <a:rPr lang="en-US" altLang="zh-CN"/>
              <a:t>country </a:t>
            </a:r>
            <a:r>
              <a:rPr lang="zh-CN" altLang="en-US"/>
              <a:t>属性值为</a:t>
            </a:r>
            <a:r>
              <a:rPr lang="en-US" altLang="zh-CN"/>
              <a:t>UK </a:t>
            </a:r>
            <a:r>
              <a:rPr lang="zh-CN" altLang="en-US"/>
              <a:t>的</a:t>
            </a:r>
            <a:r>
              <a:rPr lang="en-US" altLang="zh-CN"/>
              <a:t>cd</a:t>
            </a:r>
            <a:r>
              <a:rPr lang="zh-CN" altLang="en-US"/>
              <a:t>元素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B84D13-3676-405B-9284-3DA44D070719}" type="slidenum">
              <a:rPr lang="zh-CN" altLang="en-US" sz="1200" b="1">
                <a:solidFill>
                  <a:srgbClr val="000066"/>
                </a:solidFill>
              </a:rPr>
              <a:pPr algn="r"/>
              <a:t>17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0883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4752519C-D1C0-439A-BECF-CAD896D90196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08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第一题</a:t>
            </a:r>
          </a:p>
        </p:txBody>
      </p:sp>
      <p:sp>
        <p:nvSpPr>
          <p:cNvPr id="2508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2163" y="1016000"/>
            <a:ext cx="7772400" cy="5292725"/>
          </a:xfrm>
        </p:spPr>
        <p:txBody>
          <a:bodyPr/>
          <a:lstStyle/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&lt;AAA&gt; 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&lt;XXX&gt;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&lt;DDD&gt;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 &lt;BBB/&gt;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 &lt;BBB/&gt;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&lt;EEE/&gt;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&lt;/DDD&gt;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&lt;/XXX&gt;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&lt;CCC&gt;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&lt;BBB&gt;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&lt;BBB&gt;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       &lt;EEE/&gt;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&lt;/BBB&gt;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&lt;/BBB&gt; 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&lt;/CCC&gt;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&lt;/AAA&gt;</a:t>
            </a:r>
          </a:p>
        </p:txBody>
      </p:sp>
      <p:sp>
        <p:nvSpPr>
          <p:cNvPr id="250886" name="Text Box 4"/>
          <p:cNvSpPr txBox="1">
            <a:spLocks noChangeArrowheads="1"/>
          </p:cNvSpPr>
          <p:nvPr/>
        </p:nvSpPr>
        <p:spPr bwMode="auto">
          <a:xfrm>
            <a:off x="5832475" y="5624513"/>
            <a:ext cx="2051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/>
              <a:t>/*/*/*/BBB</a:t>
            </a:r>
          </a:p>
        </p:txBody>
      </p: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644AB4C-DC61-4A6D-B852-3807A1C702E3}" type="slidenum">
              <a:rPr lang="zh-CN" altLang="en-US" sz="1200" b="1">
                <a:solidFill>
                  <a:srgbClr val="000066"/>
                </a:solidFill>
              </a:rPr>
              <a:pPr algn="r"/>
              <a:t>18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1907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383AA985-F3BA-4C8B-BB1D-841470A7EB0D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19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第二题</a:t>
            </a:r>
            <a:endParaRPr lang="en-US" altLang="zh-CN"/>
          </a:p>
        </p:txBody>
      </p:sp>
      <p:sp>
        <p:nvSpPr>
          <p:cNvPr id="251909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“b1”/&gt;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“b2”/&gt;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“b3”/&gt;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/>
              <a:t>//BBB[@id=‘b1’]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altLang="zh-CN" b="1"/>
          </a:p>
        </p:txBody>
      </p: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3259A1A-C0EB-4704-92CA-82BB96A642D3}" type="slidenum">
              <a:rPr lang="zh-CN" altLang="en-US" sz="1200" b="1">
                <a:solidFill>
                  <a:srgbClr val="000066"/>
                </a:solidFill>
              </a:rPr>
              <a:pPr algn="r"/>
              <a:t>19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2931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5586BEA4-7A72-4FDF-9D49-57C020F0A217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29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第三题</a:t>
            </a:r>
          </a:p>
        </p:txBody>
      </p:sp>
      <p:sp>
        <p:nvSpPr>
          <p:cNvPr id="2529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“b1”/&gt;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“b2”/&gt;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“b3”/&gt;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/>
              <a:t>//BBB[not(@*)]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altLang="zh-CN" b="1"/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068CBD-0611-4CF3-8BA6-6E7FC4E0484E}" type="slidenum">
              <a:rPr lang="zh-CN" altLang="en-US" smtClean="0">
                <a:latin typeface="Arial" charset="0"/>
                <a:ea typeface="宋体" charset="-122"/>
              </a:rPr>
              <a:pPr/>
              <a:t>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185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6C09E6C-E5BC-4A17-9054-EC1159966017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03275"/>
            <a:ext cx="7772400" cy="4751388"/>
          </a:xfrm>
        </p:spPr>
        <p:txBody>
          <a:bodyPr/>
          <a:lstStyle/>
          <a:p>
            <a:pPr eaLnBrk="1" hangingPunct="1"/>
            <a:r>
              <a:rPr lang="zh-CN" altLang="en-US"/>
              <a:t>打开一个具体的</a:t>
            </a:r>
            <a:r>
              <a:rPr lang="en-US" altLang="zh-CN"/>
              <a:t>url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900113" y="1306513"/>
            <a:ext cx="79930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import org.openqa.selenium.WebDriver;</a:t>
            </a:r>
          </a:p>
          <a:p>
            <a:r>
              <a:rPr lang="en-US" altLang="zh-CN" sz="2400"/>
              <a:t>import org.openqa.selenium.firefox.FirefoxDriver;</a:t>
            </a:r>
          </a:p>
          <a:p>
            <a:endParaRPr lang="en-US" altLang="zh-CN" sz="2400"/>
          </a:p>
          <a:p>
            <a:r>
              <a:rPr lang="en-US" altLang="zh-CN" sz="2400"/>
              <a:t>public class OpenUrl {</a:t>
            </a:r>
          </a:p>
          <a:p>
            <a:r>
              <a:rPr lang="en-US" altLang="zh-CN" sz="2400"/>
              <a:t>	public static void main(String[] args) {</a:t>
            </a:r>
          </a:p>
          <a:p>
            <a:r>
              <a:rPr lang="en-US" altLang="zh-CN" sz="2400"/>
              <a:t>		String url = "http://www.51.com";</a:t>
            </a:r>
          </a:p>
          <a:p>
            <a:r>
              <a:rPr lang="en-US" altLang="zh-CN" sz="2400"/>
              <a:t>		WebDriver driver = new FirefoxDriver();</a:t>
            </a:r>
          </a:p>
          <a:p>
            <a:endParaRPr lang="en-US" altLang="zh-CN" sz="2400"/>
          </a:p>
          <a:p>
            <a:r>
              <a:rPr lang="en-US" altLang="zh-CN" sz="2400"/>
              <a:t>		// </a:t>
            </a:r>
            <a:r>
              <a:rPr lang="zh-CN" altLang="en-US" sz="2400"/>
              <a:t>用</a:t>
            </a:r>
            <a:r>
              <a:rPr lang="en-US" altLang="zh-CN" sz="2400"/>
              <a:t>get</a:t>
            </a:r>
            <a:r>
              <a:rPr lang="zh-CN" altLang="en-US" sz="2400"/>
              <a:t>方法</a:t>
            </a:r>
          </a:p>
          <a:p>
            <a:r>
              <a:rPr lang="zh-CN" altLang="en-US" sz="2400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driver.get(url);</a:t>
            </a:r>
            <a:endParaRPr lang="en-US" altLang="zh-CN" sz="2400"/>
          </a:p>
          <a:p>
            <a:r>
              <a:rPr lang="en-US" altLang="zh-CN" sz="2400"/>
              <a:t>		// </a:t>
            </a:r>
            <a:r>
              <a:rPr lang="zh-CN" altLang="en-US" sz="2400"/>
              <a:t>用</a:t>
            </a:r>
            <a:r>
              <a:rPr lang="en-US" altLang="zh-CN" sz="2400"/>
              <a:t>navigate</a:t>
            </a:r>
            <a:r>
              <a:rPr lang="zh-CN" altLang="en-US" sz="2400"/>
              <a:t>方法，然后再调用</a:t>
            </a:r>
            <a:r>
              <a:rPr lang="en-US" altLang="zh-CN" sz="2400"/>
              <a:t>to</a:t>
            </a:r>
            <a:r>
              <a:rPr lang="zh-CN" altLang="en-US" sz="2400"/>
              <a:t>方法</a:t>
            </a:r>
          </a:p>
          <a:p>
            <a:r>
              <a:rPr lang="zh-CN" altLang="en-US" sz="2400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driver.navigate().to(url);</a:t>
            </a:r>
          </a:p>
          <a:p>
            <a:r>
              <a:rPr lang="en-US" altLang="zh-CN" sz="2400"/>
              <a:t>	}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121862" name="AutoShape 5"/>
          <p:cNvSpPr>
            <a:spLocks noChangeArrowheads="1"/>
          </p:cNvSpPr>
          <p:nvPr/>
        </p:nvSpPr>
        <p:spPr bwMode="auto">
          <a:xfrm>
            <a:off x="6300788" y="5842000"/>
            <a:ext cx="2411412" cy="711200"/>
          </a:xfrm>
          <a:prstGeom prst="wedgeRoundRectCallout">
            <a:avLst>
              <a:gd name="adj1" fmla="val -84366"/>
              <a:gd name="adj2" fmla="val -118528"/>
              <a:gd name="adj3" fmla="val 16667"/>
            </a:avLst>
          </a:prstGeom>
          <a:solidFill>
            <a:schemeClr val="accent1"/>
          </a:solidFill>
          <a:ln w="19050" algn="ctr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导致后台有可能数据丢失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121864" name="Rectangle 2"/>
          <p:cNvSpPr>
            <a:spLocks noChangeArrowheads="1"/>
          </p:cNvSpPr>
          <p:nvPr/>
        </p:nvSpPr>
        <p:spPr bwMode="auto">
          <a:xfrm>
            <a:off x="1979613" y="188913"/>
            <a:ext cx="7200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23925"/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4</a:t>
            </a:r>
            <a:r>
              <a:rPr lang="en-US" altLang="zh-CN" sz="3200" b="1">
                <a:solidFill>
                  <a:schemeClr val="bg1"/>
                </a:solidFill>
                <a:ea typeface="微软雅黑" pitchFamily="34" charset="-122"/>
              </a:rPr>
              <a:t>.Selenium2.0</a:t>
            </a:r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对浏览器的简单操作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E795B7C-491A-4BED-BD05-687D691C6018}" type="slidenum">
              <a:rPr lang="zh-CN" altLang="en-US" sz="1200" b="1">
                <a:solidFill>
                  <a:srgbClr val="000066"/>
                </a:solidFill>
              </a:rPr>
              <a:pPr algn="r"/>
              <a:t>20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3955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C29EE0AF-3769-46E5-9ADA-9597F6071423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39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第四题</a:t>
            </a:r>
          </a:p>
        </p:txBody>
      </p:sp>
      <p:sp>
        <p:nvSpPr>
          <p:cNvPr id="2539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196975"/>
            <a:ext cx="7772400" cy="47513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&lt;BBB/&gt;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&lt;CCC/&gt;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&lt;DDD&gt;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         &lt;CCC/&gt;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&lt;/DDD&gt;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&lt;EEE/&gt;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/>
              <a:t>        </a:t>
            </a:r>
            <a:r>
              <a:rPr lang="en-US" altLang="zh-CN"/>
              <a:t>&lt;BBB/&gt;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/>
              <a:t>//DDD/* | /AAA/BBB[last]</a:t>
            </a:r>
            <a:endParaRPr lang="zh-CN" altLang="en-US" b="1"/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B7545D-CE08-4D8C-951B-258E1D4E28AA}" type="slidenum">
              <a:rPr lang="zh-CN" altLang="en-US" sz="1200" b="1">
                <a:solidFill>
                  <a:srgbClr val="000066"/>
                </a:solidFill>
              </a:rPr>
              <a:pPr algn="r"/>
              <a:t>21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4979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B0D3430B-CF6F-4123-BC8E-56AF4963EC8A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49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第一题答案</a:t>
            </a:r>
          </a:p>
        </p:txBody>
      </p:sp>
      <p:sp>
        <p:nvSpPr>
          <p:cNvPr id="2549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2163" y="1016000"/>
            <a:ext cx="7772400" cy="5292725"/>
          </a:xfrm>
        </p:spPr>
        <p:txBody>
          <a:bodyPr/>
          <a:lstStyle/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&lt;AAA&gt; 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&lt;XXX&gt;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&lt;DDD&gt;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 </a:t>
            </a:r>
            <a:r>
              <a:rPr lang="en-US" altLang="zh-CN" sz="2400">
                <a:solidFill>
                  <a:srgbClr val="FF0000"/>
                </a:solidFill>
              </a:rPr>
              <a:t>&lt;BBB/&gt;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>
                <a:solidFill>
                  <a:srgbClr val="FF0000"/>
                </a:solidFill>
              </a:rPr>
              <a:t>                    &lt;BBB/&gt;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&lt;EEE/&gt;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&lt;/DDD&gt;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&lt;/XXX&gt;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&lt;CCC&gt;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&lt;BBB&gt;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         </a:t>
            </a:r>
            <a:r>
              <a:rPr lang="en-US" altLang="zh-CN" sz="2400">
                <a:solidFill>
                  <a:srgbClr val="FF0000"/>
                </a:solidFill>
              </a:rPr>
              <a:t>&lt;BBB&gt;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>
                <a:solidFill>
                  <a:srgbClr val="FF0000"/>
                </a:solidFill>
              </a:rPr>
              <a:t>                          &lt;EEE/&gt;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>
                <a:solidFill>
                  <a:srgbClr val="FF0000"/>
                </a:solidFill>
              </a:rPr>
              <a:t>                   &lt;/BBB&gt;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    &lt;/BBB&gt; 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    &lt;/CCC&gt;</a:t>
            </a:r>
          </a:p>
          <a:p>
            <a:pPr marL="381000" indent="-381000" eaLnBrk="1" hangingPunct="1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n-US" altLang="zh-CN" sz="2400"/>
              <a:t>  &lt;/AAA&gt;</a:t>
            </a:r>
          </a:p>
        </p:txBody>
      </p:sp>
      <p:sp>
        <p:nvSpPr>
          <p:cNvPr id="254982" name="Text Box 4"/>
          <p:cNvSpPr txBox="1">
            <a:spLocks noChangeArrowheads="1"/>
          </p:cNvSpPr>
          <p:nvPr/>
        </p:nvSpPr>
        <p:spPr bwMode="auto">
          <a:xfrm>
            <a:off x="5832475" y="5624513"/>
            <a:ext cx="2051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/>
              <a:t>/*/*/*/BBB</a:t>
            </a:r>
          </a:p>
        </p:txBody>
      </p:sp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93DE011-F6ED-45AB-A950-B2EAE2C47BA6}" type="slidenum">
              <a:rPr lang="zh-CN" altLang="en-US" sz="1200" b="1">
                <a:solidFill>
                  <a:srgbClr val="000066"/>
                </a:solidFill>
              </a:rPr>
              <a:pPr algn="r"/>
              <a:t>22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6003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CF0E1EEF-F690-425D-AC75-638490C2411E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60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第二题答案</a:t>
            </a:r>
            <a:endParaRPr lang="en-US" altLang="zh-CN"/>
          </a:p>
        </p:txBody>
      </p:sp>
      <p:sp>
        <p:nvSpPr>
          <p:cNvPr id="2560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</a:t>
            </a:r>
            <a:r>
              <a:rPr lang="en-US" altLang="zh-CN">
                <a:solidFill>
                  <a:srgbClr val="FF0000"/>
                </a:solidFill>
              </a:rPr>
              <a:t>&lt;BBB id = “b1”/&gt;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“b2”/&gt;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“b3”/&gt;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/>
              <a:t>//BBB[@id=‘b1’]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altLang="zh-CN" b="1"/>
          </a:p>
        </p:txBody>
      </p:sp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1E12D74-5FEF-4C88-A72B-7E66125CB5D6}" type="slidenum">
              <a:rPr lang="zh-CN" altLang="en-US" sz="1200" b="1">
                <a:solidFill>
                  <a:srgbClr val="000066"/>
                </a:solidFill>
              </a:rPr>
              <a:pPr algn="r"/>
              <a:t>23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7027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D5BE7766-6654-4BDD-A24E-7F8AC3D7CABA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70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第三题答案</a:t>
            </a:r>
          </a:p>
        </p:txBody>
      </p:sp>
      <p:sp>
        <p:nvSpPr>
          <p:cNvPr id="2570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“b1”/&gt;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“b2”/&gt;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&lt;BBB id = “b3”/&gt;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         </a:t>
            </a:r>
            <a:r>
              <a:rPr lang="en-US" altLang="zh-CN">
                <a:solidFill>
                  <a:srgbClr val="FF0000"/>
                </a:solidFill>
              </a:rPr>
              <a:t>&lt;BBB/&gt;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b="1"/>
              <a:t>//BBB[not(@*)]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altLang="zh-CN" b="1"/>
          </a:p>
        </p:txBody>
      </p:sp>
    </p:spTree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E44DCF-8FC8-4AD5-9879-0E1881AD8290}" type="slidenum">
              <a:rPr lang="zh-CN" altLang="en-US" sz="1200" b="1">
                <a:solidFill>
                  <a:srgbClr val="000066"/>
                </a:solidFill>
              </a:rPr>
              <a:pPr algn="r"/>
              <a:t>24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8051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C443CD33-2B06-4096-AB73-6E07F4F9603C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58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r>
              <a:rPr lang="en-US" altLang="zh-CN"/>
              <a:t>——</a:t>
            </a:r>
            <a:r>
              <a:rPr lang="zh-CN" altLang="en-US"/>
              <a:t>第四题答案</a:t>
            </a:r>
          </a:p>
        </p:txBody>
      </p:sp>
      <p:sp>
        <p:nvSpPr>
          <p:cNvPr id="2580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600" y="1268413"/>
            <a:ext cx="7772400" cy="47513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&lt;AAA&gt;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&lt;BBB/&gt;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&lt;CCC/&gt;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&lt;DDD&gt;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         </a:t>
            </a:r>
            <a:r>
              <a:rPr lang="en-US" altLang="zh-CN">
                <a:solidFill>
                  <a:srgbClr val="FF0000"/>
                </a:solidFill>
              </a:rPr>
              <a:t>&lt;CCC/&gt;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&lt;/DDD&gt;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        &lt;EEE/&gt;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/>
              <a:t>        </a:t>
            </a:r>
            <a:r>
              <a:rPr lang="en-US" altLang="zh-CN">
                <a:solidFill>
                  <a:srgbClr val="FF0000"/>
                </a:solidFill>
              </a:rPr>
              <a:t>&lt;BBB/&gt;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/>
              <a:t>&lt;/AAA&gt;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/>
              <a:t>//DDD/* | /AAA/BBB[last]</a:t>
            </a:r>
            <a:endParaRPr lang="zh-CN" altLang="en-US" b="1"/>
          </a:p>
        </p:txBody>
      </p:sp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9E6127B-72C6-4EAD-AC79-D49C60FEFB41}" type="slidenum">
              <a:rPr lang="zh-CN" altLang="en-US" smtClean="0">
                <a:latin typeface="Arial" charset="0"/>
                <a:ea typeface="宋体" charset="-122"/>
              </a:rPr>
              <a:pPr/>
              <a:t>25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619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86E92E-983F-4867-8652-5505F015ECF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15888"/>
            <a:ext cx="72009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Class Name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96975"/>
            <a:ext cx="8748713" cy="4751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假设页面写成这样：</a:t>
            </a:r>
          </a:p>
          <a:p>
            <a:pPr lvl="1" eaLnBrk="1" hangingPunct="1">
              <a:defRPr/>
            </a:pPr>
            <a:r>
              <a:rPr lang="en-US" altLang="zh-CN" dirty="0"/>
              <a:t>&lt;div 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class="cheese"&gt;</a:t>
            </a:r>
          </a:p>
          <a:p>
            <a:pPr lvl="2" eaLnBrk="1" hangingPunct="1">
              <a:defRPr/>
            </a:pPr>
            <a:r>
              <a:rPr lang="en-US" altLang="zh-CN" dirty="0"/>
              <a:t> </a:t>
            </a:r>
            <a:r>
              <a:rPr lang="en-US" altLang="zh-CN" sz="2800" dirty="0"/>
              <a:t>&lt;span&gt;Cheddar&lt;/span&gt;</a:t>
            </a:r>
          </a:p>
          <a:p>
            <a:pPr lvl="1" eaLnBrk="1" hangingPunct="1">
              <a:defRPr/>
            </a:pPr>
            <a:r>
              <a:rPr lang="en-US" altLang="zh-CN" dirty="0"/>
              <a:t>&lt;/div&gt;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可以通过这样查找页面元素：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List&lt;</a:t>
            </a:r>
            <a:r>
              <a:rPr lang="en-US" altLang="zh-CN" dirty="0" err="1"/>
              <a:t>WebElement</a:t>
            </a:r>
            <a:r>
              <a:rPr lang="en-US" altLang="zh-CN" dirty="0"/>
              <a:t>&gt;cheeses = </a:t>
            </a:r>
            <a:r>
              <a:rPr lang="en-US" altLang="zh-CN" dirty="0" err="1"/>
              <a:t>driver.findElements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By.className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("cheese")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06D531-8A49-4B55-8AEC-5758EF7263C9}" type="slidenum">
              <a:rPr lang="zh-CN" altLang="en-US" smtClean="0">
                <a:latin typeface="Arial" charset="0"/>
                <a:ea typeface="宋体" charset="-122"/>
              </a:rPr>
              <a:pPr/>
              <a:t>26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721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82881F-C5CB-459E-8E98-3DFD3B6C19EB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016000"/>
            <a:ext cx="7916862" cy="5111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org.openqa.selenium.By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org.openqa.selenium.WebDriver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org.openqa.selenium.WebElement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org.openqa.selenium.firefox.FirefoxDriver</a:t>
            </a:r>
            <a:r>
              <a:rPr lang="en-US" altLang="zh-CN" sz="2000" dirty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ByClassName</a:t>
            </a:r>
            <a:r>
              <a:rPr lang="en-US" altLang="zh-CN" sz="2000" dirty="0"/>
              <a:t>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WebDriver driver = new </a:t>
            </a:r>
            <a:r>
              <a:rPr lang="en-US" altLang="zh-CN" sz="2000" dirty="0" err="1"/>
              <a:t>FirefoxDriver</a:t>
            </a:r>
            <a:r>
              <a:rPr lang="en-US" altLang="zh-CN" sz="2000" dirty="0"/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driver.get</a:t>
            </a:r>
            <a:r>
              <a:rPr lang="en-US" altLang="zh-CN" sz="2000" dirty="0"/>
              <a:t>(“http://www.baidu.com");</a:t>
            </a:r>
          </a:p>
          <a:p>
            <a:pPr marL="630238" indent="-630238" eaLnBrk="1" hangingPunct="1">
              <a:buNone/>
              <a:tabLst>
                <a:tab pos="536575" algn="l"/>
              </a:tabLst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= 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driver.findElement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By.className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altLang="zh-CN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fm</a:t>
            </a:r>
            <a:r>
              <a:rPr lang="en-US" altLang="zh-CN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element.getTagName</a:t>
            </a:r>
            <a:r>
              <a:rPr lang="en-US" altLang="zh-CN" sz="2000" dirty="0"/>
              <a:t>());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   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B6907F-FA19-4B7E-871D-AD96CD2C2B5A}" type="slidenum">
              <a:rPr lang="zh-CN" altLang="en-US" smtClean="0">
                <a:latin typeface="Arial" charset="0"/>
                <a:ea typeface="宋体" charset="-122"/>
              </a:rPr>
              <a:pPr/>
              <a:t>27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824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A10E1-6E6F-4CA9-9665-3269D618A00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15888"/>
            <a:ext cx="72009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Text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569325" cy="4859337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/>
              <a:t>假设页面元素写成这样：</a:t>
            </a:r>
          </a:p>
          <a:p>
            <a:pPr marL="995363" lvl="1" indent="-533400" eaLnBrk="1" hangingPunct="1"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="http://www.google.com/search?q=cheese"&gt;cheese&lt;/a&gt;</a:t>
            </a:r>
          </a:p>
          <a:p>
            <a:pPr marL="609600" indent="-609600" eaLnBrk="1" hangingPunct="1">
              <a:defRPr/>
            </a:pPr>
            <a:r>
              <a:rPr lang="en-US" altLang="zh-CN" dirty="0"/>
              <a:t> </a:t>
            </a:r>
            <a:r>
              <a:rPr lang="zh-CN" altLang="en-US" dirty="0"/>
              <a:t>那么可以通过这样查找：</a:t>
            </a:r>
          </a:p>
          <a:p>
            <a:pPr marL="995363" lvl="1" indent="-533400" eaLnBrk="1" hangingPunct="1">
              <a:defRPr/>
            </a:pPr>
            <a:r>
              <a:rPr lang="en-US" altLang="zh-CN" dirty="0" err="1"/>
              <a:t>WebElement</a:t>
            </a:r>
            <a:r>
              <a:rPr lang="en-US" altLang="zh-CN" dirty="0"/>
              <a:t> cheese =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sz="3200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By.linkText</a:t>
            </a:r>
            <a:r>
              <a:rPr lang="en-US" altLang="zh-CN" sz="3200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("cheese")</a:t>
            </a:r>
            <a:r>
              <a:rPr lang="en-US" altLang="zh-CN" dirty="0"/>
              <a:t>);</a:t>
            </a:r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ECD0C3E-761A-4F06-AC18-BE017E3EDD3E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926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F0D27-12F1-42B3-9CC4-27C41E1EA64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如何对页面元素进行操作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376363"/>
            <a:ext cx="7848600" cy="5005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输入框（</a:t>
            </a:r>
            <a:r>
              <a:rPr lang="en-US" altLang="zh-CN" dirty="0"/>
              <a:t>text field or </a:t>
            </a:r>
            <a:r>
              <a:rPr lang="en-US" altLang="zh-CN" dirty="0" err="1"/>
              <a:t>textarea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找到输入框元素：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WebElement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= </a:t>
            </a: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driver.findElement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(By.id("</a:t>
            </a: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-id"));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在输入框中输入内容：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element.sendKeys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(“test”);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将输入框清空：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element.clear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/>
              <a:t>获取输入框的文本内容：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element.getText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B3DED0-18D8-4C87-89B7-EE356A5E1A55}" type="slidenum">
              <a:rPr lang="zh-CN" altLang="en-US" smtClean="0">
                <a:latin typeface="Arial" charset="0"/>
                <a:ea typeface="宋体" charset="-122"/>
              </a:rPr>
              <a:pPr/>
              <a:t>29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029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7AB763-A806-49E3-9A76-848DE681195B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Arial" charset="0"/>
              </a:rPr>
              <a:t>下拉选择框</a:t>
            </a:r>
            <a:r>
              <a:rPr lang="en-US" altLang="zh-CN">
                <a:sym typeface="Arial" charset="0"/>
              </a:rPr>
              <a:t>(Select)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89025"/>
            <a:ext cx="8389937" cy="5435600"/>
          </a:xfrm>
        </p:spPr>
        <p:txBody>
          <a:bodyPr/>
          <a:lstStyle/>
          <a:p>
            <a:pPr eaLnBrk="1" hangingPunct="1"/>
            <a:r>
              <a:rPr lang="zh-CN" altLang="en-US" sz="2400"/>
              <a:t>找到下拉选择框的元素：</a:t>
            </a:r>
          </a:p>
          <a:p>
            <a:pPr lvl="1" eaLnBrk="1" hangingPunct="1"/>
            <a:r>
              <a:rPr lang="en-US" altLang="zh-CN" sz="2000"/>
              <a:t>Select select = new Select(driver.findElement(By.id(“depart"))); </a:t>
            </a:r>
          </a:p>
          <a:p>
            <a:pPr eaLnBrk="1" hangingPunct="1"/>
            <a:r>
              <a:rPr lang="zh-CN" altLang="en-US" sz="2400"/>
              <a:t>选择对应的选择项：</a:t>
            </a:r>
          </a:p>
          <a:p>
            <a:pPr lvl="1" eaLnBrk="1" hangingPunct="1"/>
            <a:r>
              <a:rPr lang="en-US" altLang="zh-CN" sz="2000"/>
              <a:t>select.selectByVisibleText(“Denver”);</a:t>
            </a:r>
          </a:p>
          <a:p>
            <a:pPr lvl="1" eaLnBrk="1" hangingPunct="1"/>
            <a:r>
              <a:rPr lang="en-US" altLang="zh-CN" sz="2000"/>
              <a:t>select.selectByValue(“Denver”); </a:t>
            </a:r>
          </a:p>
          <a:p>
            <a:pPr lvl="1" eaLnBrk="1" hangingPunct="1"/>
            <a:r>
              <a:rPr lang="en-US" altLang="zh-CN" sz="2000"/>
              <a:t>select.selectByIndex(10);</a:t>
            </a:r>
          </a:p>
          <a:p>
            <a:pPr eaLnBrk="1" hangingPunct="1"/>
            <a:r>
              <a:rPr lang="zh-CN" altLang="en-US" sz="2400"/>
              <a:t>不选择对应的选择项：</a:t>
            </a:r>
          </a:p>
          <a:p>
            <a:pPr lvl="1" eaLnBrk="1" hangingPunct="1"/>
            <a:r>
              <a:rPr lang="en-US" altLang="zh-CN" sz="2000"/>
              <a:t>select.deselectAll();</a:t>
            </a:r>
          </a:p>
          <a:p>
            <a:pPr lvl="1" eaLnBrk="1" hangingPunct="1"/>
            <a:r>
              <a:rPr lang="en-US" altLang="zh-CN" sz="2000"/>
              <a:t>select.deselectByValue(“Denver”);</a:t>
            </a:r>
          </a:p>
          <a:p>
            <a:pPr lvl="1" eaLnBrk="1" hangingPunct="1"/>
            <a:r>
              <a:rPr lang="en-US" altLang="zh-CN" sz="2000"/>
              <a:t>select.deselectByVisibleText(“Denver”);</a:t>
            </a:r>
          </a:p>
          <a:p>
            <a:pPr eaLnBrk="1" hangingPunct="1"/>
            <a:r>
              <a:rPr lang="zh-CN" altLang="en-US" sz="2400"/>
              <a:t>获取选择项的值：</a:t>
            </a:r>
          </a:p>
          <a:p>
            <a:pPr lvl="1" eaLnBrk="1" hangingPunct="1"/>
            <a:r>
              <a:rPr lang="en-US" altLang="zh-CN" sz="2000"/>
              <a:t>select.getAllSelectedOptions();</a:t>
            </a:r>
          </a:p>
          <a:p>
            <a:pPr lvl="1" eaLnBrk="1" hangingPunct="1"/>
            <a:r>
              <a:rPr lang="en-US" altLang="zh-CN" sz="2000"/>
              <a:t>select.getFirstSelectedOption();</a:t>
            </a: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2D5F0B-12B6-4D3C-AEB0-4E4DFBDF7E6A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288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EAED2-40A7-4B86-AA54-C7163674630B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873125"/>
            <a:ext cx="7772400" cy="4751388"/>
          </a:xfrm>
        </p:spPr>
        <p:txBody>
          <a:bodyPr/>
          <a:lstStyle/>
          <a:p>
            <a:pPr eaLnBrk="1" hangingPunct="1"/>
            <a:r>
              <a:rPr lang="zh-CN" altLang="en-US"/>
              <a:t>关闭浏览器</a:t>
            </a:r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1008063" y="1341438"/>
            <a:ext cx="748823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import org.openqa.selenium.WebDriver;</a:t>
            </a:r>
          </a:p>
          <a:p>
            <a:r>
              <a:rPr lang="en-US" altLang="zh-CN" sz="2400"/>
              <a:t>import org.openqa.selenium.firefox.FirefoxDriver;</a:t>
            </a:r>
          </a:p>
          <a:p>
            <a:r>
              <a:rPr lang="en-US" altLang="zh-CN" sz="2400"/>
              <a:t>public class CloseBrowser {</a:t>
            </a:r>
          </a:p>
          <a:p>
            <a:r>
              <a:rPr lang="en-US" altLang="zh-CN" sz="2400"/>
              <a:t>	public static void main(String []args){</a:t>
            </a:r>
          </a:p>
          <a:p>
            <a:r>
              <a:rPr lang="en-US" altLang="zh-CN" sz="2400"/>
              <a:t>		String url = "http://www.jlxy.edu.cn";</a:t>
            </a:r>
          </a:p>
          <a:p>
            <a:r>
              <a:rPr lang="en-US" altLang="zh-CN" sz="2400"/>
              <a:t>		WebDriver driver = new FirefoxDriver();</a:t>
            </a:r>
          </a:p>
          <a:p>
            <a:r>
              <a:rPr lang="en-US" altLang="zh-CN" sz="2400"/>
              <a:t>		driver.get(url);</a:t>
            </a:r>
          </a:p>
          <a:p>
            <a:r>
              <a:rPr lang="en-US" altLang="zh-CN" sz="2400"/>
              <a:t>	</a:t>
            </a:r>
          </a:p>
          <a:p>
            <a:r>
              <a:rPr lang="en-US" altLang="zh-CN" sz="2400"/>
              <a:t>		//</a:t>
            </a:r>
            <a:r>
              <a:rPr lang="zh-CN" altLang="en-US" sz="2400"/>
              <a:t>用</a:t>
            </a:r>
            <a:r>
              <a:rPr lang="en-US" altLang="zh-CN" sz="2400"/>
              <a:t>quit</a:t>
            </a:r>
            <a:r>
              <a:rPr lang="zh-CN" altLang="en-US" sz="2400"/>
              <a:t>方法</a:t>
            </a:r>
          </a:p>
          <a:p>
            <a:r>
              <a:rPr lang="zh-CN" altLang="en-US" sz="2400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driver.quit();</a:t>
            </a:r>
            <a:r>
              <a:rPr lang="en-US" altLang="zh-CN" sz="2400"/>
              <a:t>		</a:t>
            </a:r>
          </a:p>
          <a:p>
            <a:r>
              <a:rPr lang="en-US" altLang="zh-CN" sz="2400"/>
              <a:t>		//</a:t>
            </a:r>
            <a:r>
              <a:rPr lang="zh-CN" altLang="en-US" sz="2400"/>
              <a:t>用</a:t>
            </a:r>
            <a:r>
              <a:rPr lang="en-US" altLang="zh-CN" sz="2400"/>
              <a:t>close</a:t>
            </a:r>
            <a:r>
              <a:rPr lang="zh-CN" altLang="en-US" sz="2400"/>
              <a:t>方法	</a:t>
            </a:r>
          </a:p>
          <a:p>
            <a:r>
              <a:rPr lang="zh-CN" altLang="en-US" sz="2400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driver.close();</a:t>
            </a:r>
          </a:p>
          <a:p>
            <a:r>
              <a:rPr lang="en-US" altLang="zh-CN" sz="2400"/>
              <a:t>		}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122887" name="Rectangle 2"/>
          <p:cNvSpPr>
            <a:spLocks noChangeArrowheads="1"/>
          </p:cNvSpPr>
          <p:nvPr/>
        </p:nvSpPr>
        <p:spPr bwMode="auto">
          <a:xfrm>
            <a:off x="1979613" y="188913"/>
            <a:ext cx="7200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23925"/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4</a:t>
            </a:r>
            <a:r>
              <a:rPr lang="en-US" altLang="zh-CN" sz="3200" b="1">
                <a:solidFill>
                  <a:schemeClr val="bg1"/>
                </a:solidFill>
                <a:ea typeface="微软雅黑" pitchFamily="34" charset="-122"/>
              </a:rPr>
              <a:t>.Selenium2.0</a:t>
            </a:r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对浏览器的简单操作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C6FAF79-018F-4AB6-B2BB-A9BB7DB7DA67}" type="slidenum">
              <a:rPr lang="zh-CN" altLang="en-US" smtClean="0">
                <a:latin typeface="Arial" charset="0"/>
                <a:ea typeface="宋体" charset="-122"/>
              </a:rPr>
              <a:pPr/>
              <a:t>30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131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701041-A04C-4A67-8494-391EC335C0E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单选项</a:t>
            </a:r>
            <a:r>
              <a:rPr lang="en-US" altLang="zh-CN"/>
              <a:t>(Radio Button)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89025"/>
            <a:ext cx="8316912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/>
              <a:t>找到单选框元素：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WebElement bookMode = driver.findElement(By.id("BookMode"));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选择某个单选项：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bookMode.click();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清空某个单选项：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bookMode.clear();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判断某个单选项是否已经被选择：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bookMode.isSelected();</a:t>
            </a:r>
            <a:endParaRPr lang="zh-CN" altLang="en-US" sz="3200"/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05F9C1-49D4-447A-896B-68947E77CC95}" type="slidenum">
              <a:rPr lang="zh-CN" altLang="en-US" smtClean="0">
                <a:latin typeface="Arial" charset="0"/>
                <a:ea typeface="宋体" charset="-122"/>
              </a:rPr>
              <a:pPr/>
              <a:t>31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233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D3D639-A238-4B8C-996C-D46D1E1AA41F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多选项</a:t>
            </a:r>
            <a:r>
              <a:rPr lang="en-US" altLang="zh-CN"/>
              <a:t>(checkbox)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60463"/>
            <a:ext cx="8712200" cy="4751387"/>
          </a:xfrm>
        </p:spPr>
        <p:txBody>
          <a:bodyPr/>
          <a:lstStyle/>
          <a:p>
            <a:pPr eaLnBrk="1" hangingPunct="1"/>
            <a:r>
              <a:rPr lang="zh-CN" altLang="en-US" sz="3600"/>
              <a:t>多选项的操作和单选的差不多：</a:t>
            </a:r>
          </a:p>
          <a:p>
            <a:pPr lvl="1" eaLnBrk="1" hangingPunct="1"/>
            <a:r>
              <a:rPr lang="en-US" altLang="zh-CN" sz="3200"/>
              <a:t>WebElement checkbox =driver.findElement(By.id("myCheckbox"));</a:t>
            </a:r>
          </a:p>
          <a:p>
            <a:pPr lvl="1" eaLnBrk="1" hangingPunct="1"/>
            <a:r>
              <a:rPr lang="en-US" altLang="zh-CN" sz="3200"/>
              <a:t>checkbox.click(); </a:t>
            </a:r>
          </a:p>
          <a:p>
            <a:pPr lvl="1" eaLnBrk="1" hangingPunct="1"/>
            <a:r>
              <a:rPr lang="en-US" altLang="zh-CN" sz="3200"/>
              <a:t>checkbox.clear();</a:t>
            </a:r>
          </a:p>
          <a:p>
            <a:pPr lvl="1" eaLnBrk="1" hangingPunct="1"/>
            <a:r>
              <a:rPr lang="en-US" altLang="zh-CN" sz="3200"/>
              <a:t>checkbox.isSelected();</a:t>
            </a:r>
          </a:p>
          <a:p>
            <a:pPr lvl="1" eaLnBrk="1" hangingPunct="1"/>
            <a:r>
              <a:rPr lang="en-US" altLang="zh-CN" sz="3200"/>
              <a:t>checkbox.isEnabled();</a:t>
            </a:r>
          </a:p>
        </p:txBody>
      </p:sp>
    </p:spTree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EA32B1-71A6-41B8-AEC4-690177C19205}" type="slidenum">
              <a:rPr lang="zh-CN" altLang="en-US" smtClean="0">
                <a:latin typeface="Arial" charset="0"/>
                <a:ea typeface="宋体" charset="-122"/>
              </a:rPr>
              <a:pPr/>
              <a:t>32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336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E65BC0-47BF-4A8C-AA15-8A3C1BC38C83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按钮</a:t>
            </a:r>
            <a:r>
              <a:rPr lang="en-US" altLang="zh-CN"/>
              <a:t>(button)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993775"/>
            <a:ext cx="7772400" cy="4751388"/>
          </a:xfrm>
        </p:spPr>
        <p:txBody>
          <a:bodyPr/>
          <a:lstStyle/>
          <a:p>
            <a:pPr eaLnBrk="1" hangingPunct="1"/>
            <a:r>
              <a:rPr lang="zh-CN" altLang="en-US"/>
              <a:t>找到按钮元素：</a:t>
            </a:r>
          </a:p>
          <a:p>
            <a:pPr lvl="1" eaLnBrk="1" hangingPunct="1"/>
            <a:r>
              <a:rPr lang="en-US" altLang="zh-CN"/>
              <a:t>WebElement saveButton = driver.findElement(By.id("save"));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点击按钮：</a:t>
            </a:r>
          </a:p>
          <a:p>
            <a:pPr lvl="1" eaLnBrk="1" hangingPunct="1"/>
            <a:r>
              <a:rPr lang="en-US" altLang="zh-CN"/>
              <a:t>saveButton.click();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判断按钮是否</a:t>
            </a:r>
            <a:r>
              <a:rPr lang="en-US" altLang="zh-CN"/>
              <a:t>enable: </a:t>
            </a:r>
          </a:p>
          <a:p>
            <a:pPr lvl="1" eaLnBrk="1" hangingPunct="1"/>
            <a:r>
              <a:rPr lang="en-US" altLang="zh-CN"/>
              <a:t>saveButton.isEnabled ();</a:t>
            </a:r>
          </a:p>
        </p:txBody>
      </p:sp>
    </p:spTree>
  </p:cSld>
  <p:clrMapOvr>
    <a:masterClrMapping/>
  </p:clrMapOvr>
  <p:transition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160805-BE62-4DA5-A0C4-1D89593AFDC4}" type="slidenum">
              <a:rPr lang="zh-CN" altLang="en-US" smtClean="0">
                <a:latin typeface="Arial" charset="0"/>
                <a:ea typeface="宋体" charset="-122"/>
              </a:rPr>
              <a:pPr/>
              <a:t>33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438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13A2D51-5F5B-49CC-B784-1436DD8E5E1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表单</a:t>
            </a:r>
            <a:r>
              <a:rPr lang="en-US" altLang="zh-CN"/>
              <a:t>(Form)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60463"/>
            <a:ext cx="8096250" cy="4967287"/>
          </a:xfrm>
        </p:spPr>
        <p:txBody>
          <a:bodyPr/>
          <a:lstStyle/>
          <a:p>
            <a:pPr eaLnBrk="1" hangingPunct="1"/>
            <a:r>
              <a:rPr lang="en-US" altLang="zh-CN"/>
              <a:t>Form</a:t>
            </a:r>
            <a:r>
              <a:rPr lang="zh-CN" altLang="en-US"/>
              <a:t>中的元素的操作和其它的元素操作一样，对元素操作完成后对表单的提交可以：</a:t>
            </a:r>
          </a:p>
          <a:p>
            <a:pPr lvl="1" eaLnBrk="1" hangingPunct="1"/>
            <a:r>
              <a:rPr lang="en-US" altLang="zh-CN"/>
              <a:t>WebElement approve = driver.findElement(By.id("approve"));</a:t>
            </a:r>
          </a:p>
          <a:p>
            <a:pPr lvl="1" eaLnBrk="1" hangingPunct="1"/>
            <a:r>
              <a:rPr lang="en-US" altLang="zh-CN"/>
              <a:t>approve.click();</a:t>
            </a:r>
          </a:p>
          <a:p>
            <a:pPr lvl="1" eaLnBrk="1" hangingPunct="1"/>
            <a:r>
              <a:rPr lang="zh-CN" altLang="en-US"/>
              <a:t>或</a:t>
            </a:r>
          </a:p>
          <a:p>
            <a:pPr lvl="1" eaLnBrk="1" hangingPunct="1"/>
            <a:r>
              <a:rPr lang="en-US" altLang="zh-CN"/>
              <a:t>approve.submit();//</a:t>
            </a:r>
            <a:r>
              <a:rPr lang="zh-CN" altLang="en-US"/>
              <a:t>只适合于表单的提交</a:t>
            </a:r>
          </a:p>
        </p:txBody>
      </p:sp>
    </p:spTree>
  </p:cSld>
  <p:clrMapOvr>
    <a:masterClrMapping/>
  </p:clrMapOvr>
  <p:transition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176696-48E3-48F3-BAD3-975FFE4EB5E1}" type="slidenum">
              <a:rPr lang="zh-CN" altLang="en-US" smtClean="0">
                <a:latin typeface="Arial" charset="0"/>
                <a:ea typeface="宋体" charset="-122"/>
              </a:rPr>
              <a:pPr/>
              <a:t>34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541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6BE7EB-872B-4D1F-8464-55AE658C4DC4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上传文件 </a:t>
            </a:r>
            <a:r>
              <a:rPr lang="en-US" altLang="zh-CN"/>
              <a:t>(Upload File)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上传文件的元素操作：</a:t>
            </a:r>
          </a:p>
          <a:p>
            <a:pPr lvl="1" eaLnBrk="1" hangingPunct="1"/>
            <a:r>
              <a:rPr lang="en-US" altLang="zh-CN"/>
              <a:t>WebElement addFileUpload = driver.findElement(By.id("WAP-upload"));</a:t>
            </a:r>
          </a:p>
          <a:p>
            <a:pPr lvl="1" eaLnBrk="1" hangingPunct="1"/>
            <a:r>
              <a:rPr lang="en-US" altLang="zh-CN"/>
              <a:t>String filePath = "C:\\test.jpg";</a:t>
            </a:r>
          </a:p>
          <a:p>
            <a:pPr lvl="1" eaLnBrk="1" hangingPunct="1"/>
            <a:r>
              <a:rPr lang="en-US" altLang="zh-CN"/>
              <a:t>addFileUpload.sendKeys(filePath);</a:t>
            </a:r>
          </a:p>
        </p:txBody>
      </p:sp>
    </p:spTree>
  </p:cSld>
  <p:clrMapOvr>
    <a:masterClrMapping/>
  </p:clrMapOvr>
  <p:transition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BD8A172-E58F-4714-9BB1-425D315A702B}" type="slidenum">
              <a:rPr lang="zh-CN" altLang="en-US" smtClean="0">
                <a:latin typeface="Arial" charset="0"/>
                <a:ea typeface="宋体" charset="-122"/>
              </a:rPr>
              <a:pPr/>
              <a:t>35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643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2914AE0-4B66-4BB8-B728-B150AECF912E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Dialogs.</a:t>
            </a:r>
            <a:r>
              <a:rPr lang="en-US" altLang="zh-CN"/>
              <a:t>html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096250" cy="47513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&lt;html&gt;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&lt;head&gt;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    &lt;title&gt;Alert&lt;/title&gt;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&lt;/head&gt;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&lt;body&gt;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</a:t>
            </a:r>
            <a:r>
              <a:rPr lang="en-US" altLang="zh-CN" sz="1800" b="1">
                <a:solidFill>
                  <a:srgbClr val="0000CC"/>
                </a:solidFill>
              </a:rPr>
              <a:t>&lt;input id = "alert" value = "</a:t>
            </a:r>
            <a:r>
              <a:rPr lang="en-US" altLang="zh-CN" sz="1800" b="1">
                <a:solidFill>
                  <a:srgbClr val="FF0000"/>
                </a:solidFill>
              </a:rPr>
              <a:t>alert</a:t>
            </a:r>
            <a:r>
              <a:rPr lang="en-US" altLang="zh-CN" sz="1800" b="1">
                <a:solidFill>
                  <a:srgbClr val="0000CC"/>
                </a:solidFill>
              </a:rPr>
              <a:t>" type = "</a:t>
            </a:r>
            <a:r>
              <a:rPr lang="en-US" altLang="zh-CN" sz="1800" b="1">
                <a:solidFill>
                  <a:srgbClr val="FF3399"/>
                </a:solidFill>
              </a:rPr>
              <a:t>button</a:t>
            </a:r>
            <a:r>
              <a:rPr lang="en-US" altLang="zh-CN" sz="1800" b="1">
                <a:solidFill>
                  <a:srgbClr val="0000CC"/>
                </a:solidFill>
              </a:rPr>
              <a:t>" onclick = "alert('</a:t>
            </a:r>
            <a:r>
              <a:rPr lang="zh-CN" altLang="en-US" sz="1800" b="1">
                <a:solidFill>
                  <a:srgbClr val="0000CC"/>
                </a:solidFill>
              </a:rPr>
              <a:t>欢迎！请按确认继续！</a:t>
            </a:r>
            <a:r>
              <a:rPr lang="en-US" altLang="zh-CN" sz="1800" b="1">
                <a:solidFill>
                  <a:srgbClr val="0000CC"/>
                </a:solidFill>
              </a:rPr>
              <a:t>');"/&gt;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	&lt;input id = "confirm" value = "</a:t>
            </a:r>
            <a:r>
              <a:rPr lang="en-US" altLang="zh-CN" sz="1800" b="1">
                <a:solidFill>
                  <a:srgbClr val="FF0000"/>
                </a:solidFill>
              </a:rPr>
              <a:t>confirm</a:t>
            </a:r>
            <a:r>
              <a:rPr lang="en-US" altLang="zh-CN" sz="1800" b="1">
                <a:solidFill>
                  <a:srgbClr val="0000CC"/>
                </a:solidFill>
              </a:rPr>
              <a:t>" type = "</a:t>
            </a:r>
            <a:r>
              <a:rPr lang="en-US" altLang="zh-CN" sz="1800" b="1">
                <a:solidFill>
                  <a:srgbClr val="FF3399"/>
                </a:solidFill>
              </a:rPr>
              <a:t>button</a:t>
            </a:r>
            <a:r>
              <a:rPr lang="en-US" altLang="zh-CN" sz="1800" b="1">
                <a:solidFill>
                  <a:srgbClr val="0000CC"/>
                </a:solidFill>
              </a:rPr>
              <a:t>" onclick = "confirm('</a:t>
            </a:r>
            <a:r>
              <a:rPr lang="zh-CN" altLang="en-US" sz="1800" b="1">
                <a:solidFill>
                  <a:srgbClr val="0000CC"/>
                </a:solidFill>
              </a:rPr>
              <a:t>确定吗？</a:t>
            </a:r>
            <a:r>
              <a:rPr lang="en-US" altLang="zh-CN" sz="1800" b="1">
                <a:solidFill>
                  <a:srgbClr val="0000CC"/>
                </a:solidFill>
              </a:rPr>
              <a:t>');"/&gt;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	&lt;input id = “prompt” value = “</a:t>
            </a:r>
            <a:r>
              <a:rPr lang="en-US" altLang="zh-CN" sz="1800" b="1">
                <a:solidFill>
                  <a:srgbClr val="FF0000"/>
                </a:solidFill>
              </a:rPr>
              <a:t>prompt</a:t>
            </a:r>
            <a:r>
              <a:rPr lang="en-US" altLang="zh-CN" sz="1800" b="1">
                <a:solidFill>
                  <a:srgbClr val="0000CC"/>
                </a:solidFill>
              </a:rPr>
              <a:t>” type = “</a:t>
            </a:r>
            <a:r>
              <a:rPr lang="en-US" altLang="zh-CN" sz="1800" b="1">
                <a:solidFill>
                  <a:srgbClr val="FF3399"/>
                </a:solidFill>
              </a:rPr>
              <a:t>button</a:t>
            </a:r>
            <a:r>
              <a:rPr lang="en-US" altLang="zh-CN" sz="1800" b="1">
                <a:solidFill>
                  <a:srgbClr val="0000CC"/>
                </a:solidFill>
              </a:rPr>
              <a:t>” onclick = “var name = prompt( ‘</a:t>
            </a:r>
            <a:r>
              <a:rPr lang="zh-CN" altLang="en-US" sz="1800" b="1">
                <a:solidFill>
                  <a:srgbClr val="0000CC"/>
                </a:solidFill>
              </a:rPr>
              <a:t>请输入姓名</a:t>
            </a:r>
            <a:r>
              <a:rPr lang="en-US" altLang="zh-CN" sz="1800" b="1">
                <a:solidFill>
                  <a:srgbClr val="0000CC"/>
                </a:solidFill>
              </a:rPr>
              <a:t>:’, ‘</a:t>
            </a:r>
            <a:r>
              <a:rPr lang="zh-CN" altLang="en-US" sz="1800" b="1">
                <a:solidFill>
                  <a:srgbClr val="0000CC"/>
                </a:solidFill>
              </a:rPr>
              <a:t>请输入姓名</a:t>
            </a:r>
            <a:r>
              <a:rPr lang="en-US" altLang="zh-CN" sz="1800" b="1">
                <a:solidFill>
                  <a:srgbClr val="0000CC"/>
                </a:solidFill>
              </a:rPr>
              <a:t>' ); document.write(name) "/&gt;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    &lt;/body&gt;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b="1"/>
              <a:t>&lt;/html&gt;</a:t>
            </a:r>
          </a:p>
        </p:txBody>
      </p:sp>
      <p:sp>
        <p:nvSpPr>
          <p:cNvPr id="563204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8137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html</a:t>
            </a:r>
            <a:r>
              <a:rPr lang="zh-CN" altLang="en-US" b="1"/>
              <a:t>代码在页面上显示了三个按钮，点击他们分别弹出</a:t>
            </a:r>
            <a:r>
              <a:rPr lang="en-US" altLang="zh-CN" b="1"/>
              <a:t>alert</a:t>
            </a:r>
            <a:r>
              <a:rPr lang="zh-CN" altLang="en-US" b="1"/>
              <a:t>、</a:t>
            </a:r>
            <a:r>
              <a:rPr lang="en-US" altLang="zh-CN" b="1"/>
              <a:t>confirm</a:t>
            </a:r>
            <a:r>
              <a:rPr lang="zh-CN" altLang="en-US" b="1"/>
              <a:t>、</a:t>
            </a:r>
            <a:r>
              <a:rPr lang="en-US" altLang="zh-CN" b="1"/>
              <a:t>prompt</a:t>
            </a:r>
            <a:r>
              <a:rPr lang="zh-CN" altLang="en-US" b="1"/>
              <a:t>对话框。如果在</a:t>
            </a:r>
            <a:r>
              <a:rPr lang="en-US" altLang="zh-CN" b="1"/>
              <a:t>prompt</a:t>
            </a:r>
            <a:r>
              <a:rPr lang="zh-CN" altLang="en-US" b="1"/>
              <a:t>对话框中输入文字点击确定之后，将会刷新页面，显示出这些文字 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4" grpId="0" bldLvl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E2E9A1-85A4-4309-B62A-CB00124802EB}" type="slidenum">
              <a:rPr lang="zh-CN" altLang="en-US" smtClean="0">
                <a:latin typeface="Arial" charset="0"/>
                <a:ea typeface="宋体" charset="-122"/>
              </a:rPr>
              <a:pPr/>
              <a:t>36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745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4D9DB03-34F7-4632-B8D6-4970AB2B73A2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弹出对话框</a:t>
            </a:r>
            <a:r>
              <a:rPr lang="en-US" altLang="zh-CN"/>
              <a:t>(Popup dialogs)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76363"/>
            <a:ext cx="7772400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Alert alert = driver.</a:t>
            </a:r>
            <a:r>
              <a:rPr lang="en-US" altLang="zh-CN">
                <a:solidFill>
                  <a:srgbClr val="FF0000"/>
                </a:solidFill>
              </a:rPr>
              <a:t>switchTo()</a:t>
            </a:r>
            <a:r>
              <a:rPr lang="en-US" altLang="zh-CN"/>
              <a:t>.alert();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alert.accept();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alert.dismiss();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alert.getText();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alert.setKeys();</a:t>
            </a:r>
          </a:p>
        </p:txBody>
      </p:sp>
    </p:spTree>
  </p:cSld>
  <p:clrMapOvr>
    <a:masterClrMapping/>
  </p:clrMapOvr>
  <p:transition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95BA74-C132-42B8-9F37-D5B73506B85C}" type="slidenum">
              <a:rPr lang="zh-CN" altLang="en-US" smtClean="0">
                <a:latin typeface="Arial" charset="0"/>
                <a:ea typeface="宋体" charset="-122"/>
              </a:rPr>
              <a:pPr/>
              <a:t>37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848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4EE5CB-8A65-494E-B4BA-C003C6E9456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Windows </a:t>
            </a:r>
            <a:r>
              <a:rPr lang="zh-CN" altLang="en-US" sz="3600"/>
              <a:t>和 </a:t>
            </a:r>
            <a:r>
              <a:rPr lang="en-US" altLang="zh-CN" sz="3600"/>
              <a:t>Frames</a:t>
            </a:r>
            <a:r>
              <a:rPr lang="zh-CN" altLang="en-US" sz="3600"/>
              <a:t>之间的切换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切换到某个</a:t>
            </a:r>
            <a:r>
              <a:rPr lang="en-US" altLang="zh-CN"/>
              <a:t>frame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en-US" altLang="zh-CN"/>
              <a:t>driver.switchTo().frame("leftFrame");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切换到某个</a:t>
            </a:r>
            <a:r>
              <a:rPr lang="en-US" altLang="zh-CN"/>
              <a:t>window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en-US" altLang="zh-CN"/>
              <a:t>driver.switchTo().window("windowName");</a:t>
            </a:r>
          </a:p>
        </p:txBody>
      </p:sp>
    </p:spTree>
  </p:cSld>
  <p:clrMapOvr>
    <a:masterClrMapping/>
  </p:clrMapOvr>
  <p:transition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8FED6D-C618-4A68-A688-BE18A9938B51}" type="slidenum">
              <a:rPr lang="zh-CN" altLang="en-US" smtClean="0">
                <a:latin typeface="Arial" charset="0"/>
                <a:ea typeface="宋体" charset="-122"/>
              </a:rPr>
              <a:pPr/>
              <a:t>38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950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B5AD01-EB08-4D54-9304-2F344DBFCD82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拖拉</a:t>
            </a:r>
            <a:r>
              <a:rPr lang="en-US" altLang="zh-CN"/>
              <a:t>(Drag and Drop)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33488"/>
            <a:ext cx="8424863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WebElement source =driver.findElement(By.name("source"));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WebElement target = driver.findElement(By.name("target")); 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(new Actions(driver)).dragAndDrop(source, target).perform();</a:t>
            </a:r>
          </a:p>
        </p:txBody>
      </p:sp>
    </p:spTree>
  </p:cSld>
  <p:clrMapOvr>
    <a:masterClrMapping/>
  </p:clrMapOvr>
  <p:transition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6AE643-3904-4C30-AB28-34715480D01F}" type="slidenum">
              <a:rPr lang="zh-CN" altLang="en-US" smtClean="0">
                <a:latin typeface="Arial" charset="0"/>
                <a:ea typeface="宋体" charset="-122"/>
              </a:rPr>
              <a:pPr/>
              <a:t>39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053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9F6D73-4362-4086-90DF-157962AD961F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导航 </a:t>
            </a:r>
            <a:r>
              <a:rPr lang="en-US" altLang="zh-CN" sz="4000"/>
              <a:t>(Navigation and History)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233488"/>
            <a:ext cx="8424862" cy="4751387"/>
          </a:xfrm>
        </p:spPr>
        <p:txBody>
          <a:bodyPr/>
          <a:lstStyle/>
          <a:p>
            <a:pPr eaLnBrk="1" hangingPunct="1"/>
            <a:r>
              <a:rPr lang="zh-CN" altLang="en-US"/>
              <a:t>打开一个新的页面：</a:t>
            </a:r>
          </a:p>
          <a:p>
            <a:pPr lvl="1" eaLnBrk="1" hangingPunct="1"/>
            <a:r>
              <a:rPr lang="zh-CN" altLang="en-US"/>
              <a:t> </a:t>
            </a:r>
            <a:r>
              <a:rPr lang="en-US" altLang="zh-CN"/>
              <a:t>driver.navigate().to("http://www.jlxy.edu.cn");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 </a:t>
            </a:r>
          </a:p>
          <a:p>
            <a:pPr eaLnBrk="1" hangingPunct="1"/>
            <a:r>
              <a:rPr lang="zh-CN" altLang="en-US"/>
              <a:t>通过历史导航返回原页面： </a:t>
            </a:r>
          </a:p>
          <a:p>
            <a:pPr lvl="1" eaLnBrk="1" hangingPunct="1"/>
            <a:r>
              <a:rPr lang="en-US" altLang="zh-CN"/>
              <a:t>driver.navigate().forward();</a:t>
            </a:r>
          </a:p>
          <a:p>
            <a:pPr lvl="1" eaLnBrk="1" hangingPunct="1"/>
            <a:r>
              <a:rPr lang="en-US" altLang="zh-CN"/>
              <a:t>driver.navigate().back();</a:t>
            </a:r>
          </a:p>
          <a:p>
            <a:pPr lvl="1" eaLnBrk="1" hangingPunct="1"/>
            <a:r>
              <a:rPr lang="en-US" altLang="zh-CN"/>
              <a:t>driver.navigate().refresh();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74B473-9037-4A86-82F8-A3ACC2C4016C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390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FE55CE-B02F-45BF-8B6A-75CAFA56D16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908050"/>
            <a:ext cx="7772400" cy="4751388"/>
          </a:xfrm>
        </p:spPr>
        <p:txBody>
          <a:bodyPr/>
          <a:lstStyle/>
          <a:p>
            <a:pPr eaLnBrk="1" hangingPunct="1"/>
            <a:r>
              <a:rPr lang="zh-CN" altLang="en-US"/>
              <a:t>返回当前页面的</a:t>
            </a:r>
            <a:r>
              <a:rPr lang="en-US" altLang="zh-CN"/>
              <a:t>url</a:t>
            </a:r>
            <a:r>
              <a:rPr lang="zh-CN" altLang="en-US"/>
              <a:t>和</a:t>
            </a:r>
            <a:r>
              <a:rPr lang="en-US" altLang="zh-CN"/>
              <a:t>title</a:t>
            </a: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1044575" y="1484313"/>
            <a:ext cx="662463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public class GetUrlAndTitle {</a:t>
            </a:r>
          </a:p>
          <a:p>
            <a:r>
              <a:rPr lang="en-US" altLang="zh-CN"/>
              <a:t>	public static void main(String []args){</a:t>
            </a:r>
          </a:p>
          <a:p>
            <a:r>
              <a:rPr lang="en-US" altLang="zh-CN"/>
              <a:t>		String url = "http://www.jlxy.edu.cn";</a:t>
            </a:r>
          </a:p>
          <a:p>
            <a:r>
              <a:rPr lang="en-US" altLang="zh-CN"/>
              <a:t>		WebDriver driver = new FirefoxDriver();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driver.get(url);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                            //</a:t>
            </a:r>
            <a:r>
              <a:rPr lang="zh-CN" altLang="en-US"/>
              <a:t>得到</a:t>
            </a:r>
            <a:r>
              <a:rPr lang="en-US" altLang="zh-CN"/>
              <a:t>title</a:t>
            </a:r>
          </a:p>
          <a:p>
            <a:r>
              <a:rPr lang="en-US" altLang="zh-CN"/>
              <a:t>		</a:t>
            </a:r>
            <a:r>
              <a:rPr lang="en-US" altLang="zh-CN" b="1">
                <a:solidFill>
                  <a:srgbClr val="0000CC"/>
                </a:solidFill>
              </a:rPr>
              <a:t>String title = driver.getTitle();</a:t>
            </a:r>
          </a:p>
          <a:p>
            <a:endParaRPr lang="en-US" altLang="zh-CN" b="1">
              <a:solidFill>
                <a:srgbClr val="0000CC"/>
              </a:solidFill>
            </a:endParaRPr>
          </a:p>
          <a:p>
            <a:r>
              <a:rPr lang="en-US" altLang="zh-CN"/>
              <a:t>                            //</a:t>
            </a:r>
            <a:r>
              <a:rPr lang="zh-CN" altLang="en-US"/>
              <a:t>得到当前页面</a:t>
            </a:r>
            <a:r>
              <a:rPr lang="en-US" altLang="zh-CN"/>
              <a:t>url</a:t>
            </a:r>
          </a:p>
          <a:p>
            <a:r>
              <a:rPr lang="en-US" altLang="zh-CN"/>
              <a:t>		</a:t>
            </a:r>
            <a:r>
              <a:rPr lang="en-US" altLang="zh-CN" b="1">
                <a:solidFill>
                  <a:srgbClr val="0000CC"/>
                </a:solidFill>
              </a:rPr>
              <a:t>String currentUrl = driver.getCurrentUrl();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                             //</a:t>
            </a:r>
            <a:r>
              <a:rPr lang="zh-CN" altLang="en-US"/>
              <a:t>输出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currenturl</a:t>
            </a:r>
          </a:p>
          <a:p>
            <a:r>
              <a:rPr lang="en-US" altLang="zh-CN"/>
              <a:t>		</a:t>
            </a:r>
            <a:r>
              <a:rPr lang="en-US" altLang="zh-CN" b="1">
                <a:solidFill>
                  <a:srgbClr val="0000CC"/>
                </a:solidFill>
              </a:rPr>
              <a:t>System.out.println(title+"\n"+currentUrl);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123911" name="Rectangle 2"/>
          <p:cNvSpPr>
            <a:spLocks noChangeArrowheads="1"/>
          </p:cNvSpPr>
          <p:nvPr/>
        </p:nvSpPr>
        <p:spPr bwMode="auto">
          <a:xfrm>
            <a:off x="1979613" y="188913"/>
            <a:ext cx="7200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23925"/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4</a:t>
            </a:r>
            <a:r>
              <a:rPr lang="en-US" altLang="zh-CN" sz="3200" b="1">
                <a:solidFill>
                  <a:schemeClr val="bg1"/>
                </a:solidFill>
                <a:ea typeface="微软雅黑" pitchFamily="34" charset="-122"/>
              </a:rPr>
              <a:t>.Selenium2.0</a:t>
            </a:r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对浏览器的简单操作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2A0495-0251-4683-821A-F04F79CA8CB7}" type="slidenum">
              <a:rPr lang="zh-CN" altLang="en-US" smtClean="0">
                <a:latin typeface="Arial" charset="0"/>
                <a:ea typeface="宋体" charset="-122"/>
              </a:rPr>
              <a:pPr/>
              <a:t>40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155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53D633-8425-4246-99B4-B6EE27AEC6A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多个对象的定位方法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findElements()</a:t>
            </a:r>
            <a:r>
              <a:rPr lang="zh-CN" altLang="en-US"/>
              <a:t>方法可以返回一个符合条件的元素</a:t>
            </a:r>
            <a:r>
              <a:rPr lang="en-US" altLang="zh-CN"/>
              <a:t>List</a:t>
            </a:r>
            <a:r>
              <a:rPr lang="zh-CN" altLang="en-US"/>
              <a:t>组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DCBFBA-8D6E-43C9-B629-54DEE5D06E0D}" type="slidenum">
              <a:rPr lang="zh-CN" altLang="en-US" smtClean="0">
                <a:latin typeface="Arial" charset="0"/>
                <a:ea typeface="宋体" charset="-122"/>
              </a:rPr>
              <a:pPr/>
              <a:t>41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257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B59707-CE2D-4B07-A73F-BD451AAE9323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多个对象的定位方法</a:t>
            </a:r>
          </a:p>
        </p:txBody>
      </p:sp>
      <p:pic>
        <p:nvPicPr>
          <p:cNvPr id="15258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4137" t="15274" r="15152" b="34526"/>
          <a:stretch>
            <a:fillRect/>
          </a:stretch>
        </p:blipFill>
        <p:spPr>
          <a:xfrm>
            <a:off x="647700" y="944563"/>
            <a:ext cx="7956550" cy="5400675"/>
          </a:xfrm>
        </p:spPr>
      </p:pic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971550" y="4184650"/>
            <a:ext cx="7200900" cy="36036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b="1"/>
          </a:p>
        </p:txBody>
      </p:sp>
    </p:spTree>
  </p:cSld>
  <p:clrMapOvr>
    <a:masterClrMapping/>
  </p:clrMapOvr>
  <p:transition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AF48B99-846D-4A56-A56F-B3F96AEF74CB}" type="slidenum">
              <a:rPr lang="zh-CN" altLang="en-US" smtClean="0">
                <a:latin typeface="Arial" charset="0"/>
                <a:ea typeface="宋体" charset="-122"/>
              </a:rPr>
              <a:pPr/>
              <a:t>42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462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4751B8-8249-464A-AE1A-7968DB16AD42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层级定位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76363"/>
            <a:ext cx="8096250" cy="4751387"/>
          </a:xfrm>
        </p:spPr>
        <p:txBody>
          <a:bodyPr/>
          <a:lstStyle/>
          <a:p>
            <a:pPr eaLnBrk="1" hangingPunct="1"/>
            <a:r>
              <a:rPr lang="zh-CN" altLang="en-US"/>
              <a:t>层级定位的思想是先定位父元素，然后再从父元素中精确定位出需要选取的子元素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eaLnBrk="1" hangingPunct="1"/>
            <a:r>
              <a:rPr lang="zh-CN" altLang="en-US"/>
              <a:t>层级定位一般的应用场景是无法直接定位到需要选取的元素，但是其父元素比较容易定位，通过定位父元素再遍历其子元素选择需要的目标元素，或者需要定位某个元素下所有的子元素</a:t>
            </a:r>
          </a:p>
        </p:txBody>
      </p:sp>
    </p:spTree>
  </p:cSld>
  <p:clrMapOvr>
    <a:masterClrMapping/>
  </p:clrMapOvr>
  <p:transition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45E7A6-B2F9-437D-BE57-E1ECB5CB91C6}" type="slidenum">
              <a:rPr lang="zh-CN" altLang="en-US" smtClean="0">
                <a:latin typeface="Arial" charset="0"/>
                <a:ea typeface="宋体" charset="-122"/>
              </a:rPr>
              <a:pPr/>
              <a:t>43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565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24753A-1A3C-4EBE-97C1-7D2B36B3815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层级定位</a:t>
            </a:r>
          </a:p>
        </p:txBody>
      </p:sp>
      <p:pic>
        <p:nvPicPr>
          <p:cNvPr id="155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3653" t="13329" r="20213" b="28284"/>
          <a:stretch>
            <a:fillRect/>
          </a:stretch>
        </p:blipFill>
        <p:spPr>
          <a:xfrm>
            <a:off x="468313" y="873125"/>
            <a:ext cx="8570912" cy="5761038"/>
          </a:xfrm>
        </p:spPr>
      </p:pic>
    </p:spTree>
  </p:cSld>
  <p:clrMapOvr>
    <a:masterClrMapping/>
  </p:clrMapOvr>
  <p:transition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F96391-2501-4FC1-866C-AE6DAD88E1F5}" type="slidenum">
              <a:rPr lang="zh-CN" altLang="en-US" smtClean="0">
                <a:latin typeface="Arial" charset="0"/>
                <a:ea typeface="宋体" charset="-122"/>
              </a:rPr>
              <a:pPr/>
              <a:t>44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769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B3E750-4BB5-44BD-A0CC-61A786373E97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iframe</a:t>
            </a:r>
            <a:r>
              <a:rPr lang="zh-CN" altLang="en-US"/>
              <a:t>的处理 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160463"/>
            <a:ext cx="7772400" cy="47513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selenium webdriver</a:t>
            </a:r>
            <a:r>
              <a:rPr lang="zh-CN" altLang="en-US"/>
              <a:t>中提供了进入一个</a:t>
            </a:r>
            <a:r>
              <a:rPr lang="en-US" altLang="zh-CN"/>
              <a:t>iframe</a:t>
            </a:r>
            <a:r>
              <a:rPr lang="zh-CN" altLang="en-US"/>
              <a:t>的方法：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WebDriver.TargetLocator.</a:t>
            </a:r>
            <a:r>
              <a:rPr lang="en-US" altLang="zh-CN">
                <a:solidFill>
                  <a:srgbClr val="FF0000"/>
                </a:solidFill>
              </a:rPr>
              <a:t>frame</a:t>
            </a:r>
            <a:r>
              <a:rPr lang="en-US" altLang="zh-CN"/>
              <a:t>(String nameOrId)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提供了一个返回</a:t>
            </a:r>
            <a:r>
              <a:rPr lang="en-US" altLang="zh-CN"/>
              <a:t>default content</a:t>
            </a:r>
            <a:r>
              <a:rPr lang="zh-CN" altLang="en-US"/>
              <a:t>的方法：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/>
              <a:t>WebDriver.TargetLocator.</a:t>
            </a:r>
            <a:r>
              <a:rPr lang="en-US" altLang="zh-CN">
                <a:solidFill>
                  <a:srgbClr val="FF0000"/>
                </a:solidFill>
              </a:rPr>
              <a:t>defaultContent</a:t>
            </a:r>
            <a:r>
              <a:rPr lang="en-US" altLang="zh-CN"/>
              <a:t>()</a:t>
            </a:r>
          </a:p>
        </p:txBody>
      </p:sp>
    </p:spTree>
  </p:cSld>
  <p:clrMapOvr>
    <a:masterClrMapping/>
  </p:clrMapOvr>
  <p:transition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B56D2C-2DA9-42F8-B9B0-5DB59F68A2D1}" type="slidenum">
              <a:rPr lang="zh-CN" altLang="en-US" smtClean="0">
                <a:latin typeface="Arial" charset="0"/>
                <a:ea typeface="宋体" charset="-122"/>
              </a:rPr>
              <a:pPr/>
              <a:t>45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872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8EA4A0-0850-4D0B-B095-B30DFCF41B2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实例：main.html</a:t>
            </a:r>
            <a:endParaRPr lang="en-US" altLang="zh-CN"/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16000"/>
            <a:ext cx="9217025" cy="4751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    &lt;title&gt;FrameTest&lt;/title&gt;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&lt;/head&gt;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&lt;body style="background-color: #990000;"&gt;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FF0000"/>
                </a:solidFill>
              </a:rPr>
              <a:t>&lt;div id = "id1"&gt;this is a div!&lt;/div&gt;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   </a:t>
            </a:r>
            <a:r>
              <a:rPr lang="en-US" altLang="zh-CN">
                <a:solidFill>
                  <a:srgbClr val="0000CC"/>
                </a:solidFill>
              </a:rPr>
              <a:t> &lt;iframe </a:t>
            </a:r>
            <a:r>
              <a:rPr lang="en-US" altLang="zh-CN">
                <a:solidFill>
                  <a:srgbClr val="FF0000"/>
                </a:solidFill>
              </a:rPr>
              <a:t>id = "frame"</a:t>
            </a:r>
            <a:r>
              <a:rPr lang="en-US" altLang="zh-CN">
                <a:solidFill>
                  <a:srgbClr val="0000CC"/>
                </a:solidFill>
              </a:rPr>
              <a:t>  frameborder="0" scrolling="no" style="left:0;position:absolute;" src = "frame.html"&gt;&lt;/iframe&gt;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&lt;/html&gt;</a:t>
            </a:r>
          </a:p>
        </p:txBody>
      </p:sp>
    </p:spTree>
  </p:cSld>
  <p:clrMapOvr>
    <a:masterClrMapping/>
  </p:clrMapOvr>
  <p:transition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77B4DE-45F6-4BD5-AB5C-5BA497B7CE74}" type="slidenum">
              <a:rPr lang="zh-CN" altLang="en-US" smtClean="0">
                <a:latin typeface="Arial" charset="0"/>
                <a:ea typeface="宋体" charset="-122"/>
              </a:rPr>
              <a:pPr/>
              <a:t>46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974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5E1880-231A-4678-B313-A461A50B5A8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frame.html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&lt;html&gt;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&lt;head&gt;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    &lt;title&gt;this is a frame!&lt;/title&gt;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    &lt;/head&gt;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&lt;body style="background-color: #009900;"&gt;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0000CC"/>
                </a:solidFill>
              </a:rPr>
              <a:t>&lt;div id = "</a:t>
            </a:r>
            <a:r>
              <a:rPr lang="en-US" altLang="zh-CN">
                <a:solidFill>
                  <a:srgbClr val="FF0000"/>
                </a:solidFill>
              </a:rPr>
              <a:t>div1</a:t>
            </a:r>
            <a:r>
              <a:rPr lang="en-US" altLang="zh-CN">
                <a:solidFill>
                  <a:srgbClr val="0000CC"/>
                </a:solidFill>
              </a:rPr>
              <a:t>"&gt;this is a div</a:t>
            </a:r>
            <a:r>
              <a:rPr lang="zh-CN" altLang="en-US">
                <a:solidFill>
                  <a:srgbClr val="0000CC"/>
                </a:solidFill>
              </a:rPr>
              <a:t>，</a:t>
            </a:r>
            <a:r>
              <a:rPr lang="en-US" altLang="zh-CN">
                <a:solidFill>
                  <a:srgbClr val="0000CC"/>
                </a:solidFill>
              </a:rPr>
              <a:t>too!&lt;/div&gt;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rgbClr val="0000CC"/>
                </a:solidFill>
              </a:rPr>
              <a:t>&lt;label&gt;input:&lt;/label&gt;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</a:rPr>
              <a:t>		&lt;input id = "</a:t>
            </a:r>
            <a:r>
              <a:rPr lang="en-US" altLang="zh-CN">
                <a:solidFill>
                  <a:srgbClr val="FF0000"/>
                </a:solidFill>
              </a:rPr>
              <a:t>input1</a:t>
            </a:r>
            <a:r>
              <a:rPr lang="en-US" altLang="zh-CN">
                <a:solidFill>
                  <a:srgbClr val="0000CC"/>
                </a:solidFill>
              </a:rPr>
              <a:t>"&gt;&lt;/input&gt;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   &lt;/body&gt;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/>
              <a:t>&lt;/html&gt;</a:t>
            </a:r>
          </a:p>
        </p:txBody>
      </p:sp>
    </p:spTree>
  </p:cSld>
  <p:clrMapOvr>
    <a:masterClrMapping/>
  </p:clrMapOvr>
  <p:transition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DFC8DE-90C8-43ED-B5C9-6C861C0D8F1B}" type="slidenum">
              <a:rPr lang="zh-CN" altLang="en-US" smtClean="0">
                <a:latin typeface="Arial" charset="0"/>
                <a:ea typeface="宋体" charset="-122"/>
              </a:rPr>
              <a:pPr/>
              <a:t>47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077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564378-BA86-4454-8EEF-DEB83AD7EB1B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80975" y="873125"/>
            <a:ext cx="9217025" cy="5076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WebDriver dr = new FirefoxDriver();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String url = "file://C:/main.html";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dr.get(url);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</a:t>
            </a:r>
            <a:r>
              <a:rPr lang="en-US" altLang="zh-CN" sz="1600" b="1">
                <a:solidFill>
                  <a:schemeClr val="accent2"/>
                </a:solidFill>
              </a:rPr>
              <a:t>//</a:t>
            </a:r>
            <a:r>
              <a:rPr lang="zh-CN" altLang="en-US" sz="1600" b="1">
                <a:solidFill>
                  <a:schemeClr val="accent2"/>
                </a:solidFill>
              </a:rPr>
              <a:t>在</a:t>
            </a:r>
            <a:r>
              <a:rPr lang="en-US" altLang="zh-CN" sz="1600" b="1">
                <a:solidFill>
                  <a:schemeClr val="accent2"/>
                </a:solidFill>
              </a:rPr>
              <a:t>default content</a:t>
            </a:r>
            <a:r>
              <a:rPr lang="zh-CN" altLang="en-US" sz="1600" b="1">
                <a:solidFill>
                  <a:schemeClr val="accent2"/>
                </a:solidFill>
              </a:rPr>
              <a:t>定位</a:t>
            </a:r>
            <a:r>
              <a:rPr lang="en-US" altLang="zh-CN" sz="1600" b="1">
                <a:solidFill>
                  <a:schemeClr val="accent2"/>
                </a:solidFill>
              </a:rPr>
              <a:t>id="id1"</a:t>
            </a:r>
            <a:r>
              <a:rPr lang="zh-CN" altLang="en-US" sz="1600" b="1">
                <a:solidFill>
                  <a:schemeClr val="accent2"/>
                </a:solidFill>
              </a:rPr>
              <a:t>的</a:t>
            </a:r>
            <a:r>
              <a:rPr lang="en-US" altLang="zh-CN" sz="1600" b="1">
                <a:solidFill>
                  <a:schemeClr val="accent2"/>
                </a:solidFill>
              </a:rPr>
              <a:t>div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</a:t>
            </a:r>
            <a:r>
              <a:rPr lang="en-US" altLang="zh-CN" sz="1600" b="1">
                <a:solidFill>
                  <a:srgbClr val="0000CC"/>
                </a:solidFill>
              </a:rPr>
              <a:t>dr.findElement(By.id("id1"));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</a:t>
            </a:r>
            <a:r>
              <a:rPr lang="en-US" altLang="zh-CN" sz="1600" b="1">
                <a:solidFill>
                  <a:schemeClr val="accent2"/>
                </a:solidFill>
              </a:rPr>
              <a:t>/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/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此时，没有进入到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id="frame"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的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frame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中时，以下两句会报错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	</a:t>
            </a:r>
            <a:r>
              <a:rPr lang="zh-CN" altLang="en-US" sz="1600" b="1">
                <a:solidFill>
                  <a:srgbClr val="FF0000"/>
                </a:solidFill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sym typeface="Arial" charset="0"/>
              </a:rPr>
              <a:t>dr.findElement(By.id("div1"));//</a:t>
            </a:r>
            <a:r>
              <a:rPr lang="zh-CN" altLang="en-US" sz="1600" b="1">
                <a:solidFill>
                  <a:srgbClr val="FF0000"/>
                </a:solidFill>
                <a:sym typeface="Arial" charset="0"/>
              </a:rPr>
              <a:t>报错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>
                <a:solidFill>
                  <a:srgbClr val="FF0000"/>
                </a:solidFill>
                <a:sym typeface="Arial" charset="0"/>
              </a:rPr>
              <a:t>		</a:t>
            </a:r>
            <a:r>
              <a:rPr lang="en-US" altLang="zh-CN" sz="1600" b="1">
                <a:solidFill>
                  <a:srgbClr val="FF0000"/>
                </a:solidFill>
                <a:sym typeface="Arial" charset="0"/>
              </a:rPr>
              <a:t>dr.findElement(By.id("input1"));//</a:t>
            </a:r>
            <a:r>
              <a:rPr lang="zh-CN" altLang="en-US" sz="1600" b="1">
                <a:solidFill>
                  <a:srgbClr val="FF0000"/>
                </a:solidFill>
                <a:sym typeface="Arial" charset="0"/>
              </a:rPr>
              <a:t>报错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		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//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进入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id="frame"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的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frame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中，定位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id="div1"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的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div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和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id="input1"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的输入框。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		</a:t>
            </a:r>
            <a:r>
              <a:rPr lang="en-US" altLang="zh-CN" sz="1600" b="1">
                <a:solidFill>
                  <a:srgbClr val="0000CC"/>
                </a:solidFill>
                <a:sym typeface="Arial" charset="0"/>
              </a:rPr>
              <a:t>dr.switchTo().frame("frame");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CC"/>
                </a:solidFill>
                <a:sym typeface="Arial" charset="0"/>
              </a:rPr>
              <a:t>		dr.findElement(By.id("div1"));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CC"/>
                </a:solidFill>
                <a:sym typeface="Arial" charset="0"/>
              </a:rPr>
              <a:t>		dr.findElement(By.id("input1"));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//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此时，没有跳出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frame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，如果定位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default content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中的元素也会报错。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		</a:t>
            </a:r>
            <a:r>
              <a:rPr lang="en-US" altLang="zh-CN" sz="1600" b="1">
                <a:solidFill>
                  <a:srgbClr val="FF0000"/>
                </a:solidFill>
                <a:sym typeface="Arial" charset="0"/>
              </a:rPr>
              <a:t>dr.findElement(By.id("id1"));//</a:t>
            </a:r>
            <a:r>
              <a:rPr lang="zh-CN" altLang="en-US" sz="1600" b="1">
                <a:solidFill>
                  <a:srgbClr val="FF0000"/>
                </a:solidFill>
                <a:sym typeface="Arial" charset="0"/>
              </a:rPr>
              <a:t>报错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		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//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跳出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frame,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进入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default content;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重新定位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id="id1"</a:t>
            </a:r>
            <a:r>
              <a:rPr lang="zh-CN" altLang="en-US" sz="1600" b="1">
                <a:solidFill>
                  <a:schemeClr val="accent2"/>
                </a:solidFill>
                <a:sym typeface="Arial" charset="0"/>
              </a:rPr>
              <a:t>的</a:t>
            </a:r>
            <a:r>
              <a:rPr lang="en-US" altLang="zh-CN" sz="1600" b="1">
                <a:solidFill>
                  <a:schemeClr val="accent2"/>
                </a:solidFill>
                <a:sym typeface="Arial" charset="0"/>
              </a:rPr>
              <a:t>div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/>
              <a:t>		</a:t>
            </a:r>
            <a:r>
              <a:rPr lang="en-US" altLang="zh-CN" sz="1600" b="1">
                <a:solidFill>
                  <a:srgbClr val="0000CC"/>
                </a:solidFill>
                <a:sym typeface="Arial" charset="0"/>
              </a:rPr>
              <a:t>dr.switchTo().defaultContent();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CC"/>
                </a:solidFill>
                <a:sym typeface="Arial" charset="0"/>
              </a:rPr>
              <a:t>		dr.findElement(By.id("id1"));</a:t>
            </a: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827584" y="5987013"/>
            <a:ext cx="7668282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b="1" dirty="0" err="1">
                <a:solidFill>
                  <a:srgbClr val="D00000"/>
                </a:solidFill>
                <a:ea typeface="宋体" panose="02010600030101010101" pitchFamily="2" charset="-122"/>
              </a:rPr>
              <a:t>switch_to</a:t>
            </a:r>
            <a:r>
              <a:rPr lang="zh-CN" altLang="en-US" sz="1800" b="1" dirty="0">
                <a:solidFill>
                  <a:srgbClr val="009900"/>
                </a:solidFill>
                <a:ea typeface="宋体" panose="02010600030101010101" pitchFamily="2" charset="-122"/>
              </a:rPr>
              <a:t>方法会</a:t>
            </a:r>
            <a:r>
              <a:rPr lang="en-US" altLang="zh-CN" sz="1800" b="1" dirty="0">
                <a:solidFill>
                  <a:srgbClr val="009900"/>
                </a:solidFill>
                <a:ea typeface="宋体" panose="02010600030101010101" pitchFamily="2" charset="-122"/>
              </a:rPr>
              <a:t>new</a:t>
            </a:r>
            <a:r>
              <a:rPr lang="zh-CN" altLang="en-US" sz="1800" b="1" dirty="0">
                <a:solidFill>
                  <a:srgbClr val="009900"/>
                </a:solidFill>
                <a:ea typeface="宋体" panose="02010600030101010101" pitchFamily="2" charset="-122"/>
              </a:rPr>
              <a:t>一个</a:t>
            </a:r>
            <a:r>
              <a:rPr lang="en-US" altLang="zh-CN" sz="1800" b="1" dirty="0" err="1">
                <a:solidFill>
                  <a:srgbClr val="009900"/>
                </a:solidFill>
                <a:ea typeface="宋体" panose="02010600030101010101" pitchFamily="2" charset="-122"/>
              </a:rPr>
              <a:t>TargetLocator</a:t>
            </a:r>
            <a:r>
              <a:rPr lang="zh-CN" altLang="en-US" sz="1800" b="1" dirty="0">
                <a:solidFill>
                  <a:srgbClr val="009900"/>
                </a:solidFill>
                <a:ea typeface="宋体" panose="02010600030101010101" pitchFamily="2" charset="-122"/>
              </a:rPr>
              <a:t>对象，使用该对象的</a:t>
            </a:r>
            <a:r>
              <a:rPr lang="en-US" altLang="zh-CN" sz="1800" b="1" dirty="0">
                <a:solidFill>
                  <a:srgbClr val="0099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1800" b="1" dirty="0">
                <a:solidFill>
                  <a:srgbClr val="009900"/>
                </a:solidFill>
                <a:ea typeface="宋体" panose="02010600030101010101" pitchFamily="2" charset="-122"/>
              </a:rPr>
              <a:t>方法可以将当前识别的”主体”移动到需要定位的</a:t>
            </a:r>
            <a:r>
              <a:rPr lang="en-US" altLang="zh-CN" sz="1800" b="1" dirty="0">
                <a:solidFill>
                  <a:srgbClr val="009900"/>
                </a:solidFill>
                <a:ea typeface="宋体" panose="02010600030101010101" pitchFamily="2" charset="-122"/>
              </a:rPr>
              <a:t>frame</a:t>
            </a:r>
            <a:r>
              <a:rPr lang="zh-CN" altLang="en-US" sz="1800" b="1" dirty="0">
                <a:solidFill>
                  <a:srgbClr val="009900"/>
                </a:solidFill>
                <a:ea typeface="宋体" panose="02010600030101010101" pitchFamily="2" charset="-122"/>
              </a:rPr>
              <a:t>上去</a:t>
            </a:r>
          </a:p>
        </p:txBody>
      </p:sp>
      <p:sp>
        <p:nvSpPr>
          <p:cNvPr id="1607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iframe</a:t>
            </a:r>
            <a:r>
              <a:rPr lang="zh-CN" altLang="en-US"/>
              <a:t>的处理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灯片编号占位符 3"/>
          <p:cNvSpPr txBox="1">
            <a:spLocks noGrp="1"/>
          </p:cNvSpPr>
          <p:nvPr/>
        </p:nvSpPr>
        <p:spPr bwMode="auto">
          <a:xfrm>
            <a:off x="6807200" y="6572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B22DA7D-D5E5-44A2-A0C0-B68F62EC6E51}" type="slidenum">
              <a:rPr lang="zh-CN" altLang="en-US" sz="1200" b="1">
                <a:solidFill>
                  <a:srgbClr val="000066"/>
                </a:solidFill>
              </a:rPr>
              <a:pPr algn="r"/>
              <a:t>48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5763" name="日期占位符 4"/>
          <p:cNvSpPr txBox="1">
            <a:spLocks noGrp="1"/>
          </p:cNvSpPr>
          <p:nvPr/>
        </p:nvSpPr>
        <p:spPr bwMode="auto">
          <a:xfrm>
            <a:off x="4238625" y="65897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fld id="{B56D9668-A0EF-45A9-81A9-2478E615B36C}" type="datetime11">
              <a:rPr lang="zh-CN" altLang="en-US" sz="1200" b="1">
                <a:solidFill>
                  <a:srgbClr val="000066"/>
                </a:solidFill>
              </a:rPr>
              <a:pPr eaLnBrk="0" hangingPunct="0"/>
              <a:t>11:21:54</a:t>
            </a:fld>
            <a:endParaRPr lang="en-US" altLang="zh-CN" sz="1200" b="1">
              <a:solidFill>
                <a:srgbClr val="000066"/>
              </a:solidFill>
            </a:endParaRPr>
          </a:p>
        </p:txBody>
      </p:sp>
      <p:sp>
        <p:nvSpPr>
          <p:cNvPr id="2457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webdriver</a:t>
            </a:r>
            <a:r>
              <a:rPr lang="zh-CN" altLang="en-US" sz="4000"/>
              <a:t>对浏览器的简单操作</a:t>
            </a:r>
          </a:p>
        </p:txBody>
      </p:sp>
      <p:sp>
        <p:nvSpPr>
          <p:cNvPr id="2457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900" y="1376363"/>
            <a:ext cx="8604250" cy="4751387"/>
          </a:xfrm>
        </p:spPr>
        <p:txBody>
          <a:bodyPr/>
          <a:lstStyle/>
          <a:p>
            <a:pPr eaLnBrk="1" hangingPunct="1"/>
            <a:r>
              <a:rPr lang="zh-CN" altLang="en-US"/>
              <a:t>其他方法：</a:t>
            </a:r>
          </a:p>
          <a:p>
            <a:pPr lvl="1" eaLnBrk="1" hangingPunct="1"/>
            <a:r>
              <a:rPr lang="en-US" altLang="zh-CN"/>
              <a:t> getWindowHandle() </a:t>
            </a:r>
            <a:r>
              <a:rPr lang="zh-CN" altLang="en-US"/>
              <a:t>：返回当前的浏览器的窗口句柄</a:t>
            </a:r>
          </a:p>
          <a:p>
            <a:pPr lvl="1" eaLnBrk="1" hangingPunct="1"/>
            <a:r>
              <a:rPr lang="en-US" altLang="zh-CN"/>
              <a:t> getWindowHandles() </a:t>
            </a:r>
            <a:r>
              <a:rPr lang="zh-CN" altLang="en-US"/>
              <a:t>： 返回当前的浏览器的所有窗口句柄</a:t>
            </a:r>
          </a:p>
          <a:p>
            <a:pPr lvl="1" eaLnBrk="1" hangingPunct="1"/>
            <a:r>
              <a:rPr lang="en-US" altLang="zh-CN"/>
              <a:t> getPageSource()</a:t>
            </a:r>
            <a:r>
              <a:rPr lang="zh-CN" altLang="en-US"/>
              <a:t>：返回当前页面的源码</a:t>
            </a:r>
          </a:p>
        </p:txBody>
      </p:sp>
    </p:spTree>
  </p:cSld>
  <p:clrMapOvr>
    <a:masterClrMapping/>
  </p:clrMapOvr>
  <p:transition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45701D-12C7-4C95-9505-DA330177C38F}" type="slidenum">
              <a:rPr lang="zh-CN" altLang="en-US" smtClean="0">
                <a:latin typeface="Arial" charset="0"/>
                <a:ea typeface="宋体" charset="-122"/>
              </a:rPr>
              <a:pPr/>
              <a:t>49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179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9320FF-1283-4FF8-97C5-766D3D6FC1C4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popup.</a:t>
            </a:r>
            <a:r>
              <a:rPr lang="en-US" altLang="zh-CN"/>
              <a:t>html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25538"/>
            <a:ext cx="8928100" cy="47513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&lt;html&gt;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	&lt;title&gt;Test Popup Window&lt;/title&gt;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&lt;/head&gt;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&lt;body&gt;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&lt;a id = "51" </a:t>
            </a:r>
            <a:r>
              <a:rPr lang="en-US" altLang="zh-CN" dirty="0" err="1"/>
              <a:t>href</a:t>
            </a:r>
            <a:r>
              <a:rPr lang="en-US" altLang="zh-CN" dirty="0"/>
              <a:t> = "http://www.baidu.com/" target = "_blank"&gt;Let's go!&lt;/a&gt;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&lt;/body&gt;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&lt;/html&gt;</a:t>
            </a: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7DBB79-B0B5-46BD-89E1-D0A6F5BB831D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595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D2D018-698E-4995-B448-4888BC89522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16000"/>
            <a:ext cx="8135937" cy="4751388"/>
          </a:xfrm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zh-CN" altLang="en-US"/>
              <a:t>HtmlUnitDriver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 b="1" u="sng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优点：</a:t>
            </a:r>
            <a:r>
              <a:rPr lang="zh-CN" altLang="en-US" sz="2800"/>
              <a:t>不会实际打开浏览器，运行速度很快。对于用FireFox等浏览器来做测试的自动化测试用例，运行速度通常很慢，HtmlUnitDriver无疑是可以很好地解决这个问题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 b="1"/>
              <a:t>	</a:t>
            </a:r>
            <a:r>
              <a:rPr lang="zh-CN" altLang="en-US" b="1" u="sng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缺点：</a:t>
            </a:r>
            <a:r>
              <a:rPr lang="zh-CN" altLang="en-US" sz="2800"/>
              <a:t>它对JavaScript的支持不够好，当页面上有复杂JavaScript时，经常会捕获不到页面元素</a:t>
            </a: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lang="en-US" altLang="zh-CN" b="1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ts val="3800"/>
              </a:lnSpc>
              <a:buFont typeface="Wingdings" pitchFamily="2" charset="2"/>
              <a:buNone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b="1" u="sng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使用：</a:t>
            </a:r>
            <a:r>
              <a:rPr lang="zh-CN" altLang="en-US" sz="2800">
                <a:solidFill>
                  <a:srgbClr val="994D00"/>
                </a:solidFill>
              </a:rPr>
              <a:t>WebDriver driver = new HtmlUnitDriver();</a:t>
            </a:r>
          </a:p>
        </p:txBody>
      </p:sp>
      <p:sp>
        <p:nvSpPr>
          <p:cNvPr id="125958" name="Rectangle 2"/>
          <p:cNvSpPr>
            <a:spLocks noChangeArrowheads="1"/>
          </p:cNvSpPr>
          <p:nvPr/>
        </p:nvSpPr>
        <p:spPr bwMode="auto">
          <a:xfrm>
            <a:off x="1979613" y="188913"/>
            <a:ext cx="72009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923925"/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4</a:t>
            </a:r>
            <a:r>
              <a:rPr lang="en-US" altLang="zh-CN" sz="3200" b="1">
                <a:solidFill>
                  <a:schemeClr val="bg1"/>
                </a:solidFill>
                <a:ea typeface="微软雅黑" pitchFamily="34" charset="-122"/>
              </a:rPr>
              <a:t>.Selenium2.0</a:t>
            </a:r>
            <a:r>
              <a:rPr lang="zh-CN" altLang="en-US" sz="3200" b="1">
                <a:solidFill>
                  <a:schemeClr val="bg1"/>
                </a:solidFill>
                <a:ea typeface="微软雅黑" pitchFamily="34" charset="-122"/>
              </a:rPr>
              <a:t>对浏览器的简单操作</a:t>
            </a:r>
          </a:p>
        </p:txBody>
      </p:sp>
    </p:spTree>
  </p:cSld>
  <p:clrMapOvr>
    <a:masterClrMapping/>
  </p:clrMapOvr>
  <p:transition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01E82F-CA94-4122-94F3-F2ADB1BF7549}" type="slidenum">
              <a:rPr lang="zh-CN" altLang="en-US" smtClean="0">
                <a:latin typeface="Arial" charset="0"/>
                <a:ea typeface="宋体" charset="-122"/>
              </a:rPr>
              <a:pPr/>
              <a:t>50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281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72B56C-7A07-4B11-90B7-A55714D7352C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3600" y="1008063"/>
            <a:ext cx="8280400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WebDriver dr = new FirefoxDriver();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String url = “file://C://popup.html";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dr.get(url);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dr.findElement(By.id("51")).click();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//</a:t>
            </a:r>
            <a:r>
              <a:rPr lang="zh-CN" altLang="en-US" sz="1800" b="1"/>
              <a:t>得到当前窗口的句柄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String currentWindow = dr.getWindowHandle();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//</a:t>
            </a:r>
            <a:r>
              <a:rPr lang="zh-CN" altLang="en-US" sz="1800" b="1"/>
              <a:t>得到所有窗口的句柄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Set&lt;String&gt; handles = dr.getWindowHandles();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Iterator&lt;String&gt; it = handles.iterator();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while(it.hasNext()){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		String handle = it.next();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		if(currentWindow.equals(handle)) continue;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		WebDriver window = dr.switchTo().window(handle);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		System.out.println("title= "+window.getTitle());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		System.out.println("url ="+window.getCurrentUrl());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b="1"/>
              <a:t>}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弹出窗口</a:t>
            </a:r>
          </a:p>
        </p:txBody>
      </p:sp>
    </p:spTree>
  </p:cSld>
  <p:clrMapOvr>
    <a:masterClrMapping/>
  </p:clrMapOvr>
  <p:transition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84C4FF-424E-46CC-88C7-E194F4AE267A}" type="slidenum">
              <a:rPr lang="zh-CN" altLang="en-US" smtClean="0">
                <a:latin typeface="Arial" charset="0"/>
                <a:ea typeface="宋体" charset="-122"/>
              </a:rPr>
              <a:pPr/>
              <a:t>51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384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E8FACA-17D9-4D3D-A046-1492380E4B1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弹出窗口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981075"/>
            <a:ext cx="7772400" cy="5543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捕获或者说定位弹出窗口的关键在于获得弹出窗口的句柄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使用</a:t>
            </a:r>
            <a:r>
              <a:rPr lang="en-US" altLang="zh-CN" sz="2400" b="1"/>
              <a:t>windowhandle</a:t>
            </a:r>
            <a:r>
              <a:rPr lang="zh-CN" altLang="en-US" sz="2400" b="1"/>
              <a:t>方法来获取当前浏览器窗口的句柄，使用了</a:t>
            </a:r>
            <a:r>
              <a:rPr lang="en-US" altLang="zh-CN" sz="2400" b="1">
                <a:solidFill>
                  <a:srgbClr val="0000CC"/>
                </a:solidFill>
              </a:rPr>
              <a:t>windowhandles</a:t>
            </a:r>
            <a:r>
              <a:rPr lang="zh-CN" altLang="en-US" sz="2400" b="1"/>
              <a:t>方法获取所有弹出的浏览器窗口的句柄，然后通过排除当前句柄的方法来得到新开窗口的句柄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在获取新弹出窗口的句柄后，使用</a:t>
            </a:r>
            <a:r>
              <a:rPr lang="en-US" altLang="zh-CN" sz="2400" b="1">
                <a:solidFill>
                  <a:srgbClr val="0000CC"/>
                </a:solidFill>
              </a:rPr>
              <a:t>switchto.window(newwindow_handle)</a:t>
            </a:r>
            <a:r>
              <a:rPr lang="zh-CN" altLang="en-US" sz="2400" b="1"/>
              <a:t>方法，将新窗口的句柄作为参数传入既可捕获到新窗口了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如果想回到以前的窗口定位元素，那么再调用</a:t>
            </a:r>
            <a:r>
              <a:rPr lang="en-US" altLang="zh-CN" sz="2400" b="1"/>
              <a:t>1</a:t>
            </a:r>
            <a:r>
              <a:rPr lang="zh-CN" altLang="en-US" sz="2400" b="1"/>
              <a:t>次</a:t>
            </a:r>
            <a:r>
              <a:rPr lang="en-US" altLang="zh-CN" sz="2400" b="1">
                <a:solidFill>
                  <a:srgbClr val="0000CC"/>
                </a:solidFill>
              </a:rPr>
              <a:t>switch_to.window</a:t>
            </a:r>
            <a:r>
              <a:rPr lang="zh-CN" altLang="en-US" sz="2400" b="1"/>
              <a:t>方法，传入之前窗口的句柄既可达到目的</a:t>
            </a:r>
          </a:p>
        </p:txBody>
      </p:sp>
    </p:spTree>
  </p:cSld>
  <p:clrMapOvr>
    <a:masterClrMapping/>
  </p:clrMapOvr>
  <p:transition>
    <p:cover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3F09D9-D0E6-4AE8-BA98-AF3A84DF537F}" type="slidenum">
              <a:rPr lang="zh-CN" altLang="en-US" smtClean="0">
                <a:latin typeface="Arial" charset="0"/>
                <a:ea typeface="宋体" charset="-122"/>
              </a:rPr>
              <a:pPr/>
              <a:t>52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486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807C423-5952-4CA1-87F9-CEB612BFD47C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6.操作Cookies</a:t>
            </a:r>
            <a:endParaRPr lang="en-US" altLang="zh-CN"/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/>
              <a:t>Web </a:t>
            </a:r>
            <a:r>
              <a:rPr lang="zh-CN" altLang="en-US"/>
              <a:t>测试中我们经常会接触到</a:t>
            </a:r>
            <a:r>
              <a:rPr lang="en-US" altLang="zh-CN"/>
              <a:t>Cookies</a:t>
            </a:r>
            <a:r>
              <a:rPr lang="zh-CN" altLang="en-US"/>
              <a:t>，一个</a:t>
            </a:r>
            <a:r>
              <a:rPr lang="en-US" altLang="zh-CN"/>
              <a:t>Cookies</a:t>
            </a:r>
            <a:r>
              <a:rPr lang="zh-CN" altLang="en-US"/>
              <a:t>主要属性有”所在域、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value</a:t>
            </a:r>
            <a:r>
              <a:rPr lang="zh-CN" altLang="en-US"/>
              <a:t>、有效日期和路径</a:t>
            </a:r>
            <a:r>
              <a:rPr lang="en-US" altLang="zh-CN"/>
              <a:t>",</a:t>
            </a:r>
            <a:r>
              <a:rPr lang="zh-CN" altLang="en-US"/>
              <a:t>下面来讲一下怎么操作</a:t>
            </a:r>
            <a:r>
              <a:rPr lang="en-US" altLang="zh-CN"/>
              <a:t>Cookies</a:t>
            </a:r>
            <a:endParaRPr lang="zh-CN" altLang="en-US"/>
          </a:p>
        </p:txBody>
      </p:sp>
    </p:spTree>
  </p:cSld>
  <p:clrMapOvr>
    <a:masterClrMapping/>
  </p:clrMapOvr>
  <p:transition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2E5F81-DC21-4DCC-8893-5A9E7A7768CC}" type="slidenum">
              <a:rPr lang="zh-CN" altLang="en-US" smtClean="0">
                <a:latin typeface="Arial" charset="0"/>
                <a:ea typeface="宋体" charset="-122"/>
              </a:rPr>
              <a:pPr/>
              <a:t>53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589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93A4E6-E0F3-4BEB-9FEF-58F10D3B36F9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40762" cy="55102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// </a:t>
            </a:r>
            <a:r>
              <a:rPr lang="zh-CN" altLang="en-US" sz="2000" b="1">
                <a:solidFill>
                  <a:schemeClr val="accent2"/>
                </a:solidFill>
              </a:rPr>
              <a:t>得到当前页面下所有的</a:t>
            </a:r>
            <a:r>
              <a:rPr lang="en-US" altLang="zh-CN" sz="2000" b="1">
                <a:solidFill>
                  <a:schemeClr val="accent2"/>
                </a:solidFill>
              </a:rPr>
              <a:t>cookies</a:t>
            </a:r>
            <a:r>
              <a:rPr lang="zh-CN" altLang="en-US" sz="2000" b="1">
                <a:solidFill>
                  <a:schemeClr val="accent2"/>
                </a:solidFill>
              </a:rPr>
              <a:t>，并且输出它们的所在域、</a:t>
            </a:r>
            <a:r>
              <a:rPr lang="en-US" altLang="zh-CN" sz="2000" b="1">
                <a:solidFill>
                  <a:schemeClr val="accent2"/>
                </a:solidFill>
              </a:rPr>
              <a:t>name</a:t>
            </a:r>
            <a:r>
              <a:rPr lang="zh-CN" altLang="en-US" sz="2000" b="1">
                <a:solidFill>
                  <a:schemeClr val="accent2"/>
                </a:solidFill>
              </a:rPr>
              <a:t>、</a:t>
            </a:r>
            <a:r>
              <a:rPr lang="en-US" altLang="zh-CN" sz="2000" b="1">
                <a:solidFill>
                  <a:schemeClr val="accent2"/>
                </a:solidFill>
              </a:rPr>
              <a:t>value</a:t>
            </a:r>
            <a:r>
              <a:rPr lang="zh-CN" altLang="en-US" sz="2000" b="1">
                <a:solidFill>
                  <a:schemeClr val="accent2"/>
                </a:solidFill>
              </a:rPr>
              <a:t>、有效日期和路径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Set&lt;Cookie&gt; cookies = dr.manage().getCookies();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/>
              <a:t>System.out.println(String.format("Domain -&gt; name -&gt; value -&gt; expiry -&gt; path"));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/>
              <a:t>for (Cookie c : cookies)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/>
              <a:t>		System.out.println(String.format("%s -&gt; %s -&gt; %s -&gt; %s -&gt; %s",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c.getDomain(), c.getName(), c.getValue(), c.getExpiry(),c.getPath(</a:t>
            </a:r>
            <a:r>
              <a:rPr lang="en-US" altLang="zh-CN" sz="2000" b="1"/>
              <a:t>)));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// </a:t>
            </a:r>
            <a:r>
              <a:rPr lang="zh-CN" altLang="en-US" sz="2000" b="1">
                <a:solidFill>
                  <a:schemeClr val="accent2"/>
                </a:solidFill>
              </a:rPr>
              <a:t>第一种通过</a:t>
            </a:r>
            <a:r>
              <a:rPr lang="en-US" altLang="zh-CN" sz="2000" b="1">
                <a:solidFill>
                  <a:schemeClr val="accent2"/>
                </a:solidFill>
              </a:rPr>
              <a:t>cookie</a:t>
            </a:r>
            <a:r>
              <a:rPr lang="zh-CN" altLang="en-US" sz="2000" b="1">
                <a:solidFill>
                  <a:schemeClr val="accent2"/>
                </a:solidFill>
              </a:rPr>
              <a:t>的</a:t>
            </a:r>
            <a:r>
              <a:rPr lang="en-US" altLang="zh-CN" sz="2000" b="1">
                <a:solidFill>
                  <a:schemeClr val="accent2"/>
                </a:solidFill>
              </a:rPr>
              <a:t>name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dr.manage().deleteCookieNamed("CookieName");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// </a:t>
            </a:r>
            <a:r>
              <a:rPr lang="zh-CN" altLang="en-US" sz="2000" b="1">
                <a:solidFill>
                  <a:schemeClr val="accent2"/>
                </a:solidFill>
              </a:rPr>
              <a:t>第二种全部删除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dr.manage().deleteAllCookies();</a:t>
            </a:r>
            <a:endParaRPr lang="en-US" altLang="zh-CN" sz="2000" b="1"/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6.操作Cookies</a:t>
            </a:r>
            <a:endParaRPr lang="en-US" altLang="zh-CN"/>
          </a:p>
        </p:txBody>
      </p:sp>
    </p:spTree>
  </p:cSld>
  <p:clrMapOvr>
    <a:masterClrMapping/>
  </p:clrMapOvr>
  <p:transition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A41E27-2ABD-4BB3-9C5D-170CF0D0A14A}" type="slidenum">
              <a:rPr lang="zh-CN" altLang="en-US" smtClean="0">
                <a:latin typeface="Arial" charset="0"/>
                <a:ea typeface="宋体" charset="-122"/>
              </a:rPr>
              <a:pPr/>
              <a:t>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7920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BC16B5-C6A3-46F8-9AED-3FB5FCE8B2EE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selenium</a:t>
            </a:r>
            <a:r>
              <a:rPr lang="zh-CN" altLang="en-US"/>
              <a:t>进阶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如何等待页面元素加载完成 </a:t>
            </a:r>
          </a:p>
          <a:p>
            <a:pPr eaLnBrk="1" hangingPunct="1"/>
            <a:r>
              <a:rPr lang="zh-CN" altLang="en-US" sz="3600"/>
              <a:t>利用</a:t>
            </a:r>
            <a:r>
              <a:rPr lang="en-US" altLang="zh-CN" sz="3600"/>
              <a:t>selenium-webdriver</a:t>
            </a:r>
            <a:r>
              <a:rPr lang="zh-CN" altLang="en-US" sz="3600"/>
              <a:t>截图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1842CF-F12E-4158-BCB5-7CBB30530541}" type="slidenum">
              <a:rPr lang="zh-CN" altLang="en-US" smtClean="0">
                <a:latin typeface="Arial" charset="0"/>
                <a:ea typeface="宋体" charset="-122"/>
              </a:rPr>
              <a:pPr/>
              <a:t>55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022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E1412C-913E-46DA-BADB-32DDC8A961FF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1.如何等待页面元素加载完成</a:t>
            </a:r>
            <a:r>
              <a:rPr lang="zh-CN" altLang="en-US"/>
              <a:t> 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125538"/>
            <a:ext cx="8064500" cy="4751387"/>
          </a:xfrm>
        </p:spPr>
        <p:txBody>
          <a:bodyPr/>
          <a:lstStyle/>
          <a:p>
            <a:pPr eaLnBrk="1" hangingPunct="1"/>
            <a:r>
              <a:rPr lang="en-US" altLang="zh-CN"/>
              <a:t>web</a:t>
            </a:r>
            <a:r>
              <a:rPr lang="zh-CN" altLang="en-US"/>
              <a:t>的自动化测试中经常会遇到这样一种情况：当程序执行时需要页面某个元素，而此时这个元素还未加载完成，这时程序就会报错 </a:t>
            </a:r>
          </a:p>
          <a:p>
            <a:pPr eaLnBrk="1" hangingPunct="1"/>
            <a:r>
              <a:rPr lang="zh-CN" altLang="en-US"/>
              <a:t>等待元素出现后再进行对这个元素的操作</a:t>
            </a:r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selenium-webdriver</a:t>
            </a:r>
            <a:r>
              <a:rPr lang="zh-CN" altLang="en-US"/>
              <a:t>中我们用两种方式进行等待：</a:t>
            </a:r>
          </a:p>
          <a:p>
            <a:pPr lvl="1" eaLnBrk="1" hangingPunct="1"/>
            <a:r>
              <a:rPr lang="zh-CN" altLang="en-US"/>
              <a:t>显式等待</a:t>
            </a:r>
          </a:p>
          <a:p>
            <a:pPr lvl="1" eaLnBrk="1" hangingPunct="1"/>
            <a:r>
              <a:rPr lang="zh-CN" altLang="en-US"/>
              <a:t>隐式等待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556CE9-8FBA-488A-9DD3-F30E04FE9136}" type="slidenum">
              <a:rPr lang="zh-CN" altLang="en-US" smtClean="0">
                <a:latin typeface="Arial" charset="0"/>
                <a:ea typeface="宋体" charset="-122"/>
              </a:rPr>
              <a:pPr/>
              <a:t>56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125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7DA9B6-588A-42D9-B5E9-663DA1915634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显式等待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44563"/>
            <a:ext cx="8677275" cy="5580062"/>
          </a:xfrm>
        </p:spPr>
        <p:txBody>
          <a:bodyPr/>
          <a:lstStyle/>
          <a:p>
            <a:pPr eaLnBrk="1" hangingPunct="1"/>
            <a:r>
              <a:rPr lang="zh-CN" altLang="en-US"/>
              <a:t>显式等待是指在代码进行下一步操作之前等待某一个条件的发生</a:t>
            </a:r>
          </a:p>
          <a:p>
            <a:pPr eaLnBrk="1" hangingPunct="1"/>
            <a:r>
              <a:rPr lang="zh-CN" altLang="en-US"/>
              <a:t>最不好的情况是使用</a:t>
            </a:r>
            <a:r>
              <a:rPr lang="en-US" altLang="zh-CN"/>
              <a:t>Thread.sleep()</a:t>
            </a:r>
            <a:r>
              <a:rPr lang="zh-CN" altLang="en-US"/>
              <a:t>去设置一段确认的时间去等待</a:t>
            </a:r>
          </a:p>
          <a:p>
            <a:pPr eaLnBrk="1" hangingPunct="1"/>
            <a:r>
              <a:rPr lang="zh-CN" altLang="en-US"/>
              <a:t>因为一个元素的加载时间有长有短，在设置</a:t>
            </a:r>
            <a:r>
              <a:rPr lang="en-US" altLang="zh-CN"/>
              <a:t>sleep</a:t>
            </a:r>
            <a:r>
              <a:rPr lang="zh-CN" altLang="en-US"/>
              <a:t>的时间之前要自己把握长短，太短容易超时，太长浪费时间</a:t>
            </a:r>
          </a:p>
          <a:p>
            <a:pPr eaLnBrk="1" hangingPunct="1"/>
            <a:r>
              <a:rPr lang="en-US" altLang="zh-CN"/>
              <a:t>selenium </a:t>
            </a:r>
            <a:r>
              <a:rPr lang="zh-CN" altLang="en-US"/>
              <a:t>提供了帮助等待正好需要的时间</a:t>
            </a:r>
          </a:p>
          <a:p>
            <a:pPr lvl="1" eaLnBrk="1" hangingPunct="1"/>
            <a:r>
              <a:rPr lang="en-US" altLang="zh-CN" sz="2400"/>
              <a:t>WebDriverWait</a:t>
            </a:r>
            <a:r>
              <a:rPr lang="zh-CN" altLang="en-US" sz="2400"/>
              <a:t>类</a:t>
            </a:r>
          </a:p>
          <a:p>
            <a:pPr lvl="1" eaLnBrk="1" hangingPunct="1"/>
            <a:r>
              <a:rPr lang="en-US" altLang="zh-CN" sz="2400"/>
              <a:t>ExpectedCondition</a:t>
            </a:r>
            <a:r>
              <a:rPr lang="zh-CN" altLang="en-US" sz="2400"/>
              <a:t>接口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FFC0197-9973-4147-994C-2978ADC2A87F}" type="slidenum">
              <a:rPr lang="zh-CN" altLang="en-US" smtClean="0">
                <a:latin typeface="Arial" charset="0"/>
                <a:ea typeface="宋体" charset="-122"/>
              </a:rPr>
              <a:pPr/>
              <a:t>57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227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00D5F2-C3BE-4465-8558-5C9CAC90BA76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下面的</a:t>
            </a:r>
            <a:r>
              <a:rPr lang="en-US" altLang="zh-CN"/>
              <a:t>html</a:t>
            </a:r>
            <a:r>
              <a:rPr lang="zh-CN" altLang="en-US"/>
              <a:t>代码实现了这样的一种效果：点击</a:t>
            </a:r>
            <a:r>
              <a:rPr lang="en-US" altLang="zh-CN"/>
              <a:t>click</a:t>
            </a:r>
            <a:r>
              <a:rPr lang="zh-CN" altLang="en-US"/>
              <a:t>按钮</a:t>
            </a:r>
            <a:r>
              <a:rPr lang="en-US" altLang="zh-CN"/>
              <a:t>5</a:t>
            </a:r>
            <a:r>
              <a:rPr lang="zh-CN" altLang="en-US"/>
              <a:t>秒钟后，页面上会出现一个红色的</a:t>
            </a:r>
            <a:r>
              <a:rPr lang="en-US" altLang="zh-CN"/>
              <a:t>div</a:t>
            </a:r>
            <a:r>
              <a:rPr lang="zh-CN" altLang="en-US"/>
              <a:t>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需要写一段自动化脚本去捕获这个出现的</a:t>
            </a:r>
            <a:r>
              <a:rPr lang="en-US" altLang="zh-CN"/>
              <a:t>div</a:t>
            </a:r>
            <a:r>
              <a:rPr lang="zh-CN" altLang="en-US"/>
              <a:t>，然后高亮之 </a:t>
            </a:r>
          </a:p>
        </p:txBody>
      </p:sp>
    </p:spTree>
  </p:cSld>
  <p:clrMapOvr>
    <a:masterClrMapping/>
  </p:clrMapOvr>
  <p:transition>
    <p:cover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A6EC7E-5B56-4987-9505-AB65A83508D4}" type="slidenum">
              <a:rPr lang="zh-CN" altLang="en-US" smtClean="0">
                <a:latin typeface="Arial" charset="0"/>
                <a:ea typeface="宋体" charset="-122"/>
              </a:rPr>
              <a:pPr/>
              <a:t>58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329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9B4A6E-59D7-47FC-A424-3352527E1982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981075"/>
            <a:ext cx="7916862" cy="54816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&lt;head&gt;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&lt;title&gt;Set Timeout&lt;/title&gt;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3366FF"/>
                </a:solidFill>
              </a:rPr>
              <a:t>&lt;style&gt;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    </a:t>
            </a:r>
            <a:r>
              <a:rPr lang="en-US" altLang="zh-CN" sz="1600" b="1" i="1" dirty="0">
                <a:solidFill>
                  <a:srgbClr val="FF0000"/>
                </a:solidFill>
              </a:rPr>
              <a:t>.</a:t>
            </a:r>
            <a:r>
              <a:rPr lang="en-US" altLang="zh-CN" sz="1600" b="1" i="1" dirty="0" err="1">
                <a:solidFill>
                  <a:srgbClr val="FF0000"/>
                </a:solidFill>
              </a:rPr>
              <a:t>red_box</a:t>
            </a:r>
            <a:r>
              <a:rPr lang="en-US" altLang="zh-CN" sz="1600" b="1" dirty="0"/>
              <a:t> {background-color: </a:t>
            </a:r>
            <a:r>
              <a:rPr lang="en-US" altLang="zh-CN" sz="1600" b="1" i="1" dirty="0"/>
              <a:t>red</a:t>
            </a:r>
            <a:r>
              <a:rPr lang="en-US" altLang="zh-CN" sz="1600" b="1" dirty="0"/>
              <a:t>; width = 20%; height: </a:t>
            </a:r>
            <a:r>
              <a:rPr lang="en-US" altLang="zh-CN" sz="1600" b="1" i="1" dirty="0"/>
              <a:t>100px</a:t>
            </a:r>
            <a:r>
              <a:rPr lang="en-US" altLang="zh-CN" sz="1600" b="1" dirty="0"/>
              <a:t>; border: </a:t>
            </a:r>
            <a:r>
              <a:rPr lang="en-US" altLang="zh-CN" sz="1600" b="1" i="1" dirty="0"/>
              <a:t>none</a:t>
            </a:r>
            <a:r>
              <a:rPr lang="en-US" altLang="zh-CN" sz="1600" b="1" dirty="0"/>
              <a:t>;}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3366FF"/>
                </a:solidFill>
              </a:rPr>
              <a:t>&lt;/style&gt;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&lt;script&gt;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function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show_div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setTimeout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("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create_div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()", 5000);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function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create_div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    d =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document.createElement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('div');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d.className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= "</a:t>
            </a:r>
            <a:r>
              <a:rPr lang="en-US" altLang="zh-CN" sz="1600" b="1" dirty="0" err="1">
                <a:solidFill>
                  <a:srgbClr val="FF0000"/>
                </a:solidFill>
              </a:rPr>
              <a:t>red_box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    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</a:rPr>
              <a:t>document.body.appendChild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(d);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</a:rPr>
              <a:t>        &lt;/script&gt;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&lt;body&gt;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    &lt;button id = </a:t>
            </a:r>
            <a:r>
              <a:rPr lang="en-US" altLang="zh-CN" sz="1600" b="1" i="1" dirty="0"/>
              <a:t>"b"</a:t>
            </a:r>
            <a:r>
              <a:rPr lang="en-US" altLang="zh-CN" sz="1600" b="1" dirty="0"/>
              <a:t> onclick = "</a:t>
            </a:r>
            <a:r>
              <a:rPr lang="en-US" altLang="zh-CN" sz="1600" b="1" dirty="0" err="1"/>
              <a:t>show_div</a:t>
            </a:r>
            <a:r>
              <a:rPr lang="en-US" altLang="zh-CN" sz="1600" b="1" dirty="0"/>
              <a:t>()"&gt;click&lt;/button&gt;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    &lt;/body&gt;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b="1" dirty="0"/>
              <a:t>&lt;/html&gt;</a:t>
            </a:r>
            <a:endParaRPr lang="zh-CN" altLang="en-US" sz="1600" b="1" dirty="0"/>
          </a:p>
        </p:txBody>
      </p:sp>
    </p:spTree>
  </p:cSld>
  <p:clrMapOvr>
    <a:masterClrMapping/>
  </p:clrMapOvr>
  <p:transition>
    <p:cover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CD9DFA-00A0-4094-BA1A-F4EA32D432BE}" type="slidenum">
              <a:rPr lang="zh-CN" altLang="en-US" smtClean="0">
                <a:latin typeface="Arial" charset="0"/>
                <a:ea typeface="宋体" charset="-122"/>
              </a:rPr>
              <a:pPr/>
              <a:t>59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432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16D5F6-A7B3-4F5E-9BF6-C3F0820AF519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pic>
        <p:nvPicPr>
          <p:cNvPr id="18432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9863"/>
            <a:ext cx="9144000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395288" y="4772025"/>
            <a:ext cx="8280400" cy="17430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/>
              <a:t>代码</a:t>
            </a:r>
            <a:r>
              <a:rPr lang="en-US" altLang="zh-CN"/>
              <a:t>WebDriverWait</a:t>
            </a:r>
            <a:r>
              <a:rPr lang="zh-CN" altLang="en-US"/>
              <a:t>类的构造方法接受了一个</a:t>
            </a:r>
            <a:r>
              <a:rPr lang="en-US" altLang="zh-CN"/>
              <a:t>WebDriver</a:t>
            </a:r>
            <a:r>
              <a:rPr lang="zh-CN" altLang="en-US"/>
              <a:t>对象和一个等待最长时间（</a:t>
            </a:r>
            <a:r>
              <a:rPr lang="en-US" altLang="zh-CN"/>
              <a:t>10</a:t>
            </a:r>
            <a:r>
              <a:rPr lang="zh-CN" altLang="en-US"/>
              <a:t>秒）。然后调用</a:t>
            </a:r>
            <a:r>
              <a:rPr lang="en-US" altLang="zh-CN"/>
              <a:t>until</a:t>
            </a:r>
            <a:r>
              <a:rPr lang="zh-CN" altLang="en-US"/>
              <a:t>方法，其中重写了</a:t>
            </a:r>
            <a:r>
              <a:rPr lang="en-US" altLang="zh-CN"/>
              <a:t>ExpectedCondition</a:t>
            </a:r>
            <a:r>
              <a:rPr lang="zh-CN" altLang="en-US"/>
              <a:t>接口中的</a:t>
            </a:r>
            <a:r>
              <a:rPr lang="en-US" altLang="zh-CN"/>
              <a:t>apply</a:t>
            </a:r>
            <a:r>
              <a:rPr lang="zh-CN" altLang="en-US"/>
              <a:t>方法，让其返回一个</a:t>
            </a:r>
            <a:r>
              <a:rPr lang="en-US" altLang="zh-CN"/>
              <a:t>WebElement,</a:t>
            </a:r>
            <a:r>
              <a:rPr lang="zh-CN" altLang="en-US"/>
              <a:t>即加载完成的元素。默认情况下，</a:t>
            </a:r>
            <a:r>
              <a:rPr lang="en-US" altLang="zh-CN"/>
              <a:t>WebDriverWait</a:t>
            </a:r>
            <a:r>
              <a:rPr lang="zh-CN" altLang="en-US"/>
              <a:t>每</a:t>
            </a:r>
            <a:r>
              <a:rPr lang="en-US" altLang="zh-CN"/>
              <a:t>500</a:t>
            </a:r>
            <a:r>
              <a:rPr lang="zh-CN" altLang="en-US"/>
              <a:t>毫秒调用一次</a:t>
            </a:r>
            <a:r>
              <a:rPr lang="en-US" altLang="zh-CN"/>
              <a:t>ExpectedCondition</a:t>
            </a:r>
            <a:r>
              <a:rPr lang="zh-CN" altLang="en-US"/>
              <a:t>，直到有成功的返回，当然如果超过设定的值还没有成功的返回，将抛出异常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780689-B07A-48F5-B5E5-5FECB9D4BA5D}" type="slidenum">
              <a:rPr lang="zh-CN" altLang="en-US" smtClean="0">
                <a:latin typeface="Arial" charset="0"/>
                <a:ea typeface="宋体" charset="-122"/>
              </a:rPr>
              <a:pPr/>
              <a:t>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697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0E01D4-4857-4415-A59B-6834007BBC3B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4.</a:t>
            </a:r>
            <a:r>
              <a:rPr lang="en-US" altLang="zh-CN" sz="4000"/>
              <a:t>Webdirver</a:t>
            </a:r>
            <a:r>
              <a:rPr lang="zh-CN" altLang="en-US" sz="4000"/>
              <a:t>对浏览器的支持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316913" cy="5435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/>
              <a:t>4.2   </a:t>
            </a:r>
            <a:r>
              <a:rPr lang="en-US" altLang="zh-CN" sz="2400" dirty="0" err="1"/>
              <a:t>FireFox</a:t>
            </a:r>
            <a:r>
              <a:rPr lang="en-US" altLang="zh-CN" sz="2400" dirty="0"/>
              <a:t> Driver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优点：</a:t>
            </a:r>
            <a:r>
              <a:rPr lang="en-US" altLang="zh-CN" sz="2000" dirty="0" err="1"/>
              <a:t>FireFox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Dirver</a:t>
            </a:r>
            <a:r>
              <a:rPr lang="zh-CN" altLang="en-US" sz="2000" dirty="0"/>
              <a:t>对页面的自动化测试支持得比较好，很直观地模拟页面的操作，对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的支持也非常完善，基本上页面上做的所有操作</a:t>
            </a:r>
            <a:r>
              <a:rPr lang="en-US" altLang="zh-CN" sz="2000" dirty="0" err="1"/>
              <a:t>FireFox</a:t>
            </a:r>
            <a:r>
              <a:rPr lang="en-US" altLang="zh-CN" sz="2000" dirty="0"/>
              <a:t> Driver</a:t>
            </a:r>
            <a:r>
              <a:rPr lang="zh-CN" altLang="en-US" sz="2000" dirty="0"/>
              <a:t>都可以模拟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缺点：</a:t>
            </a:r>
            <a:r>
              <a:rPr lang="zh-CN" altLang="en-US" sz="2000" dirty="0"/>
              <a:t>启动比较慢，运行也比较慢，不过启动之后</a:t>
            </a:r>
            <a:r>
              <a:rPr lang="en-US" altLang="zh-CN" sz="2000" dirty="0" err="1"/>
              <a:t>Webdriver</a:t>
            </a:r>
            <a:r>
              <a:rPr lang="zh-CN" altLang="en-US" sz="2000" dirty="0"/>
              <a:t>的操作速度虽然不快但还是可以接受的，建议不要频繁启停</a:t>
            </a:r>
            <a:r>
              <a:rPr lang="en-US" altLang="zh-CN" sz="2000" dirty="0" err="1"/>
              <a:t>FireFox</a:t>
            </a:r>
            <a:r>
              <a:rPr lang="en-US" altLang="zh-CN" sz="2000" dirty="0"/>
              <a:t> Driver</a:t>
            </a:r>
            <a:endParaRPr lang="zh-CN" altLang="en-US" sz="2000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使用：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dirty="0"/>
              <a:t>WebDriver driver = new </a:t>
            </a:r>
            <a:r>
              <a:rPr lang="en-US" altLang="zh-CN" sz="1800" dirty="0" err="1"/>
              <a:t>FirefoxDriver</a:t>
            </a:r>
            <a:r>
              <a:rPr lang="en-US" altLang="zh-CN" sz="1800" dirty="0"/>
              <a:t>();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dirty="0"/>
              <a:t>Firefox profile</a:t>
            </a:r>
            <a:r>
              <a:rPr lang="zh-CN" altLang="en-US" sz="1800" dirty="0"/>
              <a:t>的属性值是可以改变的，比如平时使用得非常频繁的改变</a:t>
            </a:r>
            <a:r>
              <a:rPr lang="en-US" altLang="zh-CN" sz="1800" dirty="0" err="1"/>
              <a:t>useragent</a:t>
            </a:r>
            <a:r>
              <a:rPr lang="zh-CN" altLang="en-US" sz="1800" dirty="0"/>
              <a:t>的功能，可以这样修改：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dirty="0" err="1"/>
              <a:t>FirefoxProfile</a:t>
            </a:r>
            <a:r>
              <a:rPr lang="en-US" altLang="zh-CN" sz="1800" dirty="0"/>
              <a:t> profile = new </a:t>
            </a:r>
            <a:r>
              <a:rPr lang="en-US" altLang="zh-CN" sz="1800" dirty="0" err="1"/>
              <a:t>FirefoxProfile</a:t>
            </a:r>
            <a:r>
              <a:rPr lang="en-US" altLang="zh-CN" sz="1800" dirty="0"/>
              <a:t>();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dirty="0" err="1"/>
              <a:t>profile.setPreference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general.useragent.override</a:t>
            </a:r>
            <a:r>
              <a:rPr lang="en-US" altLang="zh-CN" sz="1800" dirty="0"/>
              <a:t>", "some </a:t>
            </a:r>
            <a:r>
              <a:rPr lang="en-US" altLang="zh-CN" sz="1800" dirty="0" err="1"/>
              <a:t>UAstring</a:t>
            </a:r>
            <a:r>
              <a:rPr lang="en-US" altLang="zh-CN" sz="1800" dirty="0"/>
              <a:t>");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altLang="zh-CN" sz="1800" dirty="0"/>
              <a:t>WebDriver driver = new </a:t>
            </a:r>
            <a:r>
              <a:rPr lang="en-US" altLang="zh-CN" sz="1800" dirty="0" err="1"/>
              <a:t>FirefoxDriver</a:t>
            </a:r>
            <a:r>
              <a:rPr lang="en-US" altLang="zh-CN" sz="1800" dirty="0"/>
              <a:t>(profile);</a:t>
            </a:r>
          </a:p>
        </p:txBody>
      </p:sp>
    </p:spTree>
  </p:cSld>
  <p:clrMapOvr>
    <a:masterClrMapping/>
  </p:clrMapOvr>
  <p:transition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A4870C-FA02-4569-9B82-0769A3110431}" type="slidenum">
              <a:rPr lang="zh-CN" altLang="en-US" smtClean="0">
                <a:latin typeface="Arial" charset="0"/>
                <a:ea typeface="宋体" charset="-122"/>
              </a:rPr>
              <a:pPr/>
              <a:t>60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637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969C6A-F668-424F-A271-3F84A5F70BD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152400"/>
            <a:ext cx="7200900" cy="800100"/>
          </a:xfrm>
        </p:spPr>
        <p:txBody>
          <a:bodyPr/>
          <a:lstStyle/>
          <a:p>
            <a:pPr eaLnBrk="1" hangingPunct="1"/>
            <a:r>
              <a:rPr lang="zh-CN" altLang="en-US"/>
              <a:t>隐式等待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隐式等待是指当要查找元素，而这个元素没有马上出现时，告诉</a:t>
            </a:r>
            <a:r>
              <a:rPr lang="en-US" altLang="zh-CN"/>
              <a:t>WebDriver</a:t>
            </a:r>
            <a:r>
              <a:rPr lang="zh-CN" altLang="en-US"/>
              <a:t>查询</a:t>
            </a:r>
            <a:r>
              <a:rPr lang="en-US" altLang="zh-CN"/>
              <a:t>Dom</a:t>
            </a:r>
            <a:r>
              <a:rPr lang="zh-CN" altLang="en-US"/>
              <a:t>一定时间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默认值是</a:t>
            </a:r>
            <a:r>
              <a:rPr lang="en-US" altLang="zh-CN"/>
              <a:t>0</a:t>
            </a:r>
            <a:r>
              <a:rPr lang="zh-CN" altLang="en-US"/>
              <a:t>，但是设置之后，这个时间将</a:t>
            </a:r>
            <a:r>
              <a:rPr lang="zh-CN" altLang="en-US" b="1">
                <a:solidFill>
                  <a:srgbClr val="C00000"/>
                </a:solidFill>
              </a:rPr>
              <a:t>在</a:t>
            </a:r>
            <a:r>
              <a:rPr lang="en-US" altLang="zh-CN" b="1">
                <a:solidFill>
                  <a:srgbClr val="C00000"/>
                </a:solidFill>
              </a:rPr>
              <a:t>WebDriver</a:t>
            </a:r>
            <a:r>
              <a:rPr lang="zh-CN" altLang="en-US" b="1">
                <a:solidFill>
                  <a:srgbClr val="C00000"/>
                </a:solidFill>
              </a:rPr>
              <a:t>对象实例整个生命周期都起作用</a:t>
            </a:r>
            <a:r>
              <a:rPr lang="zh-CN" altLang="en-US"/>
              <a:t>。上面的代码可改为如下代码：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8E81B2D-C6EB-4A36-B07D-46D62CD928D1}" type="slidenum">
              <a:rPr lang="zh-CN" altLang="en-US" smtClean="0">
                <a:latin typeface="Arial" charset="0"/>
                <a:ea typeface="宋体" charset="-122"/>
              </a:rPr>
              <a:pPr/>
              <a:t>61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739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AA703E9-1A14-4AD9-A078-3B2FFEAAA6DA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pic>
        <p:nvPicPr>
          <p:cNvPr id="1873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" y="1125538"/>
            <a:ext cx="8567738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隐式等待</a:t>
            </a:r>
          </a:p>
        </p:txBody>
      </p:sp>
      <p:sp>
        <p:nvSpPr>
          <p:cNvPr id="187397" name="Oval 5"/>
          <p:cNvSpPr>
            <a:spLocks noChangeArrowheads="1"/>
          </p:cNvSpPr>
          <p:nvPr/>
        </p:nvSpPr>
        <p:spPr bwMode="auto">
          <a:xfrm>
            <a:off x="539750" y="2276475"/>
            <a:ext cx="6913563" cy="6477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b="1"/>
          </a:p>
        </p:txBody>
      </p:sp>
    </p:spTree>
  </p:cSld>
  <p:clrMapOvr>
    <a:masterClrMapping/>
  </p:clrMapOvr>
  <p:transition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AD1A2DE-49A5-41F9-8D27-3F1DD17B38F2}" type="slidenum">
              <a:rPr lang="zh-CN" altLang="en-US" smtClean="0">
                <a:latin typeface="Arial" charset="0"/>
                <a:ea typeface="宋体" charset="-122"/>
              </a:rPr>
              <a:pPr/>
              <a:t>62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9442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E932F3-2841-4A68-A4D5-BF0EE2B6FE1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２</a:t>
            </a:r>
            <a:r>
              <a:rPr lang="en-US" altLang="zh-CN" sz="4000"/>
              <a:t>.</a:t>
            </a:r>
            <a:r>
              <a:rPr lang="zh-CN" altLang="en-US" sz="4000"/>
              <a:t>利用</a:t>
            </a:r>
            <a:r>
              <a:rPr lang="en-US" altLang="zh-CN" sz="4000"/>
              <a:t>selenium</a:t>
            </a:r>
            <a:r>
              <a:rPr lang="zh-CN" altLang="en-US" sz="4000"/>
              <a:t>截图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376363"/>
            <a:ext cx="7772400" cy="2219325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189445" name="Picture 4"/>
          <p:cNvPicPr>
            <a:picLocks noChangeAspect="1" noChangeArrowheads="1"/>
          </p:cNvPicPr>
          <p:nvPr/>
        </p:nvPicPr>
        <p:blipFill>
          <a:blip r:embed="rId3"/>
          <a:srcRect l="19479" t="12604" r="10234" b="23334"/>
          <a:stretch>
            <a:fillRect/>
          </a:stretch>
        </p:blipFill>
        <p:spPr bwMode="auto">
          <a:xfrm>
            <a:off x="179388" y="809625"/>
            <a:ext cx="8569325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215F72-4C92-4987-A669-1DF81018B184}" type="slidenum">
              <a:rPr lang="zh-CN" altLang="en-US" smtClean="0">
                <a:latin typeface="Arial" charset="0"/>
                <a:ea typeface="宋体" charset="-122"/>
              </a:rPr>
              <a:pPr/>
              <a:t>63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149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15061F-CDA1-479D-896B-13F6FF7719B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３</a:t>
            </a:r>
            <a:r>
              <a:rPr lang="en-US" altLang="zh-CN"/>
              <a:t>.</a:t>
            </a:r>
            <a:r>
              <a:rPr lang="zh-CN" altLang="en-US"/>
              <a:t>如何处理</a:t>
            </a:r>
            <a:r>
              <a:rPr lang="en-US" altLang="zh-CN"/>
              <a:t>table</a:t>
            </a:r>
            <a:r>
              <a:rPr lang="en-US" altLang="zh-CN" b="0"/>
              <a:t> 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在</a:t>
            </a:r>
            <a:r>
              <a:rPr lang="en-US" altLang="zh-CN"/>
              <a:t>selenium webdriver</a:t>
            </a:r>
            <a:r>
              <a:rPr lang="zh-CN" altLang="en-US"/>
              <a:t>里没有专门操作</a:t>
            </a:r>
            <a:r>
              <a:rPr lang="en-US" altLang="zh-CN"/>
              <a:t>table</a:t>
            </a:r>
            <a:r>
              <a:rPr lang="zh-CN" altLang="en-US"/>
              <a:t>的类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可以自己封闭一个，以</a:t>
            </a:r>
            <a:r>
              <a:rPr lang="en-US" altLang="zh-CN"/>
              <a:t>getTable</a:t>
            </a:r>
            <a:r>
              <a:rPr lang="zh-CN" altLang="en-US"/>
              <a:t>方法为例，自己也可以创建这样功能的一个方法</a:t>
            </a:r>
          </a:p>
        </p:txBody>
      </p:sp>
    </p:spTree>
  </p:cSld>
  <p:clrMapOvr>
    <a:masterClrMapping/>
  </p:clrMapOvr>
  <p:transition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4467898-0CDC-4012-8324-D7FB7A67585E}" type="slidenum">
              <a:rPr lang="zh-CN" altLang="en-US" smtClean="0">
                <a:latin typeface="Arial" charset="0"/>
                <a:ea typeface="宋体" charset="-122"/>
              </a:rPr>
              <a:pPr/>
              <a:t>64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251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24EFDA5-878F-4AAA-A209-5473FA7ECB80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table.html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908050"/>
            <a:ext cx="6048375" cy="55086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&lt;html&gt;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&lt;head&gt;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    &lt;title&gt;Table&lt;/title&gt;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&lt;/head&gt;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&lt;body&gt;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    &lt;table border=</a:t>
            </a:r>
            <a:r>
              <a:rPr lang="en-US" altLang="zh-CN" sz="2000" b="1" i="1"/>
              <a:t>"1"</a:t>
            </a:r>
            <a:r>
              <a:rPr lang="en-US" altLang="zh-CN" sz="2000" b="1"/>
              <a:t> id=</a:t>
            </a:r>
            <a:r>
              <a:rPr lang="en-US" altLang="zh-CN" sz="2000" b="1" i="1"/>
              <a:t>"myTable"</a:t>
            </a:r>
            <a:r>
              <a:rPr lang="en-US" altLang="zh-CN" sz="2000" b="1"/>
              <a:t>&gt;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zh-CN" sz="1800" b="1"/>
              <a:t>&lt;tr&gt;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&lt;th&gt;Heading(row 0 ,cell 0)&lt;/th&gt;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&lt;th&gt;Another Heading(row 0 ,cell 1)&lt;/th&gt;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&lt;th&gt;Another Heading(row 0 ,cell 2)&lt;/th&gt;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zh-CN" sz="1800" b="1"/>
              <a:t>&lt;/tr&gt;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zh-CN" sz="1800" b="1"/>
              <a:t>&lt;tr&gt;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1, cell 0&lt;/td&gt;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1, cell 1&lt;/td&gt;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1, cell 2&lt;/td&gt;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zh-CN" sz="1800" b="1"/>
              <a:t>&lt;/tr&gt;</a:t>
            </a:r>
          </a:p>
          <a:p>
            <a:pPr lvl="2" eaLnBrk="1" hangingPunct="1">
              <a:lnSpc>
                <a:spcPct val="60000"/>
              </a:lnSpc>
            </a:pPr>
            <a:r>
              <a:rPr lang="en-US" altLang="zh-CN" sz="1800" b="1"/>
              <a:t>&lt;tr&gt;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2, cell 0&lt;/td&gt;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2, cell 1&lt;/td&gt;</a:t>
            </a:r>
          </a:p>
          <a:p>
            <a:pPr lvl="3" eaLnBrk="1" hangingPunct="1">
              <a:lnSpc>
                <a:spcPct val="60000"/>
              </a:lnSpc>
            </a:pPr>
            <a:r>
              <a:rPr lang="en-US" altLang="zh-CN" sz="1600" b="1"/>
              <a:t>&lt;td&gt;row 2, cell 2&lt;/td&gt;</a:t>
            </a:r>
          </a:p>
          <a:p>
            <a:pPr lvl="1" eaLnBrk="1" hangingPunct="1">
              <a:lnSpc>
                <a:spcPct val="60000"/>
              </a:lnSpc>
            </a:pPr>
            <a:r>
              <a:rPr lang="en-US" altLang="zh-CN" sz="2000" b="1"/>
              <a:t>&lt;/tr&gt;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    &lt;/table&gt;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    &lt;/body&gt;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zh-CN" sz="2000" b="1"/>
              <a:t>&lt;/html&gt;</a:t>
            </a:r>
            <a:endParaRPr lang="zh-CN" altLang="en-US" sz="2000" b="1"/>
          </a:p>
        </p:txBody>
      </p:sp>
    </p:spTree>
  </p:cSld>
  <p:clrMapOvr>
    <a:masterClrMapping/>
  </p:clrMapOvr>
  <p:transition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89CDB7E-E7C8-4EC6-AD11-5F31F2480880}" type="slidenum">
              <a:rPr lang="zh-CN" altLang="en-US" smtClean="0">
                <a:latin typeface="Arial" charset="0"/>
                <a:ea typeface="宋体" charset="-122"/>
              </a:rPr>
              <a:pPr/>
              <a:t>65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3538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83BE37-3C3D-4690-9077-88B2B5CEF1B1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３</a:t>
            </a:r>
            <a:r>
              <a:rPr lang="en-US" altLang="zh-CN"/>
              <a:t>.</a:t>
            </a:r>
            <a:r>
              <a:rPr lang="zh-CN" altLang="en-US"/>
              <a:t>如何处理</a:t>
            </a:r>
            <a:r>
              <a:rPr lang="en-US" altLang="zh-CN"/>
              <a:t>table</a:t>
            </a:r>
            <a:endParaRPr lang="zh-CN" altLang="en-US"/>
          </a:p>
        </p:txBody>
      </p:sp>
      <p:pic>
        <p:nvPicPr>
          <p:cNvPr id="6041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304925"/>
            <a:ext cx="8567738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0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06464E9-CCA9-46DD-A663-9273427E501A}" type="slidenum">
              <a:rPr lang="zh-CN" altLang="en-US" smtClean="0">
                <a:latin typeface="Arial" charset="0"/>
                <a:ea typeface="宋体" charset="-122"/>
              </a:rPr>
              <a:pPr/>
              <a:t>66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558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AA8EC4-1E6E-4384-9BB4-FDBFDD2AD16D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３</a:t>
            </a:r>
            <a:r>
              <a:rPr lang="en-US" altLang="zh-CN"/>
              <a:t>.</a:t>
            </a:r>
            <a:r>
              <a:rPr lang="zh-CN" altLang="en-US" b="0"/>
              <a:t>如何处理</a:t>
            </a:r>
            <a:r>
              <a:rPr lang="en-US" altLang="zh-CN" b="0"/>
              <a:t>table</a:t>
            </a:r>
            <a:endParaRPr lang="zh-CN" altLang="en-US" b="0"/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69700" name="Picture 4"/>
          <p:cNvPicPr>
            <a:picLocks noChangeAspect="1" noChangeArrowheads="1"/>
          </p:cNvPicPr>
          <p:nvPr/>
        </p:nvPicPr>
        <p:blipFill>
          <a:blip r:embed="rId3"/>
          <a:srcRect l="5911" t="25470" r="12109" b="9149"/>
          <a:stretch>
            <a:fillRect/>
          </a:stretch>
        </p:blipFill>
        <p:spPr bwMode="auto">
          <a:xfrm>
            <a:off x="0" y="404813"/>
            <a:ext cx="8964613" cy="61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1B554F-E35D-41C9-A9C0-495BD5C7509F}" type="slidenum">
              <a:rPr lang="zh-CN" altLang="en-US" smtClean="0">
                <a:latin typeface="Arial" charset="0"/>
                <a:ea typeface="宋体" charset="-122"/>
              </a:rPr>
              <a:pPr/>
              <a:t>67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763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125842-A1D7-4F2F-B8BA-F6D1F8A9D706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３</a:t>
            </a:r>
            <a:r>
              <a:rPr lang="en-US" altLang="zh-CN"/>
              <a:t>.</a:t>
            </a:r>
            <a:r>
              <a:rPr lang="zh-CN" altLang="en-US" b="0"/>
              <a:t>如何处理</a:t>
            </a:r>
            <a:r>
              <a:rPr lang="en-US" altLang="zh-CN" b="0"/>
              <a:t>table</a:t>
            </a:r>
            <a:endParaRPr lang="zh-CN" altLang="en-US" b="0"/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7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063" y="1125538"/>
            <a:ext cx="7170737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72A361-F701-421E-8E88-194F023CCAF0}" type="slidenum">
              <a:rPr lang="zh-CN" altLang="en-US" smtClean="0">
                <a:latin typeface="Arial" charset="0"/>
                <a:ea typeface="宋体" charset="-122"/>
              </a:rPr>
              <a:pPr/>
              <a:t>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9026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54385A-2E32-4763-B51A-A90141C9277A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4.</a:t>
            </a:r>
            <a:r>
              <a:rPr lang="en-US" altLang="zh-CN" sz="4000"/>
              <a:t>Webdirver</a:t>
            </a:r>
            <a:r>
              <a:rPr lang="zh-CN" altLang="en-US" sz="4000"/>
              <a:t>对浏览器的支持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908050"/>
            <a:ext cx="8208962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4.3 </a:t>
            </a:r>
            <a:r>
              <a:rPr lang="en-US" altLang="zh-CN" dirty="0" err="1"/>
              <a:t>InternetExplorer</a:t>
            </a:r>
            <a:r>
              <a:rPr lang="en-US" altLang="zh-CN" dirty="0"/>
              <a:t> Driver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	</a:t>
            </a:r>
            <a:r>
              <a:rPr lang="zh-CN" alt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优点：</a:t>
            </a:r>
            <a:r>
              <a:rPr lang="zh-CN" altLang="en-US" sz="2800" dirty="0"/>
              <a:t>直观地模拟用户的实际操作，对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提供完善的支持</a:t>
            </a:r>
            <a:endParaRPr lang="en-US" altLang="zh-CN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	</a:t>
            </a:r>
            <a:r>
              <a:rPr lang="zh-CN" alt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缺点：</a:t>
            </a:r>
            <a:r>
              <a:rPr lang="zh-CN" altLang="en-US" sz="2800" dirty="0"/>
              <a:t>是所有浏览器中运行速度最慢的，并且只能在</a:t>
            </a:r>
            <a:r>
              <a:rPr lang="en-US" altLang="zh-CN" sz="2800" dirty="0"/>
              <a:t>Windows</a:t>
            </a:r>
            <a:r>
              <a:rPr lang="zh-CN" altLang="en-US" sz="2800" dirty="0"/>
              <a:t>下运行，对</a:t>
            </a:r>
            <a:r>
              <a:rPr lang="en-US" altLang="zh-CN" sz="2800" dirty="0"/>
              <a:t>CSS</a:t>
            </a:r>
            <a:r>
              <a:rPr lang="zh-CN" altLang="en-US" sz="2800" dirty="0"/>
              <a:t>以及</a:t>
            </a:r>
            <a:r>
              <a:rPr lang="en-US" altLang="zh-CN" sz="2800" dirty="0"/>
              <a:t>XPATH</a:t>
            </a:r>
            <a:r>
              <a:rPr lang="zh-CN" altLang="en-US" sz="2800" dirty="0"/>
              <a:t>的支持也不够好</a:t>
            </a:r>
            <a:endParaRPr lang="en-US" altLang="zh-CN" sz="2800" dirty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	</a:t>
            </a:r>
            <a:r>
              <a:rPr lang="zh-CN" alt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使用：</a:t>
            </a:r>
            <a:r>
              <a:rPr lang="en-US" altLang="zh-CN" sz="2800" dirty="0"/>
              <a:t>WebDriver driver = new </a:t>
            </a:r>
            <a:r>
              <a:rPr lang="en-US" altLang="zh-CN" sz="2800" dirty="0" err="1"/>
              <a:t>InternetExplorerDriver</a:t>
            </a:r>
            <a:r>
              <a:rPr lang="en-US" altLang="zh-CN" sz="2800" dirty="0"/>
              <a:t>();</a:t>
            </a: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8398DB-CE7E-4DAB-AC83-347A67F3484A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0050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F614270-88DF-4E3F-B1B3-AB814FB98B9A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5.使用操作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6363"/>
            <a:ext cx="8137525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/>
              <a:t>5.</a:t>
            </a:r>
            <a:r>
              <a:rPr lang="en-US" altLang="zh-CN" dirty="0"/>
              <a:t>1  </a:t>
            </a:r>
            <a:r>
              <a:rPr lang="zh-CN" altLang="en-US" dirty="0"/>
              <a:t>如何找到页面元素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dirty="0" err="1"/>
              <a:t>Webdriver</a:t>
            </a:r>
            <a:r>
              <a:rPr lang="zh-CN" altLang="en-US" dirty="0"/>
              <a:t>的</a:t>
            </a:r>
            <a:r>
              <a:rPr lang="en-US" altLang="zh-CN" dirty="0" err="1"/>
              <a:t>findElement</a:t>
            </a:r>
            <a:r>
              <a:rPr lang="zh-CN" altLang="en-US" dirty="0"/>
              <a:t>方法可以用来找到页面的某个元素，最常用的方法是用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zh-CN" altLang="en-US" dirty="0"/>
              <a:t>查找</a:t>
            </a: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C1D642-245A-43D1-A7CB-FE73B5D3B30F}" type="slidenum">
              <a:rPr lang="zh-CN" altLang="en-US" smtClean="0">
                <a:latin typeface="Arial" charset="0"/>
                <a:ea typeface="宋体" charset="-122"/>
              </a:rPr>
              <a:pPr/>
              <a:t>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31074" name="日期占位符 4"/>
          <p:cNvSpPr>
            <a:spLocks noGrp="1"/>
          </p:cNvSpPr>
          <p:nvPr>
            <p:ph type="dt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00FC07-E312-4632-AC40-1343C1BCE587}" type="datetime11">
              <a:rPr lang="zh-CN" altLang="en-US" smtClean="0">
                <a:latin typeface="Arial" charset="0"/>
                <a:ea typeface="宋体" charset="-122"/>
              </a:rPr>
              <a:pPr/>
              <a:t>11:21:54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47638"/>
            <a:ext cx="7200900" cy="8001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C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ID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225" y="1196975"/>
            <a:ext cx="8308975" cy="47513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假设页面写成这样：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 type="text" name="</a:t>
            </a:r>
            <a:r>
              <a:rPr lang="en-US" altLang="zh-CN" b="1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 id="</a:t>
            </a:r>
            <a:r>
              <a:rPr lang="en-US" altLang="zh-CN" b="1" dirty="0" err="1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zh-CN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-id" /&gt;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那么可以这样找到页面的元素：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查找：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/>
              <a:t>WebElement</a:t>
            </a:r>
            <a:r>
              <a:rPr lang="en-US" altLang="zh-CN" dirty="0"/>
              <a:t> element = </a:t>
            </a:r>
            <a:r>
              <a:rPr lang="en-US" altLang="zh-CN" dirty="0" err="1"/>
              <a:t>driver.findElement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D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By.id</a:t>
            </a:r>
            <a:r>
              <a:rPr lang="en-US" altLang="zh-CN" dirty="0"/>
              <a:t>("</a:t>
            </a:r>
            <a:r>
              <a:rPr lang="en-US" altLang="zh-CN" dirty="0" err="1"/>
              <a:t>passwd</a:t>
            </a:r>
            <a:r>
              <a:rPr lang="en-US" altLang="zh-CN" dirty="0"/>
              <a:t>-id"));</a:t>
            </a: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2_Layers">
  <a:themeElements>
    <a:clrScheme name="2_Layers 7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4F917E"/>
      </a:accent1>
      <a:accent2>
        <a:srgbClr val="CC9900"/>
      </a:accent2>
      <a:accent3>
        <a:srgbClr val="FFFFFF"/>
      </a:accent3>
      <a:accent4>
        <a:srgbClr val="000000"/>
      </a:accent4>
      <a:accent5>
        <a:srgbClr val="B2C7C0"/>
      </a:accent5>
      <a:accent6>
        <a:srgbClr val="B98A00"/>
      </a:accent6>
      <a:hlink>
        <a:srgbClr val="5A84D8"/>
      </a:hlink>
      <a:folHlink>
        <a:srgbClr val="A0C6BA"/>
      </a:folHlink>
    </a:clrScheme>
    <a:fontScheme name="2_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23925" rtl="0" eaLnBrk="1" fontAlgn="base" latinLnBrk="0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23925" rtl="0" eaLnBrk="1" fontAlgn="base" latinLnBrk="0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2">
        <a:dk1>
          <a:srgbClr val="0099CC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82AE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99D9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ECCC6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99D9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ECCC6"/>
        </a:accent5>
        <a:accent6>
          <a:srgbClr val="E75C00"/>
        </a:accent6>
        <a:hlink>
          <a:srgbClr val="9999FF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5">
        <a:dk1>
          <a:srgbClr val="1D528D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174578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6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66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5C00"/>
      </a:accent6>
      <a:hlink>
        <a:srgbClr val="000066"/>
      </a:hlink>
      <a:folHlink>
        <a:srgbClr val="6DACF9"/>
      </a:folHlink>
    </a:clrScheme>
    <a:fontScheme name="1_自定义设计方案">
      <a:majorFont>
        <a:latin typeface="Arial"/>
        <a:ea typeface="微软雅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23925" rtl="0" eaLnBrk="1" fontAlgn="base" latinLnBrk="0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23925" rtl="0" eaLnBrk="1" fontAlgn="base" latinLnBrk="0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99CC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FF6600"/>
        </a:accent2>
        <a:accent3>
          <a:srgbClr val="FFFFFF"/>
        </a:accent3>
        <a:accent4>
          <a:srgbClr val="0082AE"/>
        </a:accent4>
        <a:accent5>
          <a:srgbClr val="CAE2FF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99D9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ECCC6"/>
        </a:accent5>
        <a:accent6>
          <a:srgbClr val="E75C00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99D9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ECCC6"/>
        </a:accent5>
        <a:accent6>
          <a:srgbClr val="E75C00"/>
        </a:accent6>
        <a:hlink>
          <a:srgbClr val="9999FF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30971</TotalTime>
  <Words>4238</Words>
  <Application>Microsoft Office PowerPoint</Application>
  <PresentationFormat>全屏显示(4:3)</PresentationFormat>
  <Paragraphs>1054</Paragraphs>
  <Slides>67</Slides>
  <Notes>11</Notes>
  <HiddenSlides>8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华文行楷</vt:lpstr>
      <vt:lpstr>华文细黑</vt:lpstr>
      <vt:lpstr>静蕾2</vt:lpstr>
      <vt:lpstr>宋体</vt:lpstr>
      <vt:lpstr>微软雅黑</vt:lpstr>
      <vt:lpstr>Arial</vt:lpstr>
      <vt:lpstr>Times New Roman</vt:lpstr>
      <vt:lpstr>Wingdings</vt:lpstr>
      <vt:lpstr>2_Layers</vt:lpstr>
      <vt:lpstr>1_自定义设计方案</vt:lpstr>
      <vt:lpstr>Image</vt:lpstr>
      <vt:lpstr>4.Selenium2.0对浏览器的简单操作</vt:lpstr>
      <vt:lpstr>PowerPoint 演示文稿</vt:lpstr>
      <vt:lpstr>PowerPoint 演示文稿</vt:lpstr>
      <vt:lpstr>PowerPoint 演示文稿</vt:lpstr>
      <vt:lpstr>PowerPoint 演示文稿</vt:lpstr>
      <vt:lpstr>4.Webdirver对浏览器的支持</vt:lpstr>
      <vt:lpstr>4.Webdirver对浏览器的支持</vt:lpstr>
      <vt:lpstr>5.使用操作</vt:lpstr>
      <vt:lpstr>By ID</vt:lpstr>
      <vt:lpstr>例：</vt:lpstr>
      <vt:lpstr>By Name</vt:lpstr>
      <vt:lpstr>By XPATH</vt:lpstr>
      <vt:lpstr>xpath入门</vt:lpstr>
      <vt:lpstr>xpath入门</vt:lpstr>
      <vt:lpstr>xpath入门</vt:lpstr>
      <vt:lpstr>xpath入门</vt:lpstr>
      <vt:lpstr>课堂练习——第一题</vt:lpstr>
      <vt:lpstr>课堂练习——第二题</vt:lpstr>
      <vt:lpstr>课堂练习——第三题</vt:lpstr>
      <vt:lpstr>课堂练习——第四题</vt:lpstr>
      <vt:lpstr>课堂练习——第一题答案</vt:lpstr>
      <vt:lpstr>课堂练习——第二题答案</vt:lpstr>
      <vt:lpstr>课堂练习——第三题答案</vt:lpstr>
      <vt:lpstr>课堂练习——第四题答案</vt:lpstr>
      <vt:lpstr>By Class Name</vt:lpstr>
      <vt:lpstr>例：</vt:lpstr>
      <vt:lpstr>By Link Text</vt:lpstr>
      <vt:lpstr>如何对页面元素进行操作</vt:lpstr>
      <vt:lpstr>下拉选择框(Select)</vt:lpstr>
      <vt:lpstr>单选项(Radio Button)</vt:lpstr>
      <vt:lpstr>多选项(checkbox)</vt:lpstr>
      <vt:lpstr>按钮(button)</vt:lpstr>
      <vt:lpstr>表单(Form)</vt:lpstr>
      <vt:lpstr>上传文件 (Upload File)</vt:lpstr>
      <vt:lpstr>Dialogs.html</vt:lpstr>
      <vt:lpstr>弹出对话框(Popup dialogs)</vt:lpstr>
      <vt:lpstr>Windows 和 Frames之间的切换</vt:lpstr>
      <vt:lpstr>拖拉(Drag and Drop)</vt:lpstr>
      <vt:lpstr>导航 (Navigation and History)</vt:lpstr>
      <vt:lpstr>多个对象的定位方法</vt:lpstr>
      <vt:lpstr>多个对象的定位方法</vt:lpstr>
      <vt:lpstr>层级定位</vt:lpstr>
      <vt:lpstr>层级定位</vt:lpstr>
      <vt:lpstr>iframe的处理 </vt:lpstr>
      <vt:lpstr>实例：main.html</vt:lpstr>
      <vt:lpstr>frame.html</vt:lpstr>
      <vt:lpstr>iframe的处理 </vt:lpstr>
      <vt:lpstr>webdriver对浏览器的简单操作</vt:lpstr>
      <vt:lpstr>popup.html</vt:lpstr>
      <vt:lpstr>弹出窗口</vt:lpstr>
      <vt:lpstr>弹出窗口</vt:lpstr>
      <vt:lpstr>6.操作Cookies</vt:lpstr>
      <vt:lpstr>6.操作Cookies</vt:lpstr>
      <vt:lpstr>selenium进阶</vt:lpstr>
      <vt:lpstr>1.如何等待页面元素加载完成 </vt:lpstr>
      <vt:lpstr>显式等待</vt:lpstr>
      <vt:lpstr>实例</vt:lpstr>
      <vt:lpstr>实例</vt:lpstr>
      <vt:lpstr>PowerPoint 演示文稿</vt:lpstr>
      <vt:lpstr>隐式等待</vt:lpstr>
      <vt:lpstr>隐式等待</vt:lpstr>
      <vt:lpstr>２.利用selenium截图</vt:lpstr>
      <vt:lpstr>３.如何处理table </vt:lpstr>
      <vt:lpstr>table.html</vt:lpstr>
      <vt:lpstr>３.如何处理table</vt:lpstr>
      <vt:lpstr>３.如何处理table</vt:lpstr>
      <vt:lpstr>３.如何处理table</vt:lpstr>
    </vt:vector>
  </TitlesOfParts>
  <Company>WebEx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amet, consectetuer adipiscing elit</dc:title>
  <dc:creator>Johnny</dc:creator>
  <cp:lastModifiedBy>唐锐</cp:lastModifiedBy>
  <cp:revision>841</cp:revision>
  <cp:lastPrinted>2000-07-11T00:42:11Z</cp:lastPrinted>
  <dcterms:created xsi:type="dcterms:W3CDTF">2002-04-03T21:45:05Z</dcterms:created>
  <dcterms:modified xsi:type="dcterms:W3CDTF">2018-04-30T03:22:47Z</dcterms:modified>
</cp:coreProperties>
</file>