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8849-1EA3-70C1-C9BE-5A302FC59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D8DE04DB-EFBE-2D7C-1BD4-EC5D3D4AEA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AFFE97AE-5AC2-EEB6-9C0E-1C24D671B3E5}"/>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5" name="Footer Placeholder 4">
            <a:extLst>
              <a:ext uri="{FF2B5EF4-FFF2-40B4-BE49-F238E27FC236}">
                <a16:creationId xmlns:a16="http://schemas.microsoft.com/office/drawing/2014/main" id="{CCA88260-B7EE-6939-A2CE-B6D8FA53353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105E7F0-779F-E1B1-4E11-CF9A80B65611}"/>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313481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234F-F8C4-EAEC-DF89-5B5379E27348}"/>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4B9651F-D015-D40D-FC2C-3081943E1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DC941A1-72A8-8331-2DD9-A0ED979D1057}"/>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5" name="Footer Placeholder 4">
            <a:extLst>
              <a:ext uri="{FF2B5EF4-FFF2-40B4-BE49-F238E27FC236}">
                <a16:creationId xmlns:a16="http://schemas.microsoft.com/office/drawing/2014/main" id="{5CF1B001-7D32-6064-C66E-750CA0E829A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94ABF35-E8CA-2FF2-CECA-129CFEA2E402}"/>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395696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85995-E44B-72B4-783E-D9ED591DC1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89BABA2-062A-4628-0052-39F88CB153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C08FAE0-B469-FEE5-77DB-5EA31DC74D29}"/>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5" name="Footer Placeholder 4">
            <a:extLst>
              <a:ext uri="{FF2B5EF4-FFF2-40B4-BE49-F238E27FC236}">
                <a16:creationId xmlns:a16="http://schemas.microsoft.com/office/drawing/2014/main" id="{244636F5-4865-708C-8A11-9040948A542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A8C57A0-1CFA-8C7A-E09C-AF7BF7D1EAD4}"/>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40357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02F8-7BEA-0D1E-4730-C47AAF1187B3}"/>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889E02C-4D06-7380-3DB8-234660F8B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65CB168-E0FA-5AA8-76DC-1B69F882B4A7}"/>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5" name="Footer Placeholder 4">
            <a:extLst>
              <a:ext uri="{FF2B5EF4-FFF2-40B4-BE49-F238E27FC236}">
                <a16:creationId xmlns:a16="http://schemas.microsoft.com/office/drawing/2014/main" id="{DAC9524A-EBA1-0356-0BAB-CBC99579FE4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16BF376-53CB-46C5-156D-F97013EA346B}"/>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251362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4154-0026-DF19-F0F0-5785B57CEC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DDB1B717-31C4-57E7-F5D5-24AD23D185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35F21-B61E-52E5-5710-EB01C476E5CE}"/>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5" name="Footer Placeholder 4">
            <a:extLst>
              <a:ext uri="{FF2B5EF4-FFF2-40B4-BE49-F238E27FC236}">
                <a16:creationId xmlns:a16="http://schemas.microsoft.com/office/drawing/2014/main" id="{2F03EB73-1A8E-4195-557E-766CC98040B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1EE841-FB6C-6A7B-B12F-A1B839AFB210}"/>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11706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92A2-573E-88EA-6831-DF7FDC1E4FAB}"/>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4A6A313-6A3F-1F24-C1C9-1C929B8C1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BC1C6855-4479-E359-BFCC-1261B99CFC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C31C998B-6155-8409-566D-9C9ADFC2ECB3}"/>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6" name="Footer Placeholder 5">
            <a:extLst>
              <a:ext uri="{FF2B5EF4-FFF2-40B4-BE49-F238E27FC236}">
                <a16:creationId xmlns:a16="http://schemas.microsoft.com/office/drawing/2014/main" id="{7CD94154-0662-2A6A-48DB-782A129CC2EF}"/>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2A170F87-65F3-EBE1-95EC-D91610A4A292}"/>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16161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E314-38D4-BF37-557B-ED43A88F3B14}"/>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E3931888-7528-731F-01CF-B71243101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E8033E-1B4E-36AB-AF76-0D6918864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479140A6-B5BD-EEB5-D9E4-656681710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8F2C97-C1AD-248E-E88B-492BB4746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36CE91D8-D9D8-A53B-260F-17794C00128F}"/>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8" name="Footer Placeholder 7">
            <a:extLst>
              <a:ext uri="{FF2B5EF4-FFF2-40B4-BE49-F238E27FC236}">
                <a16:creationId xmlns:a16="http://schemas.microsoft.com/office/drawing/2014/main" id="{19D9CA7E-D65A-1874-C139-2C635479E18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88497F19-EB17-2288-82D1-50DF63B5CE5E}"/>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291385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E838-2D95-A8BC-39B9-C24C476FC8EE}"/>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54D03ADA-6563-9EE7-4159-5C23E42ECEA3}"/>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4" name="Footer Placeholder 3">
            <a:extLst>
              <a:ext uri="{FF2B5EF4-FFF2-40B4-BE49-F238E27FC236}">
                <a16:creationId xmlns:a16="http://schemas.microsoft.com/office/drawing/2014/main" id="{BFD90F27-174D-4CD1-A128-D7ECBA18821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4C347389-04B6-CFC6-2281-6BB08CF6B17B}"/>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300833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7C4E4C-FAE1-6A9B-48EA-CBCD19C044E0}"/>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3" name="Footer Placeholder 2">
            <a:extLst>
              <a:ext uri="{FF2B5EF4-FFF2-40B4-BE49-F238E27FC236}">
                <a16:creationId xmlns:a16="http://schemas.microsoft.com/office/drawing/2014/main" id="{064ED0FC-9FD9-D1EA-9FB3-DB832213BCE8}"/>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1928F022-9706-631F-CDC0-33BD37639853}"/>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69365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79A9-524C-A629-5B2F-D9E87AD11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FA6564F0-5E4A-68D9-93BC-D69E699D67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866A637B-F1FA-D150-CFEA-DC9982CBB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79A03-0698-1BFB-71E3-A40791BD2E95}"/>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6" name="Footer Placeholder 5">
            <a:extLst>
              <a:ext uri="{FF2B5EF4-FFF2-40B4-BE49-F238E27FC236}">
                <a16:creationId xmlns:a16="http://schemas.microsoft.com/office/drawing/2014/main" id="{2BC7CC23-265A-5DCA-BD99-E5056C112ED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63C2171-2C5D-8A9E-00A7-501DF159A9A4}"/>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103989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B917-F70F-D9B3-2CCD-2BD1EEC91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0D00BF2B-3315-C8A5-99D4-366B4EFEA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02910B2-444A-96C5-E100-226C237E8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1C052-AEA6-86D4-7EAB-80F1D5F74BB7}"/>
              </a:ext>
            </a:extLst>
          </p:cNvPr>
          <p:cNvSpPr>
            <a:spLocks noGrp="1"/>
          </p:cNvSpPr>
          <p:nvPr>
            <p:ph type="dt" sz="half" idx="10"/>
          </p:nvPr>
        </p:nvSpPr>
        <p:spPr/>
        <p:txBody>
          <a:bodyPr/>
          <a:lstStyle/>
          <a:p>
            <a:fld id="{DF30D08E-369E-4415-9129-DC507B5F770C}" type="datetimeFigureOut">
              <a:rPr lang="fr-FR" smtClean="0"/>
              <a:t>03/06/2023</a:t>
            </a:fld>
            <a:endParaRPr lang="fr-FR"/>
          </a:p>
        </p:txBody>
      </p:sp>
      <p:sp>
        <p:nvSpPr>
          <p:cNvPr id="6" name="Footer Placeholder 5">
            <a:extLst>
              <a:ext uri="{FF2B5EF4-FFF2-40B4-BE49-F238E27FC236}">
                <a16:creationId xmlns:a16="http://schemas.microsoft.com/office/drawing/2014/main" id="{7E03B336-896D-15CB-404D-F74CF4F0944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2943A18-A847-6149-93A5-DFB64249B00D}"/>
              </a:ext>
            </a:extLst>
          </p:cNvPr>
          <p:cNvSpPr>
            <a:spLocks noGrp="1"/>
          </p:cNvSpPr>
          <p:nvPr>
            <p:ph type="sldNum" sz="quarter" idx="12"/>
          </p:nvPr>
        </p:nvSpPr>
        <p:spPr/>
        <p:txBody>
          <a:bodyPr/>
          <a:lstStyle/>
          <a:p>
            <a:fld id="{5624B316-1483-434D-B096-96A0F2A271E7}" type="slidenum">
              <a:rPr lang="fr-FR" smtClean="0"/>
              <a:t>‹#›</a:t>
            </a:fld>
            <a:endParaRPr lang="fr-FR"/>
          </a:p>
        </p:txBody>
      </p:sp>
    </p:spTree>
    <p:extLst>
      <p:ext uri="{BB962C8B-B14F-4D97-AF65-F5344CB8AC3E}">
        <p14:creationId xmlns:p14="http://schemas.microsoft.com/office/powerpoint/2010/main" val="393246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8D8762-E0F0-A9EA-00EC-FEB84DE4D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ED5E5BC3-8D92-858B-65A3-AAFFB792E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6110A6B-893A-2D99-5E34-F020D0189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0D08E-369E-4415-9129-DC507B5F770C}" type="datetimeFigureOut">
              <a:rPr lang="fr-FR" smtClean="0"/>
              <a:t>03/06/2023</a:t>
            </a:fld>
            <a:endParaRPr lang="fr-FR"/>
          </a:p>
        </p:txBody>
      </p:sp>
      <p:sp>
        <p:nvSpPr>
          <p:cNvPr id="5" name="Footer Placeholder 4">
            <a:extLst>
              <a:ext uri="{FF2B5EF4-FFF2-40B4-BE49-F238E27FC236}">
                <a16:creationId xmlns:a16="http://schemas.microsoft.com/office/drawing/2014/main" id="{BEE5BE6C-DFA4-6BE9-E849-278B04709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6705405A-4004-427C-F612-A4B9795AD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4B316-1483-434D-B096-96A0F2A271E7}" type="slidenum">
              <a:rPr lang="fr-FR" smtClean="0"/>
              <a:t>‹#›</a:t>
            </a:fld>
            <a:endParaRPr lang="fr-FR"/>
          </a:p>
        </p:txBody>
      </p:sp>
    </p:spTree>
    <p:extLst>
      <p:ext uri="{BB962C8B-B14F-4D97-AF65-F5344CB8AC3E}">
        <p14:creationId xmlns:p14="http://schemas.microsoft.com/office/powerpoint/2010/main" val="1101589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BDA6-1FE8-8ECE-7664-C1332CCA5A46}"/>
              </a:ext>
            </a:extLst>
          </p:cNvPr>
          <p:cNvSpPr>
            <a:spLocks noGrp="1"/>
          </p:cNvSpPr>
          <p:nvPr>
            <p:ph type="ctrTitle"/>
          </p:nvPr>
        </p:nvSpPr>
        <p:spPr/>
        <p:txBody>
          <a:bodyPr/>
          <a:lstStyle/>
          <a:p>
            <a:r>
              <a:rPr lang="fr-FR" b="1" dirty="0"/>
              <a:t>INF232 :</a:t>
            </a:r>
            <a:br>
              <a:rPr lang="fr-FR" b="1" dirty="0"/>
            </a:br>
            <a:r>
              <a:rPr lang="fr-FR" b="1" dirty="0"/>
              <a:t>ANALYSE DE DONNEES</a:t>
            </a:r>
          </a:p>
        </p:txBody>
      </p:sp>
      <p:sp>
        <p:nvSpPr>
          <p:cNvPr id="3" name="Subtitle 2">
            <a:extLst>
              <a:ext uri="{FF2B5EF4-FFF2-40B4-BE49-F238E27FC236}">
                <a16:creationId xmlns:a16="http://schemas.microsoft.com/office/drawing/2014/main" id="{EE325A3B-321B-1C70-17C9-F8775679655D}"/>
              </a:ext>
            </a:extLst>
          </p:cNvPr>
          <p:cNvSpPr>
            <a:spLocks noGrp="1"/>
          </p:cNvSpPr>
          <p:nvPr>
            <p:ph type="subTitle" idx="1"/>
          </p:nvPr>
        </p:nvSpPr>
        <p:spPr/>
        <p:txBody>
          <a:bodyPr/>
          <a:lstStyle/>
          <a:p>
            <a:r>
              <a:rPr lang="fr-FR" b="1" u="sng" dirty="0"/>
              <a:t>REGRESSION LINÉAIRE SIMPLE</a:t>
            </a:r>
          </a:p>
          <a:p>
            <a:r>
              <a:rPr lang="fr-FR" dirty="0"/>
              <a:t>Cas d’erreur gaussiennes</a:t>
            </a:r>
          </a:p>
        </p:txBody>
      </p:sp>
    </p:spTree>
    <p:extLst>
      <p:ext uri="{BB962C8B-B14F-4D97-AF65-F5344CB8AC3E}">
        <p14:creationId xmlns:p14="http://schemas.microsoft.com/office/powerpoint/2010/main" val="1274043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3437-1E76-8323-E2FE-D9367373307E}"/>
              </a:ext>
            </a:extLst>
          </p:cNvPr>
          <p:cNvSpPr>
            <a:spLocks noGrp="1"/>
          </p:cNvSpPr>
          <p:nvPr>
            <p:ph type="title"/>
          </p:nvPr>
        </p:nvSpPr>
        <p:spPr>
          <a:xfrm>
            <a:off x="307910" y="365125"/>
            <a:ext cx="11430000" cy="1325563"/>
          </a:xfrm>
        </p:spPr>
        <p:txBody>
          <a:bodyPr>
            <a:normAutofit/>
          </a:bodyPr>
          <a:lstStyle/>
          <a:p>
            <a:r>
              <a:rPr lang="fr-FR" sz="3600" b="1" dirty="0"/>
              <a:t>Lois usuelles : Cas d’utilisation dans la régression linéaire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B7F9D7-D2E7-FD18-1517-44DF0341AECA}"/>
                  </a:ext>
                </a:extLst>
              </p:cNvPr>
              <p:cNvSpPr>
                <a:spLocks noGrp="1"/>
              </p:cNvSpPr>
              <p:nvPr>
                <p:ph idx="1"/>
              </p:nvPr>
            </p:nvSpPr>
            <p:spPr>
              <a:xfrm>
                <a:off x="111967" y="1455576"/>
                <a:ext cx="11691257" cy="5253133"/>
              </a:xfrm>
            </p:spPr>
            <p:txBody>
              <a:bodyPr>
                <a:noAutofit/>
              </a:bodyPr>
              <a:lstStyle/>
              <a:p>
                <a:pPr marL="0" indent="0" algn="just">
                  <a:lnSpc>
                    <a:spcPct val="107000"/>
                  </a:lnSpc>
                  <a:spcAft>
                    <a:spcPts val="800"/>
                  </a:spcAft>
                  <a:buNone/>
                </a:pPr>
                <a:r>
                  <a:rPr lang="fr-FR" sz="2400" kern="100" dirty="0">
                    <a:effectLst/>
                    <a:latin typeface="Times New Roman" panose="02020603050405020304" pitchFamily="18" charset="0"/>
                    <a:ea typeface="Times New Roman" panose="02020603050405020304" pitchFamily="18" charset="0"/>
                    <a:cs typeface="Times New Roman" panose="02020603050405020304" pitchFamily="18" charset="0"/>
                  </a:rPr>
                  <a:t>Dans le cadre de la régression linéaire, ces trois lois sont utilisées pour pouvoir tester si notre modèle peut être généralisé à la population avec :</a:t>
                </a:r>
                <a:endParaRPr lang="fr-FR"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895350" lvl="0" indent="-342900" algn="just">
                  <a:lnSpc>
                    <a:spcPct val="107000"/>
                  </a:lnSpc>
                  <a:buFont typeface="Symbol" panose="05050102010706020507" pitchFamily="18" charset="2"/>
                  <a:buChar char=""/>
                </a:pPr>
                <a:r>
                  <a:rPr lang="fr-FR" sz="2400" kern="100" dirty="0">
                    <a:effectLst/>
                    <a:latin typeface="Times New Roman" panose="02020603050405020304" pitchFamily="18" charset="0"/>
                    <a:ea typeface="Times New Roman" panose="02020603050405020304" pitchFamily="18" charset="0"/>
                    <a:cs typeface="Times New Roman" panose="02020603050405020304" pitchFamily="18" charset="0"/>
                  </a:rPr>
                  <a:t>Un test de Student sur paramètre  </a:t>
                </a:r>
                <a14:m>
                  <m:oMath xmlns:m="http://schemas.openxmlformats.org/officeDocument/2006/math">
                    <m:sSub>
                      <m:sSubPr>
                        <m:ctrlP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fr-FR" sz="2400" kern="100" dirty="0">
                    <a:effectLst/>
                    <a:latin typeface="Times New Roman" panose="02020603050405020304" pitchFamily="18" charset="0"/>
                    <a:ea typeface="Times New Roman" panose="02020603050405020304" pitchFamily="18" charset="0"/>
                    <a:cs typeface="Times New Roman" panose="02020603050405020304" pitchFamily="18" charset="0"/>
                  </a:rPr>
                  <a:t> (Ici on test si </a:t>
                </a:r>
                <a14:m>
                  <m:oMath xmlns:m="http://schemas.openxmlformats.org/officeDocument/2006/math">
                    <m:sSub>
                      <m:sSubPr>
                        <m:ctrlP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fr-FR" sz="2400" kern="100" dirty="0">
                    <a:effectLst/>
                    <a:latin typeface="Times New Roman" panose="02020603050405020304" pitchFamily="18" charset="0"/>
                    <a:ea typeface="Times New Roman" panose="02020603050405020304" pitchFamily="18" charset="0"/>
                    <a:cs typeface="Times New Roman" panose="02020603050405020304" pitchFamily="18" charset="0"/>
                  </a:rPr>
                  <a:t> avec pour hypothèse nulle  </a:t>
                </a:r>
                <a14:m>
                  <m:oMath xmlns:m="http://schemas.openxmlformats.org/officeDocument/2006/math">
                    <m:sSub>
                      <m:sSubPr>
                        <m:ctrlP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fr-FR" sz="2400" kern="100" dirty="0">
                    <a:effectLst/>
                    <a:latin typeface="Times New Roman" panose="02020603050405020304" pitchFamily="18" charset="0"/>
                    <a:ea typeface="Times New Roman" panose="02020603050405020304" pitchFamily="18" charset="0"/>
                    <a:cs typeface="Times New Roman" panose="02020603050405020304" pitchFamily="18" charset="0"/>
                  </a:rPr>
                  <a:t>). Cela permet de voir si effectivement la variable explicative X explique réellement la variable expliqué Y. </a:t>
                </a:r>
                <a:endParaRPr lang="fr-FR"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895350" lvl="0" indent="-342900" algn="just">
                  <a:lnSpc>
                    <a:spcPct val="107000"/>
                  </a:lnSpc>
                  <a:spcAft>
                    <a:spcPts val="800"/>
                  </a:spcAft>
                  <a:buFont typeface="Symbol" panose="05050102010706020507" pitchFamily="18" charset="2"/>
                  <a:buChar char=""/>
                </a:pPr>
                <a:r>
                  <a:rPr lang="fr-FR" sz="2400" kern="100" dirty="0">
                    <a:effectLst/>
                    <a:latin typeface="Times New Roman" panose="02020603050405020304" pitchFamily="18" charset="0"/>
                    <a:ea typeface="Times New Roman" panose="02020603050405020304" pitchFamily="18" charset="0"/>
                    <a:cs typeface="Times New Roman" panose="02020603050405020304" pitchFamily="18" charset="0"/>
                  </a:rPr>
                  <a:t>Un test de Fisher qui permet de voir tout comme le test de Student si  </a:t>
                </a:r>
                <a14:m>
                  <m:oMath xmlns:m="http://schemas.openxmlformats.org/officeDocument/2006/math">
                    <m:sSub>
                      <m:sSubPr>
                        <m:ctrlP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fr-FR" sz="2400" kern="100" dirty="0">
                    <a:effectLst/>
                    <a:latin typeface="Times New Roman" panose="02020603050405020304" pitchFamily="18" charset="0"/>
                    <a:ea typeface="Times New Roman" panose="02020603050405020304" pitchFamily="18" charset="0"/>
                    <a:cs typeface="Times New Roman" panose="02020603050405020304" pitchFamily="18" charset="0"/>
                  </a:rPr>
                  <a:t>. Cela se fait par le calcul d’une statistique de test F (qui sera présenté plus bas) que l’on comparera à la valeur théorique de  </a:t>
                </a:r>
                <a14:m>
                  <m:oMath xmlns:m="http://schemas.openxmlformats.org/officeDocument/2006/math">
                    <m:sSubSup>
                      <m:sSubSupPr>
                        <m:ctrlP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fr-FR" sz="2400" i="1" kern="100">
                            <a:effectLst/>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fr-FR" sz="2400" kern="100" dirty="0">
                    <a:effectLst/>
                    <a:latin typeface="Times New Roman" panose="02020603050405020304" pitchFamily="18" charset="0"/>
                    <a:ea typeface="Times New Roman" panose="02020603050405020304" pitchFamily="18" charset="0"/>
                    <a:cs typeface="Times New Roman" panose="02020603050405020304" pitchFamily="18" charset="0"/>
                  </a:rPr>
                  <a:t>. Ici on utilise implicitement ꭓ</a:t>
                </a:r>
                <a:r>
                  <a:rPr lang="fr-FR" sz="24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fr-FR" sz="2400" kern="100" dirty="0">
                    <a:effectLst/>
                    <a:latin typeface="Times New Roman" panose="02020603050405020304" pitchFamily="18" charset="0"/>
                    <a:ea typeface="Times New Roman" panose="02020603050405020304" pitchFamily="18" charset="0"/>
                    <a:cs typeface="Times New Roman" panose="02020603050405020304" pitchFamily="18" charset="0"/>
                  </a:rPr>
                  <a:t> pour ce qui est de la variance des erreurs du modèle. </a:t>
                </a:r>
                <a:endParaRPr lang="fr-FR"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DB7F9D7-D2E7-FD18-1517-44DF0341AECA}"/>
                  </a:ext>
                </a:extLst>
              </p:cNvPr>
              <p:cNvSpPr>
                <a:spLocks noGrp="1" noRot="1" noChangeAspect="1" noMove="1" noResize="1" noEditPoints="1" noAdjustHandles="1" noChangeArrowheads="1" noChangeShapeType="1" noTextEdit="1"/>
              </p:cNvSpPr>
              <p:nvPr>
                <p:ph idx="1"/>
              </p:nvPr>
            </p:nvSpPr>
            <p:spPr>
              <a:xfrm>
                <a:off x="111967" y="1455576"/>
                <a:ext cx="11691257" cy="5253133"/>
              </a:xfrm>
              <a:blipFill>
                <a:blip r:embed="rId2"/>
                <a:stretch>
                  <a:fillRect l="-782" t="-928" r="-834"/>
                </a:stretch>
              </a:blipFill>
            </p:spPr>
            <p:txBody>
              <a:bodyPr/>
              <a:lstStyle/>
              <a:p>
                <a:r>
                  <a:rPr lang="fr-FR">
                    <a:noFill/>
                  </a:rPr>
                  <a:t> </a:t>
                </a:r>
              </a:p>
            </p:txBody>
          </p:sp>
        </mc:Fallback>
      </mc:AlternateContent>
    </p:spTree>
    <p:extLst>
      <p:ext uri="{BB962C8B-B14F-4D97-AF65-F5344CB8AC3E}">
        <p14:creationId xmlns:p14="http://schemas.microsoft.com/office/powerpoint/2010/main" val="359972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20FA-1A57-C0DA-E29E-3C56D9A12469}"/>
              </a:ext>
            </a:extLst>
          </p:cNvPr>
          <p:cNvSpPr>
            <a:spLocks noGrp="1"/>
          </p:cNvSpPr>
          <p:nvPr>
            <p:ph type="title"/>
          </p:nvPr>
        </p:nvSpPr>
        <p:spPr/>
        <p:txBody>
          <a:bodyPr/>
          <a:lstStyle/>
          <a:p>
            <a:r>
              <a:rPr lang="fr-FR" b="1" dirty="0"/>
              <a:t>Lois des estimateurs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0ECAAD-8ABA-7927-904F-11674D1DF007}"/>
                  </a:ext>
                </a:extLst>
              </p:cNvPr>
              <p:cNvSpPr>
                <a:spLocks noGrp="1"/>
              </p:cNvSpPr>
              <p:nvPr>
                <p:ph idx="1"/>
              </p:nvPr>
            </p:nvSpPr>
            <p:spPr>
              <a:xfrm>
                <a:off x="195943" y="1396410"/>
                <a:ext cx="11812555" cy="5228321"/>
              </a:xfrm>
            </p:spPr>
            <p:txBody>
              <a:bodyPr>
                <a:noAutofit/>
              </a:bodyPr>
              <a:lstStyle/>
              <a:p>
                <a:pPr marL="0" indent="0" algn="just">
                  <a:lnSpc>
                    <a:spcPct val="107000"/>
                  </a:lnSpc>
                  <a:spcAft>
                    <a:spcPts val="800"/>
                  </a:spcAft>
                  <a:buNone/>
                </a:pPr>
                <a:r>
                  <a:rPr lang="fr-FR" sz="1600" kern="100" dirty="0">
                    <a:latin typeface="Times New Roman" panose="02020603050405020304" pitchFamily="18" charset="0"/>
                    <a:ea typeface="Times New Roman" panose="02020603050405020304" pitchFamily="18" charset="0"/>
                    <a:cs typeface="Times New Roman" panose="02020603050405020304" pitchFamily="18" charset="0"/>
                  </a:rPr>
                  <a:t>Notons</a:t>
                </a:r>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C, </a:t>
                </a:r>
                <a14:m>
                  <m:oMath xmlns:m="http://schemas.openxmlformats.org/officeDocument/2006/math">
                    <m:sSubSup>
                      <m:sSub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sont mes variances et covariance des estimateurs MCO. Et  </a:t>
                </a:r>
                <a14:m>
                  <m:oMath xmlns:m="http://schemas.openxmlformats.org/officeDocument/2006/math">
                    <m:sSubSup>
                      <m:sSub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sont les variances de  </a:t>
                </a:r>
                <a14:m>
                  <m:oMath xmlns:m="http://schemas.openxmlformats.org/officeDocument/2006/math">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et  </a:t>
                </a:r>
                <a14:m>
                  <m:oMath xmlns:m="http://schemas.openxmlformats.org/officeDocument/2006/math">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Les lois des estimateurs sont :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14:m>
                  <m:oMath xmlns:m="http://schemas.openxmlformats.org/officeDocument/2006/math">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fr-FR" sz="1600" i="1" kern="100">
                        <a:effectLst/>
                        <a:latin typeface="Cambria Math" panose="02040503050406030204" pitchFamily="18" charset="0"/>
                        <a:ea typeface="Calibri" panose="020F0502020204030204" pitchFamily="34" charset="0"/>
                        <a:cs typeface="Times New Roman" panose="02020603050405020304" pitchFamily="18" charset="0"/>
                      </a:rPr>
                      <m:t>=</m:t>
                    </m:r>
                    <m:d>
                      <m:dPr>
                        <m:ctrlPr>
                          <a:rPr lang="fr-FR" sz="16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fr-FR" sz="16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1600" kern="100">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num>
                          <m:den>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den>
                        </m:f>
                      </m:e>
                    </m:d>
                    <m:r>
                      <a:rPr lang="fr-FR"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fr-FR" sz="1600" i="1" kern="100">
                        <a:effectLst/>
                        <a:latin typeface="Cambria Math" panose="02040503050406030204" pitchFamily="18" charset="0"/>
                        <a:ea typeface="Calibri" panose="020F0502020204030204" pitchFamily="34" charset="0"/>
                        <a:cs typeface="Times New Roman" panose="02020603050405020304" pitchFamily="18" charset="0"/>
                      </a:rPr>
                      <m:t>𝑁</m:t>
                    </m:r>
                    <m:d>
                      <m:dPr>
                        <m:ctrlPr>
                          <a:rPr lang="fr-FR" sz="16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d>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Où </a:t>
                </a:r>
                <a14:m>
                  <m:oMath xmlns:m="http://schemas.openxmlformats.org/officeDocument/2006/math">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noBa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e>
                    </m:d>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et V=</a:t>
                </a:r>
                <a14:m>
                  <m:oMath xmlns:m="http://schemas.openxmlformats.org/officeDocument/2006/math">
                    <m:f>
                      <m:f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num>
                      <m:den>
                        <m:nary>
                          <m:naryPr>
                            <m:chr m:val="∑"/>
                            <m:limLoc m:val="undOvr"/>
                            <m:subHide m:val="on"/>
                            <m:supHide m:val="on"/>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acc>
                                  </m:e>
                                </m:d>
                              </m:e>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den>
                    </m:f>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f>
                                <m:fPr>
                                  <m:type m:val="skw"/>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bSup>
                                        <m:sSub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e>
                                  </m:nary>
                                </m:num>
                                <m:den>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𝑛</m:t>
                                  </m:r>
                                </m:den>
                              </m:f>
                            </m:e>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acc>
                            </m:e>
                          </m:mr>
                          <m:m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acc>
                            </m:e>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e>
                          </m:mr>
                        </m:m>
                      </m:e>
                    </m:d>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mPr>
                          <m:mr>
                            <m:e>
                              <m:sSubSup>
                                <m:sSub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e>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mr>
                          <m:m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e>
                              <m:sSubSup>
                                <m:sSub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e>
                          </m:mr>
                        </m:m>
                      </m:e>
                    </m:d>
                  </m:oMath>
                </a14:m>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14:m>
                  <m:oMath xmlns:m="http://schemas.openxmlformats.org/officeDocument/2006/math">
                    <m:f>
                      <m:f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num>
                      <m:den>
                        <m:sSup>
                          <m:s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sSup>
                      <m:s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fr-FR" sz="16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ꭓ</a:t>
                </a:r>
                <a:r>
                  <a:rPr lang="fr-FR" sz="16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fr-FR" sz="16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n-2</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romanLcPeriod"/>
                </a:pPr>
                <a14:m>
                  <m:oMath xmlns:m="http://schemas.openxmlformats.org/officeDocument/2006/math">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et </a:t>
                </a:r>
                <a14:m>
                  <m:oMath xmlns:m="http://schemas.openxmlformats.org/officeDocument/2006/math">
                    <m:sSup>
                      <m:s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sont indépendants.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On aura </a:t>
                </a:r>
                <a:r>
                  <a:rPr lang="fr-FR" sz="1600" kern="100" dirty="0">
                    <a:latin typeface="Times New Roman" panose="02020603050405020304" pitchFamily="18" charset="0"/>
                    <a:ea typeface="Times New Roman" panose="02020603050405020304" pitchFamily="18" charset="0"/>
                    <a:cs typeface="Times New Roman" panose="02020603050405020304" pitchFamily="18" charset="0"/>
                  </a:rPr>
                  <a:t>les lois suivantes</a:t>
                </a:r>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14:m>
                  <m:oMath xmlns:m="http://schemas.openxmlformats.org/officeDocument/2006/math">
                    <m:f>
                      <m:f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600" kern="100">
                            <a:effectLst/>
                            <a:latin typeface="Cambria Math" panose="02040503050406030204" pitchFamily="18" charset="0"/>
                            <a:ea typeface="Times New Roman" panose="02020603050405020304" pitchFamily="18" charset="0"/>
                            <a:cs typeface="Times New Roman" panose="02020603050405020304" pitchFamily="18" charset="0"/>
                          </a:rPr>
                          <m:t>  </m:t>
                        </m:r>
                      </m:num>
                      <m:den>
                        <m:sSubSup>
                          <m:sSub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fr-FR" sz="16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fr-FR" sz="16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n-2</a:t>
                </a:r>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14:m>
                  <m:oMath xmlns:m="http://schemas.openxmlformats.org/officeDocument/2006/math">
                    <m:f>
                      <m:f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600" kern="100">
                            <a:effectLst/>
                            <a:latin typeface="Cambria Math" panose="02040503050406030204" pitchFamily="18" charset="0"/>
                            <a:ea typeface="Times New Roman" panose="02020603050405020304" pitchFamily="18" charset="0"/>
                            <a:cs typeface="Times New Roman" panose="02020603050405020304" pitchFamily="18" charset="0"/>
                          </a:rPr>
                          <m:t>  </m:t>
                        </m:r>
                      </m:num>
                      <m:den>
                        <m:sSubSup>
                          <m:sSub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oMath>
                </a14:m>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fr-FR" sz="16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fr-FR" sz="16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n-2</a:t>
                </a:r>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romanLcPeriod"/>
                </a:pPr>
                <a14:m>
                  <m:oMath xmlns:m="http://schemas.openxmlformats.org/officeDocument/2006/math">
                    <m:f>
                      <m:f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acc>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𝑉</m:t>
                        </m:r>
                      </m:e>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acc>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𝛽</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fr-FR"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600" kern="100" dirty="0">
                    <a:effectLst/>
                    <a:latin typeface="Times New Roman" panose="02020603050405020304" pitchFamily="18" charset="0"/>
                    <a:ea typeface="Times New Roman" panose="02020603050405020304" pitchFamily="18" charset="0"/>
                    <a:cs typeface="Times New Roman" panose="02020603050405020304" pitchFamily="18" charset="0"/>
                  </a:rPr>
                  <a:t>Cette propriété nous permet de donner l’intervalle de confiance (IC) des estimateurs.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20ECAAD-8ABA-7927-904F-11674D1DF007}"/>
                  </a:ext>
                </a:extLst>
              </p:cNvPr>
              <p:cNvSpPr>
                <a:spLocks noGrp="1" noRot="1" noChangeAspect="1" noMove="1" noResize="1" noEditPoints="1" noAdjustHandles="1" noChangeArrowheads="1" noChangeShapeType="1" noTextEdit="1"/>
              </p:cNvSpPr>
              <p:nvPr>
                <p:ph idx="1"/>
              </p:nvPr>
            </p:nvSpPr>
            <p:spPr>
              <a:xfrm>
                <a:off x="195943" y="1396410"/>
                <a:ext cx="11812555" cy="5228321"/>
              </a:xfrm>
              <a:blipFill>
                <a:blip r:embed="rId2"/>
                <a:stretch>
                  <a:fillRect l="-258" t="-117" b="-3030"/>
                </a:stretch>
              </a:blipFill>
            </p:spPr>
            <p:txBody>
              <a:bodyPr/>
              <a:lstStyle/>
              <a:p>
                <a:r>
                  <a:rPr lang="fr-FR">
                    <a:noFill/>
                  </a:rPr>
                  <a:t> </a:t>
                </a:r>
              </a:p>
            </p:txBody>
          </p:sp>
        </mc:Fallback>
      </mc:AlternateContent>
    </p:spTree>
    <p:extLst>
      <p:ext uri="{BB962C8B-B14F-4D97-AF65-F5344CB8AC3E}">
        <p14:creationId xmlns:p14="http://schemas.microsoft.com/office/powerpoint/2010/main" val="4027711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C654-384B-A49A-1153-2B4960235241}"/>
              </a:ext>
            </a:extLst>
          </p:cNvPr>
          <p:cNvSpPr>
            <a:spLocks noGrp="1"/>
          </p:cNvSpPr>
          <p:nvPr>
            <p:ph type="title"/>
          </p:nvPr>
        </p:nvSpPr>
        <p:spPr/>
        <p:txBody>
          <a:bodyPr/>
          <a:lstStyle/>
          <a:p>
            <a:r>
              <a:rPr lang="fr-FR" b="1" dirty="0"/>
              <a:t>Intervalles de confiance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75C5DC-8CCB-A0B4-C272-20C690D1A3B6}"/>
                  </a:ext>
                </a:extLst>
              </p:cNvPr>
              <p:cNvSpPr>
                <a:spLocks noGrp="1"/>
              </p:cNvSpPr>
              <p:nvPr>
                <p:ph idx="1"/>
              </p:nvPr>
            </p:nvSpPr>
            <p:spPr>
              <a:xfrm>
                <a:off x="382555" y="1825625"/>
                <a:ext cx="11485983" cy="4435216"/>
              </a:xfrm>
            </p:spPr>
            <p:txBody>
              <a:bodyPr>
                <a:noAutofit/>
              </a:bodyPr>
              <a:lstStyle/>
              <a:p>
                <a:pPr algn="just">
                  <a:lnSpc>
                    <a:spcPct val="107000"/>
                  </a:lnSpc>
                  <a:spcAft>
                    <a:spcPts val="800"/>
                  </a:spcAft>
                </a:pPr>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Ci-dessus nous avons fait une estimation ponctuelle des paramètres (</a:t>
                </a:r>
                <a14:m>
                  <m:oMath xmlns:m="http://schemas.openxmlformats.org/officeDocument/2006/math">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Or il est plus pratique de donner une plage de valeur dans laquelle la valeur réelle du paramètre pourrait s’y trouver. Cette plage de valeur est l’intervalle de confiance (IC). Ainsi pour nos paramètres (</a:t>
                </a:r>
                <a14:m>
                  <m:oMath xmlns:m="http://schemas.openxmlformats.org/officeDocument/2006/math">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l’estimation par intervalle de confiance est :</a:t>
                </a:r>
                <a:endParaRPr lang="fr-FR"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fr-FR" sz="2000" kern="100" dirty="0">
                    <a:effectLst/>
                    <a:latin typeface="Times New Roman" panose="02020603050405020304" pitchFamily="18" charset="0"/>
                    <a:ea typeface="Calibri" panose="020F0502020204030204" pitchFamily="34" charset="0"/>
                    <a:cs typeface="Times New Roman" panose="02020603050405020304" pitchFamily="18" charset="0"/>
                  </a:rPr>
                  <a:t>IC (</a:t>
                </a:r>
                <a14:m>
                  <m:oMath xmlns:m="http://schemas.openxmlformats.org/officeDocument/2006/math">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acc>
                      <m:accPr>
                        <m:chr m:val="̂"/>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Où </a:t>
                </a:r>
                <a14:m>
                  <m:oMath xmlns:m="http://schemas.openxmlformats.org/officeDocument/2006/math">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est le quantile de niveau </a:t>
                </a:r>
                <a14:m>
                  <m:oMath xmlns:m="http://schemas.openxmlformats.org/officeDocument/2006/math">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de la loi de Student à n-2 ddl</a:t>
                </a:r>
                <a:endParaRPr lang="fr-FR"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LcPeriod"/>
                </a:pPr>
                <a:r>
                  <a:rPr lang="fr-FR" sz="2000" kern="100" dirty="0">
                    <a:effectLst/>
                    <a:latin typeface="Times New Roman" panose="02020603050405020304" pitchFamily="18" charset="0"/>
                    <a:ea typeface="Calibri" panose="020F0502020204030204" pitchFamily="34" charset="0"/>
                    <a:cs typeface="Times New Roman" panose="02020603050405020304" pitchFamily="18" charset="0"/>
                  </a:rPr>
                  <a:t>IC (</a:t>
                </a:r>
                <a14:m>
                  <m:oMath xmlns:m="http://schemas.openxmlformats.org/officeDocument/2006/math">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acc>
                      <m:accPr>
                        <m:chr m:val="̂"/>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Où </a:t>
                </a:r>
                <a14:m>
                  <m:oMath xmlns:m="http://schemas.openxmlformats.org/officeDocument/2006/math">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est le quantile de niveau </a:t>
                </a:r>
                <a14:m>
                  <m:oMath xmlns:m="http://schemas.openxmlformats.org/officeDocument/2006/math">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de la loi de Student à n-2 ddl</a:t>
                </a:r>
                <a:endParaRPr lang="fr-FR"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romanLcPeriod"/>
                </a:pPr>
                <a:r>
                  <a:rPr lang="fr-FR" sz="2000" kern="100" dirty="0">
                    <a:effectLst/>
                    <a:latin typeface="Times New Roman" panose="02020603050405020304" pitchFamily="18" charset="0"/>
                    <a:ea typeface="Calibri" panose="020F0502020204030204" pitchFamily="34" charset="0"/>
                    <a:cs typeface="Times New Roman" panose="02020603050405020304" pitchFamily="18" charset="0"/>
                  </a:rPr>
                  <a:t>IC (</a:t>
                </a:r>
                <a14:m>
                  <m:oMath xmlns:m="http://schemas.openxmlformats.org/officeDocument/2006/math">
                    <m:sSup>
                      <m:sSup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acc>
                          <m:accPr>
                            <m:chr m:val="̂"/>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p>
                              <m:sSup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e>
                        </m:acc>
                      </m:num>
                      <m:den>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acc>
                          <m:accPr>
                            <m:chr m:val="̂"/>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p>
                              <m:sSup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e>
                        </m:acc>
                      </m:num>
                      <m:den>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Où </a:t>
                </a:r>
                <a14:m>
                  <m:oMath xmlns:m="http://schemas.openxmlformats.org/officeDocument/2006/math">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est le quantile de niveau </a:t>
                </a:r>
                <a14:m>
                  <m:oMath xmlns:m="http://schemas.openxmlformats.org/officeDocument/2006/math">
                    <m:f>
                      <m:f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de ꭓ</a:t>
                </a:r>
                <a:r>
                  <a:rPr lang="fr-FR" sz="20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fr-FR" sz="20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n-2</a:t>
                </a:r>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6D75C5DC-8CCB-A0B4-C272-20C690D1A3B6}"/>
                  </a:ext>
                </a:extLst>
              </p:cNvPr>
              <p:cNvSpPr>
                <a:spLocks noGrp="1" noRot="1" noChangeAspect="1" noMove="1" noResize="1" noEditPoints="1" noAdjustHandles="1" noChangeArrowheads="1" noChangeShapeType="1" noTextEdit="1"/>
              </p:cNvSpPr>
              <p:nvPr>
                <p:ph idx="1"/>
              </p:nvPr>
            </p:nvSpPr>
            <p:spPr>
              <a:xfrm>
                <a:off x="382555" y="1825625"/>
                <a:ext cx="11485983" cy="4435216"/>
              </a:xfrm>
              <a:blipFill>
                <a:blip r:embed="rId2"/>
                <a:stretch>
                  <a:fillRect l="-478" t="-687" r="-531"/>
                </a:stretch>
              </a:blipFill>
            </p:spPr>
            <p:txBody>
              <a:bodyPr/>
              <a:lstStyle/>
              <a:p>
                <a:r>
                  <a:rPr lang="fr-FR">
                    <a:noFill/>
                  </a:rPr>
                  <a:t> </a:t>
                </a:r>
              </a:p>
            </p:txBody>
          </p:sp>
        </mc:Fallback>
      </mc:AlternateContent>
    </p:spTree>
    <p:extLst>
      <p:ext uri="{BB962C8B-B14F-4D97-AF65-F5344CB8AC3E}">
        <p14:creationId xmlns:p14="http://schemas.microsoft.com/office/powerpoint/2010/main" val="269731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4078-AE4B-3B11-544B-FCE2AF0FD2CF}"/>
              </a:ext>
            </a:extLst>
          </p:cNvPr>
          <p:cNvSpPr>
            <a:spLocks noGrp="1"/>
          </p:cNvSpPr>
          <p:nvPr>
            <p:ph type="title"/>
          </p:nvPr>
        </p:nvSpPr>
        <p:spPr/>
        <p:txBody>
          <a:bodyPr/>
          <a:lstStyle/>
          <a:p>
            <a:r>
              <a:rPr lang="fr-FR" b="1" dirty="0"/>
              <a:t>Validation du modèle de régression linéaire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663C6F-1997-275F-5063-FEF89B27E1F3}"/>
                  </a:ext>
                </a:extLst>
              </p:cNvPr>
              <p:cNvSpPr>
                <a:spLocks noGrp="1"/>
              </p:cNvSpPr>
              <p:nvPr>
                <p:ph idx="1"/>
              </p:nvPr>
            </p:nvSpPr>
            <p:spPr>
              <a:xfrm>
                <a:off x="838200" y="1825625"/>
                <a:ext cx="10515600" cy="1841306"/>
              </a:xfrm>
            </p:spPr>
            <p:txBody>
              <a:bodyPr>
                <a:normAutofit/>
              </a:bodyPr>
              <a:lstStyle/>
              <a:p>
                <a:pPr marL="0" indent="0" algn="just">
                  <a:buNone/>
                </a:pPr>
                <a:r>
                  <a:rPr lang="fr-FR" sz="2000" kern="100" dirty="0">
                    <a:effectLst/>
                    <a:latin typeface="Times New Roman" panose="02020603050405020304" pitchFamily="18" charset="0"/>
                    <a:ea typeface="Calibri" panose="020F0502020204030204" pitchFamily="34" charset="0"/>
                    <a:cs typeface="Times New Roman" panose="02020603050405020304" pitchFamily="18" charset="0"/>
                  </a:rPr>
                  <a:t>Les paramètres de notre modèle étant estimés, il est intéressant de savoir si notre modèle estimé peut-être généralisé ou extrapolé à la population. Pour ce faire, nous avons le choix entre un test de Student de significativité de </a:t>
                </a:r>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et un test de Fisher de significativité de </a:t>
                </a:r>
                <a14:m>
                  <m:oMath xmlns:m="http://schemas.openxmlformats.org/officeDocument/2006/math">
                    <m:acc>
                      <m:accPr>
                        <m:chr m:val="̂"/>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20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oMath>
                </a14:m>
                <a:r>
                  <a:rPr lang="fr-FR" sz="2000" kern="100" dirty="0">
                    <a:effectLst/>
                    <a:latin typeface="Times New Roman" panose="02020603050405020304" pitchFamily="18" charset="0"/>
                    <a:ea typeface="Times New Roman" panose="02020603050405020304" pitchFamily="18" charset="0"/>
                    <a:cs typeface="Times New Roman" panose="02020603050405020304" pitchFamily="18" charset="0"/>
                  </a:rPr>
                  <a:t>utilisant la somme des carrés des estimés (SCE) et la somme des carrés résiduels (SCR).</a:t>
                </a:r>
                <a:endParaRPr lang="fr-FR"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3200" dirty="0"/>
              </a:p>
            </p:txBody>
          </p:sp>
        </mc:Choice>
        <mc:Fallback>
          <p:sp>
            <p:nvSpPr>
              <p:cNvPr id="3" name="Content Placeholder 2">
                <a:extLst>
                  <a:ext uri="{FF2B5EF4-FFF2-40B4-BE49-F238E27FC236}">
                    <a16:creationId xmlns:a16="http://schemas.microsoft.com/office/drawing/2014/main" id="{02663C6F-1997-275F-5063-FEF89B27E1F3}"/>
                  </a:ext>
                </a:extLst>
              </p:cNvPr>
              <p:cNvSpPr>
                <a:spLocks noGrp="1" noRot="1" noChangeAspect="1" noMove="1" noResize="1" noEditPoints="1" noAdjustHandles="1" noChangeArrowheads="1" noChangeShapeType="1" noTextEdit="1"/>
              </p:cNvSpPr>
              <p:nvPr>
                <p:ph idx="1"/>
              </p:nvPr>
            </p:nvSpPr>
            <p:spPr>
              <a:xfrm>
                <a:off x="838200" y="1825625"/>
                <a:ext cx="10515600" cy="1841306"/>
              </a:xfrm>
              <a:blipFill>
                <a:blip r:embed="rId2"/>
                <a:stretch>
                  <a:fillRect l="-638" t="-3300" r="-58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4F72676-DDC9-7AA4-F4A0-6918DFB6A64F}"/>
                  </a:ext>
                </a:extLst>
              </p:cNvPr>
              <p:cNvSpPr txBox="1"/>
              <p:nvPr/>
            </p:nvSpPr>
            <p:spPr>
              <a:xfrm>
                <a:off x="662473" y="3312368"/>
                <a:ext cx="5234474" cy="2937407"/>
              </a:xfrm>
              <a:prstGeom prst="rect">
                <a:avLst/>
              </a:prstGeom>
              <a:noFill/>
            </p:spPr>
            <p:txBody>
              <a:bodyPr wrap="square" rtlCol="0">
                <a:spAutoFit/>
              </a:bodyPr>
              <a:lstStyle/>
              <a:p>
                <a:r>
                  <a:rPr lang="fr-FR" b="1" dirty="0"/>
                  <a:t>Hypothèse de test : </a:t>
                </a:r>
                <a14:m>
                  <m:oMath xmlns:m="http://schemas.openxmlformats.org/officeDocument/2006/math">
                    <m:d>
                      <m:dPr>
                        <m:begChr m:val="{"/>
                        <m:endChr m:val=""/>
                        <m:ctrlPr>
                          <a:rPr lang="fr-FR" sz="1800" i="1" kern="100" smtClean="0">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eqArrPr>
                          <m:e>
                            <m:d>
                              <m:d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𝐻</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0</m:t>
                                </m:r>
                              </m:e>
                            </m:d>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d>
                              <m:d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𝐻</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1</m:t>
                                </m:r>
                              </m:e>
                            </m:d>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≠0</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e>
                        </m:eqArr>
                      </m:e>
                    </m:d>
                  </m:oMath>
                </a14:m>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r>
                  <a:rPr lang="fr-FR" b="1" kern="100" dirty="0">
                    <a:latin typeface="Times New Roman" panose="02020603050405020304" pitchFamily="18" charset="0"/>
                    <a:ea typeface="Times New Roman" panose="02020603050405020304" pitchFamily="18" charset="0"/>
                    <a:cs typeface="Times New Roman" panose="02020603050405020304" pitchFamily="18" charset="0"/>
                  </a:rPr>
                  <a:t>S</a:t>
                </a: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tatistique de test est :  </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t</a:t>
                </a:r>
                <a14:m>
                  <m:oMath xmlns:m="http://schemas.openxmlformats.org/officeDocument/2006/math">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num>
                      <m:den>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den>
                    </m:f>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800" i="1" kern="1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fr-FR"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n-2</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r>
                  <a:rPr lang="fr-FR" b="1" dirty="0"/>
                  <a:t>Resultat : </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Notre modèle sera valide si et seulement si la valeur calculée de la statistique de test en valeur absolue est supérieure à </a:t>
                </a:r>
                <a14:m>
                  <m:oMath xmlns:m="http://schemas.openxmlformats.org/officeDocument/2006/math">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mc:Choice>
        <mc:Fallback>
          <p:sp>
            <p:nvSpPr>
              <p:cNvPr id="4" name="TextBox 3">
                <a:extLst>
                  <a:ext uri="{FF2B5EF4-FFF2-40B4-BE49-F238E27FC236}">
                    <a16:creationId xmlns:a16="http://schemas.microsoft.com/office/drawing/2014/main" id="{D4F72676-DDC9-7AA4-F4A0-6918DFB6A64F}"/>
                  </a:ext>
                </a:extLst>
              </p:cNvPr>
              <p:cNvSpPr txBox="1">
                <a:spLocks noRot="1" noChangeAspect="1" noMove="1" noResize="1" noEditPoints="1" noAdjustHandles="1" noChangeArrowheads="1" noChangeShapeType="1" noTextEdit="1"/>
              </p:cNvSpPr>
              <p:nvPr/>
            </p:nvSpPr>
            <p:spPr>
              <a:xfrm>
                <a:off x="662473" y="3312368"/>
                <a:ext cx="5234474" cy="2937407"/>
              </a:xfrm>
              <a:prstGeom prst="rect">
                <a:avLst/>
              </a:prstGeom>
              <a:blipFill>
                <a:blip r:embed="rId3"/>
                <a:stretch>
                  <a:fillRect l="-1049"/>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FEE1A87-D220-CD4F-49CE-4CF4EAB724F9}"/>
                  </a:ext>
                </a:extLst>
              </p:cNvPr>
              <p:cNvSpPr txBox="1"/>
              <p:nvPr/>
            </p:nvSpPr>
            <p:spPr>
              <a:xfrm>
                <a:off x="6295053" y="3175519"/>
                <a:ext cx="5234474" cy="3085268"/>
              </a:xfrm>
              <a:prstGeom prst="rect">
                <a:avLst/>
              </a:prstGeom>
              <a:noFill/>
            </p:spPr>
            <p:txBody>
              <a:bodyPr wrap="square" rtlCol="0">
                <a:spAutoFit/>
              </a:bodyPr>
              <a:lstStyle/>
              <a:p>
                <a:r>
                  <a:rPr lang="fr-FR" b="1" dirty="0"/>
                  <a:t>Hypothèse de test : </a:t>
                </a:r>
                <a14:m>
                  <m:oMath xmlns:m="http://schemas.openxmlformats.org/officeDocument/2006/math">
                    <m:d>
                      <m:dPr>
                        <m:begChr m:val="{"/>
                        <m:endChr m:val=""/>
                        <m:ctrlPr>
                          <a:rPr lang="fr-FR" sz="1800" i="1" kern="100" smtClean="0">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eqArrPr>
                          <m:e>
                            <m:d>
                              <m:d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𝐻</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0</m:t>
                                </m:r>
                              </m:e>
                            </m:d>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b="1"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0</m:t>
                            </m:r>
                          </m:e>
                          <m:e>
                            <m:d>
                              <m:d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𝐻</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1</m:t>
                                </m:r>
                              </m:e>
                            </m:d>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≠0</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e>
                        </m:eqArr>
                      </m:e>
                    </m:d>
                  </m:oMath>
                </a14:m>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r>
                  <a:rPr lang="fr-FR" b="1" kern="100" dirty="0">
                    <a:latin typeface="Times New Roman" panose="02020603050405020304" pitchFamily="18" charset="0"/>
                    <a:ea typeface="Times New Roman" panose="02020603050405020304" pitchFamily="18" charset="0"/>
                    <a:cs typeface="Times New Roman" panose="02020603050405020304" pitchFamily="18" charset="0"/>
                  </a:rPr>
                  <a:t>S</a:t>
                </a: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tatistique de test est :  </a:t>
                </a:r>
                <a14:m>
                  <m:oMath xmlns:m="http://schemas.openxmlformats.org/officeDocument/2006/math">
                    <m:r>
                      <a:rPr lang="fr-FR" sz="1800" i="1" kern="100" smtClean="0">
                        <a:effectLst/>
                        <a:latin typeface="Cambria Math" panose="02040503050406030204" pitchFamily="18" charset="0"/>
                        <a:ea typeface="Calibri" panose="020F0502020204030204" pitchFamily="34" charset="0"/>
                        <a:cs typeface="Times New Roman" panose="02020603050405020304" pitchFamily="18" charset="0"/>
                      </a:rPr>
                      <m:t>𝐹</m:t>
                    </m:r>
                    <m:r>
                      <a:rPr lang="fr-FR" sz="1800" i="1" kern="100"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𝑆𝐶𝐸</m:t>
                        </m:r>
                      </m:num>
                      <m:den>
                        <m:f>
                          <m:fPr>
                            <m:type m:val="skw"/>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𝑆𝐶𝑅</m:t>
                            </m:r>
                          </m:num>
                          <m:den>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−2</m:t>
                            </m:r>
                          </m:den>
                        </m:f>
                      </m:den>
                    </m:f>
                  </m:oMath>
                </a14:m>
                <a:r>
                  <a:rPr lang="fr-FR" sz="1800" kern="100" dirty="0">
                    <a:effectLst/>
                    <a:latin typeface="Cambria Math" panose="02040503050406030204" pitchFamily="18" charset="0"/>
                    <a:ea typeface="Times New Roman" panose="02020603050405020304" pitchFamily="18" charset="0"/>
                    <a:cs typeface="Times New Roman" panose="02020603050405020304" pitchFamily="18" charset="0"/>
                  </a:rPr>
                  <a:t>↝</a:t>
                </a:r>
                <a14:m>
                  <m:oMath xmlns:m="http://schemas.openxmlformats.org/officeDocument/2006/math">
                    <m:sSubSup>
                      <m:sSub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r>
                  <a:rPr lang="fr-FR" b="1" dirty="0"/>
                  <a:t>Resultat : </a:t>
                </a:r>
                <a:r>
                  <a:rPr lang="fr-FR" dirty="0"/>
                  <a:t>Ensuite nous comparons cette valeur calculée F au quantile de 1 et n-2 ddl à 1-α de confiance. Le modèle sera valide lorsque la valeur calculée est supérieure à la valeur théorique se trouvant dans la table de loi de Fisher. </a:t>
                </a:r>
              </a:p>
            </p:txBody>
          </p:sp>
        </mc:Choice>
        <mc:Fallback>
          <p:sp>
            <p:nvSpPr>
              <p:cNvPr id="5" name="TextBox 4">
                <a:extLst>
                  <a:ext uri="{FF2B5EF4-FFF2-40B4-BE49-F238E27FC236}">
                    <a16:creationId xmlns:a16="http://schemas.microsoft.com/office/drawing/2014/main" id="{6FEE1A87-D220-CD4F-49CE-4CF4EAB724F9}"/>
                  </a:ext>
                </a:extLst>
              </p:cNvPr>
              <p:cNvSpPr txBox="1">
                <a:spLocks noRot="1" noChangeAspect="1" noMove="1" noResize="1" noEditPoints="1" noAdjustHandles="1" noChangeArrowheads="1" noChangeShapeType="1" noTextEdit="1"/>
              </p:cNvSpPr>
              <p:nvPr/>
            </p:nvSpPr>
            <p:spPr>
              <a:xfrm>
                <a:off x="6295053" y="3175519"/>
                <a:ext cx="5234474" cy="3085268"/>
              </a:xfrm>
              <a:prstGeom prst="rect">
                <a:avLst/>
              </a:prstGeom>
              <a:blipFill>
                <a:blip r:embed="rId4"/>
                <a:stretch>
                  <a:fillRect l="-1049" b="-2174"/>
                </a:stretch>
              </a:blipFill>
            </p:spPr>
            <p:txBody>
              <a:bodyPr/>
              <a:lstStyle/>
              <a:p>
                <a:r>
                  <a:rPr lang="fr-FR">
                    <a:noFill/>
                  </a:rPr>
                  <a:t> </a:t>
                </a:r>
              </a:p>
            </p:txBody>
          </p:sp>
        </mc:Fallback>
      </mc:AlternateContent>
    </p:spTree>
    <p:extLst>
      <p:ext uri="{BB962C8B-B14F-4D97-AF65-F5344CB8AC3E}">
        <p14:creationId xmlns:p14="http://schemas.microsoft.com/office/powerpoint/2010/main" val="109556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D676-66EE-1AD5-FC37-45DF79466E4F}"/>
              </a:ext>
            </a:extLst>
          </p:cNvPr>
          <p:cNvSpPr>
            <a:spLocks noGrp="1"/>
          </p:cNvSpPr>
          <p:nvPr>
            <p:ph type="title"/>
          </p:nvPr>
        </p:nvSpPr>
        <p:spPr>
          <a:xfrm>
            <a:off x="838200" y="365126"/>
            <a:ext cx="10515600" cy="931830"/>
          </a:xfrm>
        </p:spPr>
        <p:txBody>
          <a:bodyPr>
            <a:normAutofit/>
          </a:bodyPr>
          <a:lstStyle/>
          <a:p>
            <a:r>
              <a:rPr lang="fr-FR" b="1" dirty="0"/>
              <a:t>Prévision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ACAF3-7A79-F0A9-59CE-510834D3449A}"/>
                  </a:ext>
                </a:extLst>
              </p:cNvPr>
              <p:cNvSpPr>
                <a:spLocks noGrp="1"/>
              </p:cNvSpPr>
              <p:nvPr>
                <p:ph idx="1"/>
              </p:nvPr>
            </p:nvSpPr>
            <p:spPr>
              <a:xfrm>
                <a:off x="429208" y="1265787"/>
                <a:ext cx="11439332" cy="4351338"/>
              </a:xfrm>
            </p:spPr>
            <p:txBody>
              <a:bodyPr/>
              <a:lstStyle/>
              <a:p>
                <a:pPr marL="0" indent="0" algn="just">
                  <a:lnSpc>
                    <a:spcPct val="107000"/>
                  </a:lnSpc>
                  <a:spcAft>
                    <a:spcPts val="800"/>
                  </a:spcAft>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Le but principal de la modélisation étant de faire une représentation simplifiée la réalité d’une part et de faire de la prévision d’autres part, notre modèle de régression linéaire validé doit nous permettre de prédire une nouvelle valeur  </a:t>
                </a:r>
                <a14:m>
                  <m:oMath xmlns:m="http://schemas.openxmlformats.org/officeDocument/2006/math">
                    <m:sSub>
                      <m:sSub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acc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𝑦</m:t>
                            </m:r>
                          </m:e>
                        </m:acc>
                      </m:e>
                      <m:sub>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pour un </a:t>
                </a:r>
                <a14:m>
                  <m:oMath xmlns:m="http://schemas.openxmlformats.org/officeDocument/2006/math">
                    <m:sSub>
                      <m:sSub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donné. </a:t>
                </a:r>
                <a:endParaRPr lang="fr-FR" sz="1800" i="1" kern="100" dirty="0">
                  <a:effectLst/>
                  <a:latin typeface="Cambria Math" panose="020405030504060302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 xmlns:m="http://schemas.openxmlformats.org/officeDocument/2006/math">
                    <m:sSub>
                      <m:sSub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acc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𝑦</m:t>
                            </m:r>
                          </m:e>
                        </m:acc>
                      </m:e>
                      <m:sub>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Étant linéaire en </a:t>
                </a:r>
                <a14:m>
                  <m:oMath xmlns:m="http://schemas.openxmlformats.org/officeDocument/2006/math">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et </a:t>
                </a:r>
                <a14:m>
                  <m:oMath xmlns:m="http://schemas.openxmlformats.org/officeDocument/2006/math">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ԑ</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on peut préciser sa loi :</a:t>
                </a:r>
                <a:endParaRPr lang="fr-FR" dirty="0"/>
              </a:p>
              <a:p>
                <a:pPr marL="0" indent="0">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On ne connait pas </a:t>
                </a:r>
                <a14:m>
                  <m:oMath xmlns:m="http://schemas.openxmlformats.org/officeDocument/2006/math">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On l’estime avec </a:t>
                </a:r>
                <a14:m>
                  <m:oMath xmlns:m="http://schemas.openxmlformats.org/officeDocument/2006/math">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e>
                    </m:acc>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et on peut alors donner l’intervalle de confiance de </a:t>
                </a:r>
                <a14:m>
                  <m:oMath xmlns:m="http://schemas.openxmlformats.org/officeDocument/2006/math">
                    <m:sSub>
                      <m:sSub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𝑛</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en utilisant la loi : </a:t>
                </a:r>
                <a:endParaRPr lang="fr-FR" sz="1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fr-FR"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fr-FR"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Et on obtient :</a:t>
                </a:r>
                <a:r>
                  <a:rPr lang="fr-FR" sz="1800" kern="100" dirty="0">
                    <a:latin typeface="Calibri" panose="020F0502020204030204" pitchFamily="34" charset="0"/>
                    <a:ea typeface="Calibri" panose="020F0502020204030204" pitchFamily="34" charset="0"/>
                    <a:cs typeface="Times New Roman" panose="02020603050405020304" pitchFamily="18" charset="0"/>
                  </a:rPr>
                  <a:t>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mc:Choice>
        <mc:Fallback>
          <p:sp>
            <p:nvSpPr>
              <p:cNvPr id="3" name="Content Placeholder 2">
                <a:extLst>
                  <a:ext uri="{FF2B5EF4-FFF2-40B4-BE49-F238E27FC236}">
                    <a16:creationId xmlns:a16="http://schemas.microsoft.com/office/drawing/2014/main" id="{152ACAF3-7A79-F0A9-59CE-510834D3449A}"/>
                  </a:ext>
                </a:extLst>
              </p:cNvPr>
              <p:cNvSpPr>
                <a:spLocks noGrp="1" noRot="1" noChangeAspect="1" noMove="1" noResize="1" noEditPoints="1" noAdjustHandles="1" noChangeArrowheads="1" noChangeShapeType="1" noTextEdit="1"/>
              </p:cNvSpPr>
              <p:nvPr>
                <p:ph idx="1"/>
              </p:nvPr>
            </p:nvSpPr>
            <p:spPr>
              <a:xfrm>
                <a:off x="429208" y="1265787"/>
                <a:ext cx="11439332" cy="4351338"/>
              </a:xfrm>
              <a:blipFill>
                <a:blip r:embed="rId2"/>
                <a:stretch>
                  <a:fillRect l="-426" t="-842" r="-426"/>
                </a:stretch>
              </a:blipFill>
            </p:spPr>
            <p:txBody>
              <a:bodyPr/>
              <a:lstStyle/>
              <a:p>
                <a:r>
                  <a:rPr lang="fr-FR">
                    <a:noFill/>
                  </a:rPr>
                  <a:t> </a:t>
                </a:r>
              </a:p>
            </p:txBody>
          </p:sp>
        </mc:Fallback>
      </mc:AlternateContent>
      <p:pic>
        <p:nvPicPr>
          <p:cNvPr id="4" name="Picture 3">
            <a:extLst>
              <a:ext uri="{FF2B5EF4-FFF2-40B4-BE49-F238E27FC236}">
                <a16:creationId xmlns:a16="http://schemas.microsoft.com/office/drawing/2014/main" id="{3ACAEB4A-8BB3-F9E6-C577-960D526ACB51}"/>
              </a:ext>
            </a:extLst>
          </p:cNvPr>
          <p:cNvPicPr>
            <a:picLocks noChangeAspect="1"/>
          </p:cNvPicPr>
          <p:nvPr/>
        </p:nvPicPr>
        <p:blipFill rotWithShape="1">
          <a:blip r:embed="rId3">
            <a:extLst>
              <a:ext uri="{28A0092B-C50C-407E-A947-70E740481C1C}">
                <a14:useLocalDpi xmlns:a14="http://schemas.microsoft.com/office/drawing/2010/main" val="0"/>
              </a:ext>
            </a:extLst>
          </a:blip>
          <a:srcRect l="16770"/>
          <a:stretch/>
        </p:blipFill>
        <p:spPr bwMode="auto">
          <a:xfrm>
            <a:off x="6509449" y="2240423"/>
            <a:ext cx="4554034" cy="68938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EE49E549-DE3A-294D-27D0-FA5CB5B0ECBC}"/>
              </a:ext>
            </a:extLst>
          </p:cNvPr>
          <p:cNvPicPr>
            <a:picLocks noChangeAspect="1"/>
          </p:cNvPicPr>
          <p:nvPr/>
        </p:nvPicPr>
        <p:blipFill rotWithShape="1">
          <a:blip r:embed="rId4">
            <a:extLst>
              <a:ext uri="{28A0092B-C50C-407E-A947-70E740481C1C}">
                <a14:useLocalDpi xmlns:a14="http://schemas.microsoft.com/office/drawing/2010/main" val="0"/>
              </a:ext>
            </a:extLst>
          </a:blip>
          <a:srcRect l="7713" r="13172"/>
          <a:stretch/>
        </p:blipFill>
        <p:spPr bwMode="auto">
          <a:xfrm>
            <a:off x="2180091" y="3259960"/>
            <a:ext cx="2771192" cy="92943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018380F7-2B27-B70B-38F1-2DA5CEBB6783}"/>
              </a:ext>
            </a:extLst>
          </p:cNvPr>
          <p:cNvPicPr>
            <a:picLocks noChangeAspect="1"/>
          </p:cNvPicPr>
          <p:nvPr/>
        </p:nvPicPr>
        <p:blipFill rotWithShape="1">
          <a:blip r:embed="rId5">
            <a:extLst>
              <a:ext uri="{28A0092B-C50C-407E-A947-70E740481C1C}">
                <a14:useLocalDpi xmlns:a14="http://schemas.microsoft.com/office/drawing/2010/main" val="0"/>
              </a:ext>
            </a:extLst>
          </a:blip>
          <a:srcRect l="4961"/>
          <a:stretch/>
        </p:blipFill>
        <p:spPr bwMode="auto">
          <a:xfrm>
            <a:off x="2002810" y="4422864"/>
            <a:ext cx="3595881" cy="7279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015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D676-66EE-1AD5-FC37-45DF79466E4F}"/>
              </a:ext>
            </a:extLst>
          </p:cNvPr>
          <p:cNvSpPr>
            <a:spLocks noGrp="1"/>
          </p:cNvSpPr>
          <p:nvPr>
            <p:ph type="title"/>
          </p:nvPr>
        </p:nvSpPr>
        <p:spPr>
          <a:xfrm>
            <a:off x="838200" y="365126"/>
            <a:ext cx="10515600" cy="931830"/>
          </a:xfrm>
        </p:spPr>
        <p:txBody>
          <a:bodyPr>
            <a:normAutofit/>
          </a:bodyPr>
          <a:lstStyle/>
          <a:p>
            <a:r>
              <a:rPr lang="fr-FR" b="1" dirty="0"/>
              <a:t>Cas pratique : Avec les deux stagiaires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ACAF3-7A79-F0A9-59CE-510834D3449A}"/>
                  </a:ext>
                </a:extLst>
              </p:cNvPr>
              <p:cNvSpPr>
                <a:spLocks noGrp="1"/>
              </p:cNvSpPr>
              <p:nvPr>
                <p:ph idx="1"/>
              </p:nvPr>
            </p:nvSpPr>
            <p:spPr>
              <a:xfrm>
                <a:off x="202163" y="1296956"/>
                <a:ext cx="11750351" cy="5396270"/>
              </a:xfrm>
            </p:spPr>
            <p:txBody>
              <a:bodyPr>
                <a:normAutofit lnSpcReduction="10000"/>
              </a:bodyPr>
              <a:lstStyle/>
              <a:p>
                <a:pPr marL="0" indent="0" algn="just">
                  <a:lnSpc>
                    <a:spcPct val="107000"/>
                  </a:lnSpc>
                  <a:spcAft>
                    <a:spcPts val="800"/>
                  </a:spcAft>
                  <a:buNone/>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Analyse de la variance :</a:t>
                </a:r>
              </a:p>
              <a:p>
                <a:pPr marL="0" indent="0" algn="just">
                  <a:lnSpc>
                    <a:spcPct val="107000"/>
                  </a:lnSpc>
                  <a:spcAft>
                    <a:spcPts val="800"/>
                  </a:spcAft>
                  <a:buNone/>
                </a:pPr>
                <a:endParaRPr lang="fr-FR"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Prédiction des paramètres du modèle :</a:t>
                </a:r>
              </a:p>
              <a:p>
                <a:pPr marL="0" indent="0" algn="just">
                  <a:lnSpc>
                    <a:spcPct val="107000"/>
                  </a:lnSpc>
                  <a:spcAft>
                    <a:spcPts val="800"/>
                  </a:spcAft>
                  <a:buNone/>
                </a:pPr>
                <a:endParaRPr lang="fr-FR"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fr-FR"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Les valeurs calculées de F et t étant inférieures à leurs valeurs théoriques respectives, nous pouvons affirmer avec une confiance de 95% (ou un risque d’erreur de 5%) que le paramètre </a:t>
                </a:r>
                <a:br>
                  <a:rPr lang="fr-FR" sz="1800" i="1" kern="100" dirty="0">
                    <a:effectLst/>
                    <a:latin typeface="Cambria Math" panose="020405030504060302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fr-FR" sz="1800" kern="100" dirty="0">
                    <a:effectLst/>
                    <a:latin typeface="Cambria Math" panose="02040503050406030204" pitchFamily="18" charset="0"/>
                    <a:ea typeface="Times New Roman" panose="02020603050405020304" pitchFamily="18" charset="0"/>
                    <a:cs typeface="Times New Roman" panose="02020603050405020304" pitchFamily="18" charset="0"/>
                  </a:rPr>
                  <a:t>. Et donc que la note à l’épreuve « A » n’explique pas linéairement la note à l’épreuve « B ». Cela s’observe aussi avec l’appartenance de zéro à l’intervalle de confiance de </a:t>
                </a:r>
                <a:br>
                  <a:rPr lang="fr-FR" sz="1800" i="1" kern="100" dirty="0">
                    <a:effectLst/>
                    <a:latin typeface="Cambria Math" panose="020405030504060302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fr-FR" sz="1800" kern="100" dirty="0">
                    <a:effectLst/>
                    <a:latin typeface="Cambria Math" panose="02040503050406030204" pitchFamily="18" charset="0"/>
                    <a:ea typeface="Times New Roman" panose="02020603050405020304" pitchFamily="18" charset="0"/>
                    <a:cs typeface="Times New Roman" panose="02020603050405020304" pitchFamily="18" charset="0"/>
                  </a:rPr>
                  <a:t>. Par ailleurs on note qu’en absence de note à l’épreuve « A », le stagiaire aurait eu un peu moins de 12 à l’épreuve « B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fr-FR" dirty="0"/>
              </a:p>
            </p:txBody>
          </p:sp>
        </mc:Choice>
        <mc:Fallback>
          <p:sp>
            <p:nvSpPr>
              <p:cNvPr id="3" name="Content Placeholder 2">
                <a:extLst>
                  <a:ext uri="{FF2B5EF4-FFF2-40B4-BE49-F238E27FC236}">
                    <a16:creationId xmlns:a16="http://schemas.microsoft.com/office/drawing/2014/main" id="{152ACAF3-7A79-F0A9-59CE-510834D3449A}"/>
                  </a:ext>
                </a:extLst>
              </p:cNvPr>
              <p:cNvSpPr>
                <a:spLocks noGrp="1" noRot="1" noChangeAspect="1" noMove="1" noResize="1" noEditPoints="1" noAdjustHandles="1" noChangeArrowheads="1" noChangeShapeType="1" noTextEdit="1"/>
              </p:cNvSpPr>
              <p:nvPr>
                <p:ph idx="1"/>
              </p:nvPr>
            </p:nvSpPr>
            <p:spPr>
              <a:xfrm>
                <a:off x="202163" y="1296956"/>
                <a:ext cx="11750351" cy="5396270"/>
              </a:xfrm>
              <a:blipFill>
                <a:blip r:embed="rId2"/>
                <a:stretch>
                  <a:fillRect l="-415" t="-791" r="-415"/>
                </a:stretch>
              </a:blipFill>
            </p:spPr>
            <p:txBody>
              <a:bodyPr/>
              <a:lstStyle/>
              <a:p>
                <a:r>
                  <a:rPr lang="fr-FR">
                    <a:noFill/>
                  </a:rPr>
                  <a:t> </a:t>
                </a:r>
              </a:p>
            </p:txBody>
          </p:sp>
        </mc:Fallback>
      </mc:AlternateContent>
      <p:graphicFrame>
        <p:nvGraphicFramePr>
          <p:cNvPr id="10" name="Table 9">
            <a:extLst>
              <a:ext uri="{FF2B5EF4-FFF2-40B4-BE49-F238E27FC236}">
                <a16:creationId xmlns:a16="http://schemas.microsoft.com/office/drawing/2014/main" id="{9333DC3B-1FDF-85F6-37BC-7D042BE1EF0C}"/>
              </a:ext>
            </a:extLst>
          </p:cNvPr>
          <p:cNvGraphicFramePr>
            <a:graphicFrameLocks noGrp="1"/>
          </p:cNvGraphicFramePr>
          <p:nvPr>
            <p:extLst>
              <p:ext uri="{D42A27DB-BD31-4B8C-83A1-F6EECF244321}">
                <p14:modId xmlns:p14="http://schemas.microsoft.com/office/powerpoint/2010/main" val="2764116913"/>
              </p:ext>
            </p:extLst>
          </p:nvPr>
        </p:nvGraphicFramePr>
        <p:xfrm>
          <a:off x="429208" y="1675294"/>
          <a:ext cx="10515600" cy="1021798"/>
        </p:xfrm>
        <a:graphic>
          <a:graphicData uri="http://schemas.openxmlformats.org/drawingml/2006/table">
            <a:tbl>
              <a:tblPr firstRow="1" firstCol="1" bandRow="1">
                <a:tableStyleId>{D7AC3CCA-C797-4891-BE02-D94E43425B78}</a:tableStyleId>
              </a:tblPr>
              <a:tblGrid>
                <a:gridCol w="1314450">
                  <a:extLst>
                    <a:ext uri="{9D8B030D-6E8A-4147-A177-3AD203B41FA5}">
                      <a16:colId xmlns:a16="http://schemas.microsoft.com/office/drawing/2014/main" val="688798769"/>
                    </a:ext>
                  </a:extLst>
                </a:gridCol>
                <a:gridCol w="820217">
                  <a:extLst>
                    <a:ext uri="{9D8B030D-6E8A-4147-A177-3AD203B41FA5}">
                      <a16:colId xmlns:a16="http://schemas.microsoft.com/office/drawing/2014/main" val="953424012"/>
                    </a:ext>
                  </a:extLst>
                </a:gridCol>
                <a:gridCol w="2302916">
                  <a:extLst>
                    <a:ext uri="{9D8B030D-6E8A-4147-A177-3AD203B41FA5}">
                      <a16:colId xmlns:a16="http://schemas.microsoft.com/office/drawing/2014/main" val="1770649993"/>
                    </a:ext>
                  </a:extLst>
                </a:gridCol>
                <a:gridCol w="2631003">
                  <a:extLst>
                    <a:ext uri="{9D8B030D-6E8A-4147-A177-3AD203B41FA5}">
                      <a16:colId xmlns:a16="http://schemas.microsoft.com/office/drawing/2014/main" val="797424055"/>
                    </a:ext>
                  </a:extLst>
                </a:gridCol>
                <a:gridCol w="1644640">
                  <a:extLst>
                    <a:ext uri="{9D8B030D-6E8A-4147-A177-3AD203B41FA5}">
                      <a16:colId xmlns:a16="http://schemas.microsoft.com/office/drawing/2014/main" val="3613544904"/>
                    </a:ext>
                  </a:extLst>
                </a:gridCol>
                <a:gridCol w="1802374">
                  <a:extLst>
                    <a:ext uri="{9D8B030D-6E8A-4147-A177-3AD203B41FA5}">
                      <a16:colId xmlns:a16="http://schemas.microsoft.com/office/drawing/2014/main" val="1032046977"/>
                    </a:ext>
                  </a:extLst>
                </a:gridCol>
              </a:tblGrid>
              <a:tr h="273895">
                <a:tc>
                  <a:txBody>
                    <a:bodyPr/>
                    <a:lstStyle/>
                    <a:p>
                      <a:pPr algn="just">
                        <a:lnSpc>
                          <a:spcPct val="107000"/>
                        </a:lnSpc>
                        <a:spcAft>
                          <a:spcPts val="800"/>
                        </a:spcAft>
                      </a:pPr>
                      <a:r>
                        <a:rPr lang="fr-FR" sz="1600" kern="0">
                          <a:effectLst/>
                        </a:rPr>
                        <a:t> </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600" kern="0">
                          <a:effectLst/>
                        </a:rPr>
                        <a:t>ddl</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600" kern="0">
                          <a:effectLst/>
                        </a:rPr>
                        <a:t>Somme des Carrés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600" kern="0">
                          <a:effectLst/>
                        </a:rPr>
                        <a:t>Moyenne des Carrés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600" kern="0">
                          <a:effectLst/>
                        </a:rPr>
                        <a:t>F Calculé</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600" kern="0">
                          <a:effectLst/>
                        </a:rPr>
                        <a:t>F Théorique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9422936"/>
                  </a:ext>
                </a:extLst>
              </a:tr>
              <a:tr h="182880">
                <a:tc>
                  <a:txBody>
                    <a:bodyPr/>
                    <a:lstStyle/>
                    <a:p>
                      <a:pPr algn="just">
                        <a:lnSpc>
                          <a:spcPct val="107000"/>
                        </a:lnSpc>
                        <a:spcAft>
                          <a:spcPts val="800"/>
                        </a:spcAft>
                      </a:pPr>
                      <a:r>
                        <a:rPr lang="fr-FR" sz="1600" kern="0">
                          <a:effectLst/>
                        </a:rPr>
                        <a:t>Expliqué</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600" kern="0">
                          <a:effectLst/>
                        </a:rPr>
                        <a:t>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1,898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1,899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0,104</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4,96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1892105"/>
                  </a:ext>
                </a:extLst>
              </a:tr>
              <a:tr h="182880">
                <a:tc>
                  <a:txBody>
                    <a:bodyPr/>
                    <a:lstStyle/>
                    <a:p>
                      <a:pPr algn="just">
                        <a:lnSpc>
                          <a:spcPct val="107000"/>
                        </a:lnSpc>
                        <a:spcAft>
                          <a:spcPts val="800"/>
                        </a:spcAft>
                      </a:pPr>
                      <a:r>
                        <a:rPr lang="fr-FR" sz="1600" kern="0">
                          <a:effectLst/>
                        </a:rPr>
                        <a:t>Résidus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600" kern="0">
                          <a:effectLst/>
                        </a:rPr>
                        <a:t>10</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183,019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18,302</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fr-FR"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 </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4919859"/>
                  </a:ext>
                </a:extLst>
              </a:tr>
              <a:tr h="190500">
                <a:tc>
                  <a:txBody>
                    <a:bodyPr/>
                    <a:lstStyle/>
                    <a:p>
                      <a:pPr algn="just">
                        <a:lnSpc>
                          <a:spcPct val="107000"/>
                        </a:lnSpc>
                        <a:spcAft>
                          <a:spcPts val="800"/>
                        </a:spcAft>
                      </a:pPr>
                      <a:r>
                        <a:rPr lang="fr-FR" sz="1600" kern="0">
                          <a:effectLst/>
                        </a:rPr>
                        <a:t>Total</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600" kern="0">
                          <a:effectLst/>
                        </a:rPr>
                        <a:t>11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184,917</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fr-FR"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endParaRPr lang="fr-FR"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dirty="0">
                          <a:effectLst/>
                        </a:rPr>
                        <a:t>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1539031"/>
                  </a:ext>
                </a:extLst>
              </a:tr>
            </a:tbl>
          </a:graphicData>
        </a:graphic>
      </p:graphicFrame>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61C733F2-B867-9AC2-6A3F-2E0FDABC698A}"/>
                  </a:ext>
                </a:extLst>
              </p:cNvPr>
              <p:cNvGraphicFramePr>
                <a:graphicFrameLocks noGrp="1"/>
              </p:cNvGraphicFramePr>
              <p:nvPr>
                <p:extLst>
                  <p:ext uri="{D42A27DB-BD31-4B8C-83A1-F6EECF244321}">
                    <p14:modId xmlns:p14="http://schemas.microsoft.com/office/powerpoint/2010/main" val="2117972467"/>
                  </p:ext>
                </p:extLst>
              </p:nvPr>
            </p:nvGraphicFramePr>
            <p:xfrm>
              <a:off x="429208" y="3200560"/>
              <a:ext cx="10515600" cy="974345"/>
            </p:xfrm>
            <a:graphic>
              <a:graphicData uri="http://schemas.openxmlformats.org/drawingml/2006/table">
                <a:tbl>
                  <a:tblPr firstRow="1" firstCol="1" bandRow="1">
                    <a:tableStyleId>{D7AC3CCA-C797-4891-BE02-D94E43425B78}</a:tableStyleId>
                  </a:tblPr>
                  <a:tblGrid>
                    <a:gridCol w="1217706">
                      <a:extLst>
                        <a:ext uri="{9D8B030D-6E8A-4147-A177-3AD203B41FA5}">
                          <a16:colId xmlns:a16="http://schemas.microsoft.com/office/drawing/2014/main" val="294023128"/>
                        </a:ext>
                      </a:extLst>
                    </a:gridCol>
                    <a:gridCol w="1505834">
                      <a:extLst>
                        <a:ext uri="{9D8B030D-6E8A-4147-A177-3AD203B41FA5}">
                          <a16:colId xmlns:a16="http://schemas.microsoft.com/office/drawing/2014/main" val="92402410"/>
                        </a:ext>
                      </a:extLst>
                    </a:gridCol>
                    <a:gridCol w="1667774">
                      <a:extLst>
                        <a:ext uri="{9D8B030D-6E8A-4147-A177-3AD203B41FA5}">
                          <a16:colId xmlns:a16="http://schemas.microsoft.com/office/drawing/2014/main" val="2952324021"/>
                        </a:ext>
                      </a:extLst>
                    </a:gridCol>
                    <a:gridCol w="1219810">
                      <a:extLst>
                        <a:ext uri="{9D8B030D-6E8A-4147-A177-3AD203B41FA5}">
                          <a16:colId xmlns:a16="http://schemas.microsoft.com/office/drawing/2014/main" val="1520244328"/>
                        </a:ext>
                      </a:extLst>
                    </a:gridCol>
                    <a:gridCol w="1608887">
                      <a:extLst>
                        <a:ext uri="{9D8B030D-6E8A-4147-A177-3AD203B41FA5}">
                          <a16:colId xmlns:a16="http://schemas.microsoft.com/office/drawing/2014/main" val="412853904"/>
                        </a:ext>
                      </a:extLst>
                    </a:gridCol>
                    <a:gridCol w="1686702">
                      <a:extLst>
                        <a:ext uri="{9D8B030D-6E8A-4147-A177-3AD203B41FA5}">
                          <a16:colId xmlns:a16="http://schemas.microsoft.com/office/drawing/2014/main" val="3540028884"/>
                        </a:ext>
                      </a:extLst>
                    </a:gridCol>
                    <a:gridCol w="1608887">
                      <a:extLst>
                        <a:ext uri="{9D8B030D-6E8A-4147-A177-3AD203B41FA5}">
                          <a16:colId xmlns:a16="http://schemas.microsoft.com/office/drawing/2014/main" val="1895886551"/>
                        </a:ext>
                      </a:extLst>
                    </a:gridCol>
                  </a:tblGrid>
                  <a:tr h="182880">
                    <a:tc>
                      <a:txBody>
                        <a:bodyPr/>
                        <a:lstStyle/>
                        <a:p>
                          <a:endParaRPr lang="fr-FR" sz="1600" kern="1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Estimation</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Ecart Type (</a:t>
                          </a:r>
                          <a14:m>
                            <m:oMath xmlns:m="http://schemas.openxmlformats.org/officeDocument/2006/math">
                              <m:sSub>
                                <m:sSubPr>
                                  <m:ctrlPr>
                                    <a:rPr lang="fr-FR" sz="1600" kern="100">
                                      <a:effectLst/>
                                    </a:rPr>
                                  </m:ctrlPr>
                                </m:sSubPr>
                                <m:e>
                                  <m:acc>
                                    <m:accPr>
                                      <m:chr m:val="̂"/>
                                      <m:ctrlPr>
                                        <a:rPr lang="fr-FR" sz="1600" kern="100">
                                          <a:effectLst/>
                                        </a:rPr>
                                      </m:ctrlPr>
                                    </m:accPr>
                                    <m:e>
                                      <m:r>
                                        <a:rPr lang="fr-FR" sz="1600" kern="100">
                                          <a:effectLst/>
                                        </a:rPr>
                                        <m:t>𝜎</m:t>
                                      </m:r>
                                    </m:e>
                                  </m:acc>
                                </m:e>
                                <m:sub>
                                  <m:r>
                                    <a:rPr lang="fr-FR" sz="1600" kern="100">
                                      <a:effectLst/>
                                    </a:rPr>
                                    <m:t>𝑖</m:t>
                                  </m:r>
                                </m:sub>
                              </m:sSub>
                            </m:oMath>
                          </a14:m>
                          <a:r>
                            <a:rPr lang="fr-FR" sz="1600" kern="0">
                              <a:effectLst/>
                            </a:rPr>
                            <a:t>)</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t-test</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t-théorique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IC (Borne Inf.)</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IC (Borne Sup.)</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0824542"/>
                      </a:ext>
                    </a:extLst>
                  </a:tr>
                  <a:tr h="182880">
                    <a:tc>
                      <a:txBody>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FR" sz="1600" b="1" kern="100">
                                        <a:effectLst/>
                                      </a:rPr>
                                    </m:ctrlPr>
                                  </m:sSubPr>
                                  <m:e>
                                    <m:r>
                                      <a:rPr lang="fr-FR" sz="1600" b="1" i="1" kern="100">
                                        <a:effectLst/>
                                      </a:rPr>
                                      <m:t>𝜷</m:t>
                                    </m:r>
                                  </m:e>
                                  <m:sub>
                                    <m:r>
                                      <a:rPr lang="fr-FR" sz="1600" b="1" i="1" kern="100">
                                        <a:effectLst/>
                                      </a:rPr>
                                      <m:t>𝟏</m:t>
                                    </m:r>
                                  </m:sub>
                                </m:sSub>
                              </m:oMath>
                            </m:oMathPara>
                          </a14:m>
                          <a:endParaRPr lang="fr-F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11,99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3,131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3,829847</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2,228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5,015</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18,966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2136290"/>
                      </a:ext>
                    </a:extLst>
                  </a:tr>
                  <a:tr h="190500">
                    <a:tc>
                      <a:txBody>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FR" sz="1600" b="1" kern="100">
                                        <a:effectLst/>
                                      </a:rPr>
                                    </m:ctrlPr>
                                  </m:sSubPr>
                                  <m:e>
                                    <m:r>
                                      <a:rPr lang="fr-FR" sz="1600" b="1" i="1" kern="100">
                                        <a:effectLst/>
                                      </a:rPr>
                                      <m:t>𝜷</m:t>
                                    </m:r>
                                  </m:e>
                                  <m:sub>
                                    <m:r>
                                      <a:rPr lang="fr-FR" sz="1600" b="1" i="1" kern="100">
                                        <a:effectLst/>
                                      </a:rPr>
                                      <m:t>𝟐</m:t>
                                    </m:r>
                                  </m:sub>
                                </m:sSub>
                              </m:oMath>
                            </m:oMathPara>
                          </a14:m>
                          <a:endParaRPr lang="fr-FR"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0,108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0,335</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0,322011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2,228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-0,639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dirty="0">
                              <a:effectLst/>
                            </a:rPr>
                            <a:t>0,855</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8946153"/>
                      </a:ext>
                    </a:extLst>
                  </a:tr>
                </a:tbl>
              </a:graphicData>
            </a:graphic>
          </p:graphicFrame>
        </mc:Choice>
        <mc:Fallback>
          <p:graphicFrame>
            <p:nvGraphicFramePr>
              <p:cNvPr id="11" name="Table 10">
                <a:extLst>
                  <a:ext uri="{FF2B5EF4-FFF2-40B4-BE49-F238E27FC236}">
                    <a16:creationId xmlns:a16="http://schemas.microsoft.com/office/drawing/2014/main" id="{61C733F2-B867-9AC2-6A3F-2E0FDABC698A}"/>
                  </a:ext>
                </a:extLst>
              </p:cNvPr>
              <p:cNvGraphicFramePr>
                <a:graphicFrameLocks noGrp="1"/>
              </p:cNvGraphicFramePr>
              <p:nvPr>
                <p:extLst>
                  <p:ext uri="{D42A27DB-BD31-4B8C-83A1-F6EECF244321}">
                    <p14:modId xmlns:p14="http://schemas.microsoft.com/office/powerpoint/2010/main" val="2117972467"/>
                  </p:ext>
                </p:extLst>
              </p:nvPr>
            </p:nvGraphicFramePr>
            <p:xfrm>
              <a:off x="429208" y="3200560"/>
              <a:ext cx="10515600" cy="974345"/>
            </p:xfrm>
            <a:graphic>
              <a:graphicData uri="http://schemas.openxmlformats.org/drawingml/2006/table">
                <a:tbl>
                  <a:tblPr firstRow="1" firstCol="1" bandRow="1">
                    <a:tableStyleId>{D7AC3CCA-C797-4891-BE02-D94E43425B78}</a:tableStyleId>
                  </a:tblPr>
                  <a:tblGrid>
                    <a:gridCol w="1217706">
                      <a:extLst>
                        <a:ext uri="{9D8B030D-6E8A-4147-A177-3AD203B41FA5}">
                          <a16:colId xmlns:a16="http://schemas.microsoft.com/office/drawing/2014/main" val="294023128"/>
                        </a:ext>
                      </a:extLst>
                    </a:gridCol>
                    <a:gridCol w="1505834">
                      <a:extLst>
                        <a:ext uri="{9D8B030D-6E8A-4147-A177-3AD203B41FA5}">
                          <a16:colId xmlns:a16="http://schemas.microsoft.com/office/drawing/2014/main" val="92402410"/>
                        </a:ext>
                      </a:extLst>
                    </a:gridCol>
                    <a:gridCol w="1667774">
                      <a:extLst>
                        <a:ext uri="{9D8B030D-6E8A-4147-A177-3AD203B41FA5}">
                          <a16:colId xmlns:a16="http://schemas.microsoft.com/office/drawing/2014/main" val="2952324021"/>
                        </a:ext>
                      </a:extLst>
                    </a:gridCol>
                    <a:gridCol w="1219810">
                      <a:extLst>
                        <a:ext uri="{9D8B030D-6E8A-4147-A177-3AD203B41FA5}">
                          <a16:colId xmlns:a16="http://schemas.microsoft.com/office/drawing/2014/main" val="1520244328"/>
                        </a:ext>
                      </a:extLst>
                    </a:gridCol>
                    <a:gridCol w="1608887">
                      <a:extLst>
                        <a:ext uri="{9D8B030D-6E8A-4147-A177-3AD203B41FA5}">
                          <a16:colId xmlns:a16="http://schemas.microsoft.com/office/drawing/2014/main" val="412853904"/>
                        </a:ext>
                      </a:extLst>
                    </a:gridCol>
                    <a:gridCol w="1686702">
                      <a:extLst>
                        <a:ext uri="{9D8B030D-6E8A-4147-A177-3AD203B41FA5}">
                          <a16:colId xmlns:a16="http://schemas.microsoft.com/office/drawing/2014/main" val="3540028884"/>
                        </a:ext>
                      </a:extLst>
                    </a:gridCol>
                    <a:gridCol w="1608887">
                      <a:extLst>
                        <a:ext uri="{9D8B030D-6E8A-4147-A177-3AD203B41FA5}">
                          <a16:colId xmlns:a16="http://schemas.microsoft.com/office/drawing/2014/main" val="1895886551"/>
                        </a:ext>
                      </a:extLst>
                    </a:gridCol>
                  </a:tblGrid>
                  <a:tr h="249301">
                    <a:tc>
                      <a:txBody>
                        <a:bodyPr/>
                        <a:lstStyle/>
                        <a:p>
                          <a:endParaRPr lang="fr-FR" sz="1600" kern="1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Estimation</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fr-FR"/>
                        </a:p>
                      </a:txBody>
                      <a:tcPr marL="68580" marR="68580" marT="0" marB="0" anchor="ctr">
                        <a:blipFill>
                          <a:blip r:embed="rId3"/>
                          <a:stretch>
                            <a:fillRect l="-163504" t="-21951" r="-367518" b="-317073"/>
                          </a:stretch>
                        </a:blipFill>
                      </a:tcPr>
                    </a:tc>
                    <a:tc>
                      <a:txBody>
                        <a:bodyPr/>
                        <a:lstStyle/>
                        <a:p>
                          <a:pPr algn="just">
                            <a:lnSpc>
                              <a:spcPct val="107000"/>
                            </a:lnSpc>
                            <a:spcAft>
                              <a:spcPts val="800"/>
                            </a:spcAft>
                          </a:pPr>
                          <a:r>
                            <a:rPr lang="fr-FR" sz="1600" kern="0">
                              <a:effectLst/>
                            </a:rPr>
                            <a:t>t-test</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t-théorique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IC (Borne Inf.)</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IC (Borne Sup.)</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0824542"/>
                      </a:ext>
                    </a:extLst>
                  </a:tr>
                  <a:tr h="362522">
                    <a:tc>
                      <a:txBody>
                        <a:bodyPr/>
                        <a:lstStyle/>
                        <a:p>
                          <a:endParaRPr lang="fr-FR"/>
                        </a:p>
                      </a:txBody>
                      <a:tcPr marL="68580" marR="68580" marT="0" marB="0" anchor="ctr">
                        <a:blipFill>
                          <a:blip r:embed="rId3"/>
                          <a:stretch>
                            <a:fillRect l="-500" t="-84746" r="-764000" b="-120339"/>
                          </a:stretch>
                        </a:blipFill>
                      </a:tcPr>
                    </a:tc>
                    <a:tc>
                      <a:txBody>
                        <a:bodyPr/>
                        <a:lstStyle/>
                        <a:p>
                          <a:pPr algn="just">
                            <a:lnSpc>
                              <a:spcPct val="107000"/>
                            </a:lnSpc>
                            <a:spcAft>
                              <a:spcPts val="800"/>
                            </a:spcAft>
                          </a:pPr>
                          <a:r>
                            <a:rPr lang="fr-FR" sz="1600" kern="0">
                              <a:effectLst/>
                            </a:rPr>
                            <a:t>11,99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3,131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3,829847</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2,228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5,015</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18,966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2136290"/>
                      </a:ext>
                    </a:extLst>
                  </a:tr>
                  <a:tr h="362522">
                    <a:tc>
                      <a:txBody>
                        <a:bodyPr/>
                        <a:lstStyle/>
                        <a:p>
                          <a:endParaRPr lang="fr-FR"/>
                        </a:p>
                      </a:txBody>
                      <a:tcPr marL="68580" marR="68580" marT="0" marB="0" anchor="ctr">
                        <a:blipFill>
                          <a:blip r:embed="rId3"/>
                          <a:stretch>
                            <a:fillRect l="-500" t="-181667" r="-764000" b="-18333"/>
                          </a:stretch>
                        </a:blipFill>
                      </a:tcPr>
                    </a:tc>
                    <a:tc>
                      <a:txBody>
                        <a:bodyPr/>
                        <a:lstStyle/>
                        <a:p>
                          <a:pPr algn="just">
                            <a:lnSpc>
                              <a:spcPct val="107000"/>
                            </a:lnSpc>
                            <a:spcAft>
                              <a:spcPts val="800"/>
                            </a:spcAft>
                          </a:pPr>
                          <a:r>
                            <a:rPr lang="fr-FR" sz="1600" kern="0">
                              <a:effectLst/>
                            </a:rPr>
                            <a:t>0,108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0,335</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0,322011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2,228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-0,639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dirty="0">
                              <a:effectLst/>
                            </a:rPr>
                            <a:t>0,855</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8946153"/>
                      </a:ext>
                    </a:extLst>
                  </a:tr>
                </a:tbl>
              </a:graphicData>
            </a:graphic>
          </p:graphicFrame>
        </mc:Fallback>
      </mc:AlternateContent>
    </p:spTree>
    <p:extLst>
      <p:ext uri="{BB962C8B-B14F-4D97-AF65-F5344CB8AC3E}">
        <p14:creationId xmlns:p14="http://schemas.microsoft.com/office/powerpoint/2010/main" val="132686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D676-66EE-1AD5-FC37-45DF79466E4F}"/>
              </a:ext>
            </a:extLst>
          </p:cNvPr>
          <p:cNvSpPr>
            <a:spLocks noGrp="1"/>
          </p:cNvSpPr>
          <p:nvPr>
            <p:ph type="title"/>
          </p:nvPr>
        </p:nvSpPr>
        <p:spPr>
          <a:xfrm>
            <a:off x="838200" y="365126"/>
            <a:ext cx="10515600" cy="931830"/>
          </a:xfrm>
        </p:spPr>
        <p:txBody>
          <a:bodyPr>
            <a:normAutofit/>
          </a:bodyPr>
          <a:lstStyle/>
          <a:p>
            <a:r>
              <a:rPr lang="fr-FR" b="1" dirty="0"/>
              <a:t>Cas pratique : Sans les deux stagiaires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ACAF3-7A79-F0A9-59CE-510834D3449A}"/>
                  </a:ext>
                </a:extLst>
              </p:cNvPr>
              <p:cNvSpPr>
                <a:spLocks noGrp="1"/>
              </p:cNvSpPr>
              <p:nvPr>
                <p:ph idx="1"/>
              </p:nvPr>
            </p:nvSpPr>
            <p:spPr>
              <a:xfrm>
                <a:off x="202163" y="1296956"/>
                <a:ext cx="11750351" cy="5396270"/>
              </a:xfrm>
            </p:spPr>
            <p:txBody>
              <a:bodyPr>
                <a:normAutofit/>
              </a:bodyPr>
              <a:lstStyle/>
              <a:p>
                <a:pPr marL="0" indent="0" algn="just">
                  <a:lnSpc>
                    <a:spcPct val="107000"/>
                  </a:lnSpc>
                  <a:spcAft>
                    <a:spcPts val="800"/>
                  </a:spcAft>
                  <a:buNone/>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Analyse de la variance :</a:t>
                </a:r>
              </a:p>
              <a:p>
                <a:pPr marL="0" indent="0" algn="just">
                  <a:lnSpc>
                    <a:spcPct val="107000"/>
                  </a:lnSpc>
                  <a:spcAft>
                    <a:spcPts val="800"/>
                  </a:spcAft>
                  <a:buNone/>
                </a:pPr>
                <a:endParaRPr lang="fr-FR"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Prédiction des paramètres du modèle :</a:t>
                </a:r>
              </a:p>
              <a:p>
                <a:pPr marL="0" indent="0" algn="just">
                  <a:lnSpc>
                    <a:spcPct val="107000"/>
                  </a:lnSpc>
                  <a:spcAft>
                    <a:spcPts val="800"/>
                  </a:spcAft>
                  <a:buNone/>
                </a:pPr>
                <a:endParaRPr lang="fr-FR"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fr-FR"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Les valeurs calculées de F et t étant supérieures à leurs valeurs théoriques respectives, nous pouvons affirmer avec une confiance de 95% (ou un risque d’erreur de 5%) que le paramètre </a:t>
                </a:r>
                <a:br>
                  <a:rPr lang="fr-FR" sz="1800" i="1" kern="100" dirty="0">
                    <a:effectLst/>
                    <a:latin typeface="Cambria Math" panose="020405030504060302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fr-FR" sz="1800" kern="100" dirty="0">
                    <a:effectLst/>
                    <a:latin typeface="Cambria Math" panose="02040503050406030204" pitchFamily="18" charset="0"/>
                    <a:ea typeface="Times New Roman" panose="02020603050405020304" pitchFamily="18" charset="0"/>
                    <a:cs typeface="Times New Roman" panose="02020603050405020304" pitchFamily="18" charset="0"/>
                  </a:rPr>
                  <a:t>. Et donc que la note à l’épreuve « A » explique linéairement la note à l’épreuve « B ». Et donc pour une augmentation d’une unité de la note à l’épreuve « A », on observera une augmentation de la note à l’épreuve « B » de 0,896. En absence de note à l’épreuve « A » le stagiaire aurait eu un peut </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plus de 5/20 à l’épreuve « B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fr-FR" dirty="0"/>
              </a:p>
            </p:txBody>
          </p:sp>
        </mc:Choice>
        <mc:Fallback>
          <p:sp>
            <p:nvSpPr>
              <p:cNvPr id="3" name="Content Placeholder 2">
                <a:extLst>
                  <a:ext uri="{FF2B5EF4-FFF2-40B4-BE49-F238E27FC236}">
                    <a16:creationId xmlns:a16="http://schemas.microsoft.com/office/drawing/2014/main" id="{152ACAF3-7A79-F0A9-59CE-510834D3449A}"/>
                  </a:ext>
                </a:extLst>
              </p:cNvPr>
              <p:cNvSpPr>
                <a:spLocks noGrp="1" noRot="1" noChangeAspect="1" noMove="1" noResize="1" noEditPoints="1" noAdjustHandles="1" noChangeArrowheads="1" noChangeShapeType="1" noTextEdit="1"/>
              </p:cNvSpPr>
              <p:nvPr>
                <p:ph idx="1"/>
              </p:nvPr>
            </p:nvSpPr>
            <p:spPr>
              <a:xfrm>
                <a:off x="202163" y="1296956"/>
                <a:ext cx="11750351" cy="5396270"/>
              </a:xfrm>
              <a:blipFill>
                <a:blip r:embed="rId2"/>
                <a:stretch>
                  <a:fillRect l="-415" t="-678" r="-415"/>
                </a:stretch>
              </a:blipFill>
            </p:spPr>
            <p:txBody>
              <a:bodyPr/>
              <a:lstStyle/>
              <a:p>
                <a:r>
                  <a:rPr lang="fr-FR">
                    <a:noFill/>
                  </a:rPr>
                  <a:t> </a:t>
                </a:r>
              </a:p>
            </p:txBody>
          </p:sp>
        </mc:Fallback>
      </mc:AlternateContent>
      <p:graphicFrame>
        <p:nvGraphicFramePr>
          <p:cNvPr id="4" name="Table 3">
            <a:extLst>
              <a:ext uri="{FF2B5EF4-FFF2-40B4-BE49-F238E27FC236}">
                <a16:creationId xmlns:a16="http://schemas.microsoft.com/office/drawing/2014/main" id="{933D7A0B-D34F-DF43-1BFD-63CAEBDC5730}"/>
              </a:ext>
            </a:extLst>
          </p:cNvPr>
          <p:cNvGraphicFramePr>
            <a:graphicFrameLocks noGrp="1"/>
          </p:cNvGraphicFramePr>
          <p:nvPr>
            <p:extLst>
              <p:ext uri="{D42A27DB-BD31-4B8C-83A1-F6EECF244321}">
                <p14:modId xmlns:p14="http://schemas.microsoft.com/office/powerpoint/2010/main" val="2090705364"/>
              </p:ext>
            </p:extLst>
          </p:nvPr>
        </p:nvGraphicFramePr>
        <p:xfrm>
          <a:off x="239486" y="1730184"/>
          <a:ext cx="10919925" cy="997204"/>
        </p:xfrm>
        <a:graphic>
          <a:graphicData uri="http://schemas.openxmlformats.org/drawingml/2006/table">
            <a:tbl>
              <a:tblPr firstRow="1" firstCol="1" bandRow="1">
                <a:tableStyleId>{D7AC3CCA-C797-4891-BE02-D94E43425B78}</a:tableStyleId>
              </a:tblPr>
              <a:tblGrid>
                <a:gridCol w="1364991">
                  <a:extLst>
                    <a:ext uri="{9D8B030D-6E8A-4147-A177-3AD203B41FA5}">
                      <a16:colId xmlns:a16="http://schemas.microsoft.com/office/drawing/2014/main" val="3551798964"/>
                    </a:ext>
                  </a:extLst>
                </a:gridCol>
                <a:gridCol w="851754">
                  <a:extLst>
                    <a:ext uri="{9D8B030D-6E8A-4147-A177-3AD203B41FA5}">
                      <a16:colId xmlns:a16="http://schemas.microsoft.com/office/drawing/2014/main" val="606370723"/>
                    </a:ext>
                  </a:extLst>
                </a:gridCol>
                <a:gridCol w="2391463">
                  <a:extLst>
                    <a:ext uri="{9D8B030D-6E8A-4147-A177-3AD203B41FA5}">
                      <a16:colId xmlns:a16="http://schemas.microsoft.com/office/drawing/2014/main" val="2791793411"/>
                    </a:ext>
                  </a:extLst>
                </a:gridCol>
                <a:gridCol w="2732165">
                  <a:extLst>
                    <a:ext uri="{9D8B030D-6E8A-4147-A177-3AD203B41FA5}">
                      <a16:colId xmlns:a16="http://schemas.microsoft.com/office/drawing/2014/main" val="1255409219"/>
                    </a:ext>
                  </a:extLst>
                </a:gridCol>
                <a:gridCol w="1707877">
                  <a:extLst>
                    <a:ext uri="{9D8B030D-6E8A-4147-A177-3AD203B41FA5}">
                      <a16:colId xmlns:a16="http://schemas.microsoft.com/office/drawing/2014/main" val="711059918"/>
                    </a:ext>
                  </a:extLst>
                </a:gridCol>
                <a:gridCol w="1871675">
                  <a:extLst>
                    <a:ext uri="{9D8B030D-6E8A-4147-A177-3AD203B41FA5}">
                      <a16:colId xmlns:a16="http://schemas.microsoft.com/office/drawing/2014/main" val="442679047"/>
                    </a:ext>
                  </a:extLst>
                </a:gridCol>
              </a:tblGrid>
              <a:tr h="182880">
                <a:tc>
                  <a:txBody>
                    <a:bodyPr/>
                    <a:lstStyle/>
                    <a:p>
                      <a:endParaRPr lang="fr-FR"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ddl</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Somme des Carrés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Moyenne des Carrés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F Calculé</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F Théorique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66736421"/>
                  </a:ext>
                </a:extLst>
              </a:tr>
              <a:tr h="182880">
                <a:tc>
                  <a:txBody>
                    <a:bodyPr/>
                    <a:lstStyle/>
                    <a:p>
                      <a:pPr algn="just">
                        <a:lnSpc>
                          <a:spcPct val="107000"/>
                        </a:lnSpc>
                        <a:spcAft>
                          <a:spcPts val="800"/>
                        </a:spcAft>
                      </a:pPr>
                      <a:r>
                        <a:rPr lang="fr-FR" sz="1600" kern="0">
                          <a:effectLst/>
                        </a:rPr>
                        <a:t>Expliqué</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80,677</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80,677</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33,402</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5,32</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73405686"/>
                  </a:ext>
                </a:extLst>
              </a:tr>
              <a:tr h="182880">
                <a:tc>
                  <a:txBody>
                    <a:bodyPr/>
                    <a:lstStyle/>
                    <a:p>
                      <a:pPr algn="just">
                        <a:lnSpc>
                          <a:spcPct val="107000"/>
                        </a:lnSpc>
                        <a:spcAft>
                          <a:spcPts val="800"/>
                        </a:spcAft>
                      </a:pPr>
                      <a:r>
                        <a:rPr lang="fr-FR" sz="1600" kern="0">
                          <a:effectLst/>
                        </a:rPr>
                        <a:t>Résidus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19,323</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2,415</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fr-FR"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 </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176"/>
                  </a:ext>
                </a:extLst>
              </a:tr>
              <a:tr h="190500">
                <a:tc>
                  <a:txBody>
                    <a:bodyPr/>
                    <a:lstStyle/>
                    <a:p>
                      <a:pPr algn="just">
                        <a:lnSpc>
                          <a:spcPct val="107000"/>
                        </a:lnSpc>
                        <a:spcAft>
                          <a:spcPts val="800"/>
                        </a:spcAft>
                      </a:pPr>
                      <a:r>
                        <a:rPr lang="fr-FR" sz="1600" kern="0">
                          <a:effectLst/>
                        </a:rPr>
                        <a:t>Total</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100,000</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fr-FR"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endParaRPr lang="fr-FR"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dirty="0">
                          <a:effectLst/>
                        </a:rPr>
                        <a:t> </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4682565"/>
                  </a:ext>
                </a:extLst>
              </a:tr>
            </a:tbl>
          </a:graphicData>
        </a:graphic>
      </p:graphicFrame>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A46C329D-93F6-E308-5303-FF0F53503EC7}"/>
                  </a:ext>
                </a:extLst>
              </p:cNvPr>
              <p:cNvGraphicFramePr>
                <a:graphicFrameLocks noGrp="1"/>
              </p:cNvGraphicFramePr>
              <p:nvPr>
                <p:extLst>
                  <p:ext uri="{D42A27DB-BD31-4B8C-83A1-F6EECF244321}">
                    <p14:modId xmlns:p14="http://schemas.microsoft.com/office/powerpoint/2010/main" val="1138095061"/>
                  </p:ext>
                </p:extLst>
              </p:nvPr>
            </p:nvGraphicFramePr>
            <p:xfrm>
              <a:off x="202162" y="3320956"/>
              <a:ext cx="10919926" cy="974345"/>
            </p:xfrm>
            <a:graphic>
              <a:graphicData uri="http://schemas.openxmlformats.org/drawingml/2006/table">
                <a:tbl>
                  <a:tblPr firstRow="1" firstCol="1" bandRow="1">
                    <a:tableStyleId>{D7AC3CCA-C797-4891-BE02-D94E43425B78}</a:tableStyleId>
                  </a:tblPr>
                  <a:tblGrid>
                    <a:gridCol w="1168432">
                      <a:extLst>
                        <a:ext uri="{9D8B030D-6E8A-4147-A177-3AD203B41FA5}">
                          <a16:colId xmlns:a16="http://schemas.microsoft.com/office/drawing/2014/main" val="2387448055"/>
                        </a:ext>
                      </a:extLst>
                    </a:gridCol>
                    <a:gridCol w="1469822">
                      <a:extLst>
                        <a:ext uri="{9D8B030D-6E8A-4147-A177-3AD203B41FA5}">
                          <a16:colId xmlns:a16="http://schemas.microsoft.com/office/drawing/2014/main" val="2563173973"/>
                        </a:ext>
                      </a:extLst>
                    </a:gridCol>
                    <a:gridCol w="1821443">
                      <a:extLst>
                        <a:ext uri="{9D8B030D-6E8A-4147-A177-3AD203B41FA5}">
                          <a16:colId xmlns:a16="http://schemas.microsoft.com/office/drawing/2014/main" val="533562611"/>
                        </a:ext>
                      </a:extLst>
                    </a:gridCol>
                    <a:gridCol w="1266712">
                      <a:extLst>
                        <a:ext uri="{9D8B030D-6E8A-4147-A177-3AD203B41FA5}">
                          <a16:colId xmlns:a16="http://schemas.microsoft.com/office/drawing/2014/main" val="3046576887"/>
                        </a:ext>
                      </a:extLst>
                    </a:gridCol>
                    <a:gridCol w="1576838">
                      <a:extLst>
                        <a:ext uri="{9D8B030D-6E8A-4147-A177-3AD203B41FA5}">
                          <a16:colId xmlns:a16="http://schemas.microsoft.com/office/drawing/2014/main" val="3221970236"/>
                        </a:ext>
                      </a:extLst>
                    </a:gridCol>
                    <a:gridCol w="1751556">
                      <a:extLst>
                        <a:ext uri="{9D8B030D-6E8A-4147-A177-3AD203B41FA5}">
                          <a16:colId xmlns:a16="http://schemas.microsoft.com/office/drawing/2014/main" val="3291626221"/>
                        </a:ext>
                      </a:extLst>
                    </a:gridCol>
                    <a:gridCol w="1865123">
                      <a:extLst>
                        <a:ext uri="{9D8B030D-6E8A-4147-A177-3AD203B41FA5}">
                          <a16:colId xmlns:a16="http://schemas.microsoft.com/office/drawing/2014/main" val="2432783292"/>
                        </a:ext>
                      </a:extLst>
                    </a:gridCol>
                  </a:tblGrid>
                  <a:tr h="182880">
                    <a:tc>
                      <a:txBody>
                        <a:bodyPr/>
                        <a:lstStyle/>
                        <a:p>
                          <a:endParaRPr lang="fr-FR"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Estimation</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Ecart Type (</a:t>
                          </a:r>
                          <a14:m>
                            <m:oMath xmlns:m="http://schemas.openxmlformats.org/officeDocument/2006/math">
                              <m:sSub>
                                <m:sSubPr>
                                  <m:ctrlPr>
                                    <a:rPr lang="fr-FR" sz="1600" kern="100">
                                      <a:effectLst/>
                                    </a:rPr>
                                  </m:ctrlPr>
                                </m:sSubPr>
                                <m:e>
                                  <m:acc>
                                    <m:accPr>
                                      <m:chr m:val="̂"/>
                                      <m:ctrlPr>
                                        <a:rPr lang="fr-FR" sz="1600" kern="100">
                                          <a:effectLst/>
                                        </a:rPr>
                                      </m:ctrlPr>
                                    </m:accPr>
                                    <m:e>
                                      <m:r>
                                        <a:rPr lang="fr-FR" sz="1600" kern="100">
                                          <a:effectLst/>
                                        </a:rPr>
                                        <m:t>𝜎</m:t>
                                      </m:r>
                                    </m:e>
                                  </m:acc>
                                </m:e>
                                <m:sub>
                                  <m:r>
                                    <a:rPr lang="fr-FR" sz="1600" kern="100">
                                      <a:effectLst/>
                                    </a:rPr>
                                    <m:t>𝑖</m:t>
                                  </m:r>
                                </m:sub>
                              </m:sSub>
                            </m:oMath>
                          </a14:m>
                          <a:r>
                            <a:rPr lang="fr-FR" sz="1600" kern="0">
                              <a:effectLst/>
                            </a:rPr>
                            <a:t>)</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t-test</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t-théorique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IC (Borne Inf.)</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IC (Borne Sup.)</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6474938"/>
                      </a:ext>
                    </a:extLst>
                  </a:tr>
                  <a:tr h="182880">
                    <a:tc>
                      <a:txBody>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FR" sz="1600" kern="100">
                                        <a:effectLst/>
                                      </a:rPr>
                                    </m:ctrlPr>
                                  </m:sSubPr>
                                  <m:e>
                                    <m:r>
                                      <a:rPr lang="fr-FR" sz="1600" kern="100">
                                        <a:effectLst/>
                                      </a:rPr>
                                      <m:t>𝛽</m:t>
                                    </m:r>
                                  </m:e>
                                  <m:sub>
                                    <m:r>
                                      <a:rPr lang="fr-FR" sz="1600" kern="100">
                                        <a:effectLst/>
                                      </a:rPr>
                                      <m:t>1</m:t>
                                    </m:r>
                                  </m:sub>
                                </m:sSub>
                              </m:oMath>
                            </m:oMathPara>
                          </a14:m>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5,470</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1,392</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3,928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2,306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2,259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8,681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652398"/>
                      </a:ext>
                    </a:extLst>
                  </a:tr>
                  <a:tr h="190500">
                    <a:tc>
                      <a:txBody>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FR" sz="1600" kern="100">
                                        <a:effectLst/>
                                      </a:rPr>
                                    </m:ctrlPr>
                                  </m:sSubPr>
                                  <m:e>
                                    <m:r>
                                      <a:rPr lang="fr-FR" sz="1600" kern="100">
                                        <a:effectLst/>
                                      </a:rPr>
                                      <m:t>𝛽</m:t>
                                    </m:r>
                                  </m:e>
                                  <m:sub>
                                    <m:r>
                                      <a:rPr lang="fr-FR" sz="1600" kern="100">
                                        <a:effectLst/>
                                      </a:rPr>
                                      <m:t>2</m:t>
                                    </m:r>
                                  </m:sub>
                                </m:sSub>
                              </m:oMath>
                            </m:oMathPara>
                          </a14:m>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0,896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0,155</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5,779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2,306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0,539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dirty="0">
                              <a:effectLst/>
                            </a:rPr>
                            <a:t>1,254</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317872"/>
                      </a:ext>
                    </a:extLst>
                  </a:tr>
                </a:tbl>
              </a:graphicData>
            </a:graphic>
          </p:graphicFrame>
        </mc:Choice>
        <mc:Fallback>
          <p:graphicFrame>
            <p:nvGraphicFramePr>
              <p:cNvPr id="5" name="Table 4">
                <a:extLst>
                  <a:ext uri="{FF2B5EF4-FFF2-40B4-BE49-F238E27FC236}">
                    <a16:creationId xmlns:a16="http://schemas.microsoft.com/office/drawing/2014/main" id="{A46C329D-93F6-E308-5303-FF0F53503EC7}"/>
                  </a:ext>
                </a:extLst>
              </p:cNvPr>
              <p:cNvGraphicFramePr>
                <a:graphicFrameLocks noGrp="1"/>
              </p:cNvGraphicFramePr>
              <p:nvPr>
                <p:extLst>
                  <p:ext uri="{D42A27DB-BD31-4B8C-83A1-F6EECF244321}">
                    <p14:modId xmlns:p14="http://schemas.microsoft.com/office/powerpoint/2010/main" val="1138095061"/>
                  </p:ext>
                </p:extLst>
              </p:nvPr>
            </p:nvGraphicFramePr>
            <p:xfrm>
              <a:off x="202162" y="3320956"/>
              <a:ext cx="10919926" cy="974345"/>
            </p:xfrm>
            <a:graphic>
              <a:graphicData uri="http://schemas.openxmlformats.org/drawingml/2006/table">
                <a:tbl>
                  <a:tblPr firstRow="1" firstCol="1" bandRow="1">
                    <a:tableStyleId>{D7AC3CCA-C797-4891-BE02-D94E43425B78}</a:tableStyleId>
                  </a:tblPr>
                  <a:tblGrid>
                    <a:gridCol w="1168432">
                      <a:extLst>
                        <a:ext uri="{9D8B030D-6E8A-4147-A177-3AD203B41FA5}">
                          <a16:colId xmlns:a16="http://schemas.microsoft.com/office/drawing/2014/main" val="2387448055"/>
                        </a:ext>
                      </a:extLst>
                    </a:gridCol>
                    <a:gridCol w="1469822">
                      <a:extLst>
                        <a:ext uri="{9D8B030D-6E8A-4147-A177-3AD203B41FA5}">
                          <a16:colId xmlns:a16="http://schemas.microsoft.com/office/drawing/2014/main" val="2563173973"/>
                        </a:ext>
                      </a:extLst>
                    </a:gridCol>
                    <a:gridCol w="1821443">
                      <a:extLst>
                        <a:ext uri="{9D8B030D-6E8A-4147-A177-3AD203B41FA5}">
                          <a16:colId xmlns:a16="http://schemas.microsoft.com/office/drawing/2014/main" val="533562611"/>
                        </a:ext>
                      </a:extLst>
                    </a:gridCol>
                    <a:gridCol w="1266712">
                      <a:extLst>
                        <a:ext uri="{9D8B030D-6E8A-4147-A177-3AD203B41FA5}">
                          <a16:colId xmlns:a16="http://schemas.microsoft.com/office/drawing/2014/main" val="3046576887"/>
                        </a:ext>
                      </a:extLst>
                    </a:gridCol>
                    <a:gridCol w="1576838">
                      <a:extLst>
                        <a:ext uri="{9D8B030D-6E8A-4147-A177-3AD203B41FA5}">
                          <a16:colId xmlns:a16="http://schemas.microsoft.com/office/drawing/2014/main" val="3221970236"/>
                        </a:ext>
                      </a:extLst>
                    </a:gridCol>
                    <a:gridCol w="1751556">
                      <a:extLst>
                        <a:ext uri="{9D8B030D-6E8A-4147-A177-3AD203B41FA5}">
                          <a16:colId xmlns:a16="http://schemas.microsoft.com/office/drawing/2014/main" val="3291626221"/>
                        </a:ext>
                      </a:extLst>
                    </a:gridCol>
                    <a:gridCol w="1865123">
                      <a:extLst>
                        <a:ext uri="{9D8B030D-6E8A-4147-A177-3AD203B41FA5}">
                          <a16:colId xmlns:a16="http://schemas.microsoft.com/office/drawing/2014/main" val="2432783292"/>
                        </a:ext>
                      </a:extLst>
                    </a:gridCol>
                  </a:tblGrid>
                  <a:tr h="249301">
                    <a:tc>
                      <a:txBody>
                        <a:bodyPr/>
                        <a:lstStyle/>
                        <a:p>
                          <a:endParaRPr lang="fr-FR" sz="1600" kern="1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Estimation</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fr-FR"/>
                        </a:p>
                      </a:txBody>
                      <a:tcPr marL="68580" marR="68580" marT="0" marB="0" anchor="ctr">
                        <a:blipFill>
                          <a:blip r:embed="rId3"/>
                          <a:stretch>
                            <a:fillRect l="-145151" t="-21951" r="-355184" b="-319512"/>
                          </a:stretch>
                        </a:blipFill>
                      </a:tcPr>
                    </a:tc>
                    <a:tc>
                      <a:txBody>
                        <a:bodyPr/>
                        <a:lstStyle/>
                        <a:p>
                          <a:pPr algn="just">
                            <a:lnSpc>
                              <a:spcPct val="107000"/>
                            </a:lnSpc>
                            <a:spcAft>
                              <a:spcPts val="800"/>
                            </a:spcAft>
                          </a:pPr>
                          <a:r>
                            <a:rPr lang="fr-FR" sz="1600" kern="0">
                              <a:effectLst/>
                            </a:rPr>
                            <a:t>t-test</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t-théorique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IC (Borne Inf.)</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IC (Borne Sup.)</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6474938"/>
                      </a:ext>
                    </a:extLst>
                  </a:tr>
                  <a:tr h="362522">
                    <a:tc>
                      <a:txBody>
                        <a:bodyPr/>
                        <a:lstStyle/>
                        <a:p>
                          <a:endParaRPr lang="fr-FR"/>
                        </a:p>
                      </a:txBody>
                      <a:tcPr marL="68580" marR="68580" marT="0" marB="0" anchor="ctr">
                        <a:blipFill>
                          <a:blip r:embed="rId3"/>
                          <a:stretch>
                            <a:fillRect l="-521" t="-83333" r="-834375" b="-118333"/>
                          </a:stretch>
                        </a:blipFill>
                      </a:tcPr>
                    </a:tc>
                    <a:tc>
                      <a:txBody>
                        <a:bodyPr/>
                        <a:lstStyle/>
                        <a:p>
                          <a:pPr algn="just">
                            <a:lnSpc>
                              <a:spcPct val="107000"/>
                            </a:lnSpc>
                            <a:spcAft>
                              <a:spcPts val="800"/>
                            </a:spcAft>
                          </a:pPr>
                          <a:r>
                            <a:rPr lang="fr-FR" sz="1600" kern="100">
                              <a:effectLst/>
                            </a:rPr>
                            <a:t>5,470</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1,392</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3,928</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2,306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2,259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8,681</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652398"/>
                      </a:ext>
                    </a:extLst>
                  </a:tr>
                  <a:tr h="362522">
                    <a:tc>
                      <a:txBody>
                        <a:bodyPr/>
                        <a:lstStyle/>
                        <a:p>
                          <a:endParaRPr lang="fr-FR"/>
                        </a:p>
                      </a:txBody>
                      <a:tcPr marL="68580" marR="68580" marT="0" marB="0" anchor="ctr">
                        <a:blipFill>
                          <a:blip r:embed="rId3"/>
                          <a:stretch>
                            <a:fillRect l="-521" t="-183333" r="-834375" b="-18333"/>
                          </a:stretch>
                        </a:blipFill>
                      </a:tcPr>
                    </a:tc>
                    <a:tc>
                      <a:txBody>
                        <a:bodyPr/>
                        <a:lstStyle/>
                        <a:p>
                          <a:pPr algn="just">
                            <a:lnSpc>
                              <a:spcPct val="107000"/>
                            </a:lnSpc>
                            <a:spcAft>
                              <a:spcPts val="800"/>
                            </a:spcAft>
                          </a:pPr>
                          <a:r>
                            <a:rPr lang="fr-FR" sz="1600" kern="100">
                              <a:effectLst/>
                            </a:rPr>
                            <a:t>0,896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0,155</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5,779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0">
                              <a:effectLst/>
                            </a:rPr>
                            <a:t>2,306</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a:effectLst/>
                            </a:rPr>
                            <a:t>0,539</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Aft>
                              <a:spcPts val="800"/>
                            </a:spcAft>
                          </a:pPr>
                          <a:r>
                            <a:rPr lang="fr-FR" sz="1600" kern="100" dirty="0">
                              <a:effectLst/>
                            </a:rPr>
                            <a:t>1,254</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317872"/>
                      </a:ext>
                    </a:extLst>
                  </a:tr>
                </a:tbl>
              </a:graphicData>
            </a:graphic>
          </p:graphicFrame>
        </mc:Fallback>
      </mc:AlternateContent>
    </p:spTree>
    <p:extLst>
      <p:ext uri="{BB962C8B-B14F-4D97-AF65-F5344CB8AC3E}">
        <p14:creationId xmlns:p14="http://schemas.microsoft.com/office/powerpoint/2010/main" val="252588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5309-09AC-DD47-CA4F-A4CE2CAA4CD9}"/>
              </a:ext>
            </a:extLst>
          </p:cNvPr>
          <p:cNvSpPr>
            <a:spLocks noGrp="1"/>
          </p:cNvSpPr>
          <p:nvPr>
            <p:ph type="title"/>
          </p:nvPr>
        </p:nvSpPr>
        <p:spPr/>
        <p:txBody>
          <a:bodyPr/>
          <a:lstStyle/>
          <a:p>
            <a:r>
              <a:rPr lang="fr-FR" b="1" dirty="0"/>
              <a:t>Plan</a:t>
            </a:r>
          </a:p>
        </p:txBody>
      </p:sp>
      <p:sp>
        <p:nvSpPr>
          <p:cNvPr id="3" name="Content Placeholder 2">
            <a:extLst>
              <a:ext uri="{FF2B5EF4-FFF2-40B4-BE49-F238E27FC236}">
                <a16:creationId xmlns:a16="http://schemas.microsoft.com/office/drawing/2014/main" id="{FA6A9967-8458-AA33-305B-C07A2CC8D40D}"/>
              </a:ext>
            </a:extLst>
          </p:cNvPr>
          <p:cNvSpPr>
            <a:spLocks noGrp="1"/>
          </p:cNvSpPr>
          <p:nvPr>
            <p:ph idx="1"/>
          </p:nvPr>
        </p:nvSpPr>
        <p:spPr/>
        <p:txBody>
          <a:bodyPr/>
          <a:lstStyle/>
          <a:p>
            <a:r>
              <a:rPr lang="fr-FR" dirty="0"/>
              <a:t>Introduction</a:t>
            </a:r>
          </a:p>
          <a:p>
            <a:r>
              <a:rPr lang="fr-FR" dirty="0"/>
              <a:t>Estimateur du maximum de vraisemblance</a:t>
            </a:r>
          </a:p>
          <a:p>
            <a:r>
              <a:rPr lang="fr-FR" dirty="0"/>
              <a:t>Lois usuelles </a:t>
            </a:r>
          </a:p>
          <a:p>
            <a:r>
              <a:rPr lang="fr-FR" dirty="0"/>
              <a:t>Lois des estimateurs</a:t>
            </a:r>
          </a:p>
          <a:p>
            <a:r>
              <a:rPr lang="fr-FR" dirty="0"/>
              <a:t>Intervalles de confiance</a:t>
            </a:r>
          </a:p>
          <a:p>
            <a:r>
              <a:rPr lang="fr-FR" dirty="0"/>
              <a:t>Validation du modèle de régression linéaire</a:t>
            </a:r>
          </a:p>
          <a:p>
            <a:r>
              <a:rPr lang="fr-FR" dirty="0"/>
              <a:t>Prévision</a:t>
            </a:r>
          </a:p>
          <a:p>
            <a:r>
              <a:rPr lang="fr-FR" dirty="0"/>
              <a:t>Cas pratique</a:t>
            </a:r>
          </a:p>
        </p:txBody>
      </p:sp>
    </p:spTree>
    <p:extLst>
      <p:ext uri="{BB962C8B-B14F-4D97-AF65-F5344CB8AC3E}">
        <p14:creationId xmlns:p14="http://schemas.microsoft.com/office/powerpoint/2010/main" val="364414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5682-A856-AF79-FA42-AFD16669B418}"/>
              </a:ext>
            </a:extLst>
          </p:cNvPr>
          <p:cNvSpPr>
            <a:spLocks noGrp="1"/>
          </p:cNvSpPr>
          <p:nvPr>
            <p:ph type="title"/>
          </p:nvPr>
        </p:nvSpPr>
        <p:spPr/>
        <p:txBody>
          <a:bodyPr/>
          <a:lstStyle/>
          <a:p>
            <a:r>
              <a:rPr lang="fr-FR" b="1"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2F3D02-23D0-7C67-0B0F-0725B2922CF9}"/>
                  </a:ext>
                </a:extLst>
              </p:cNvPr>
              <p:cNvSpPr>
                <a:spLocks noGrp="1"/>
              </p:cNvSpPr>
              <p:nvPr>
                <p:ph idx="1"/>
              </p:nvPr>
            </p:nvSpPr>
            <p:spPr/>
            <p:txBody>
              <a:bodyPr/>
              <a:lstStyle/>
              <a:p>
                <a:pPr marL="0" indent="0" algn="just">
                  <a:lnSpc>
                    <a:spcPct val="107000"/>
                  </a:lnSpc>
                  <a:spcAft>
                    <a:spcPts val="800"/>
                  </a:spcAft>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Mieux que les expressions des estimateurs et des variances pour la régression linéaire, la connaissance de lois permet de retrouver leur région de confiance et ainsi effectuer des tests d’hypothèses. Le but ici est de pouvoir généraliser les estimations faites sur notre échantillon à la population et ainsi voir si notre modèle de régression linéaire peut être extrapolé ou généralisé à la population.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Tout d’abord faisons les hypothèses suivantes :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d>
                        <m:dPr>
                          <m:begChr m:val="{"/>
                          <m:endChr m:val=""/>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eqArrPr>
                            <m:e>
                              <m:d>
                                <m:d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𝐻</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1</m:t>
                                  </m:r>
                                </m:e>
                              </m:d>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ԑ</m:t>
                                  </m:r>
                                </m:e>
                                <m:sub>
                                  <m: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t>𝑖</m:t>
                                  </m:r>
                                </m:sub>
                              </m:sSub>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𝑁</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(0,1)</m:t>
                              </m:r>
                            </m:e>
                            <m:e>
                              <m:d>
                                <m:dPr>
                                  <m:ctrlPr>
                                    <a:rPr lang="fr-F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𝐻</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2</m:t>
                                  </m:r>
                                </m:e>
                              </m:d>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ԑ</m:t>
                                  </m:r>
                                </m:e>
                                <m:sub>
                                  <m: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t>𝑖</m:t>
                                  </m:r>
                                </m:sub>
                              </m:sSub>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𝑚𝑢𝑡𝑢𝑒𝑙𝑙𝑒𝑚𝑒𝑛𝑡</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𝑖𝑛𝑑</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é</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𝑝𝑒𝑛𝑑𝑎𝑛𝑡𝑒𝑠</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e>
                          </m:eqArr>
                        </m:e>
                      </m:d>
                    </m:oMath>
                  </m:oMathPara>
                </a14:m>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Le modèle de régression linéaire simple devient un modèle paramétrique à paramètre (</a:t>
                </a:r>
                <a14:m>
                  <m:oMath xmlns:m="http://schemas.openxmlformats.org/officeDocument/2006/math">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La loi de </a:t>
                </a:r>
                <a14:m>
                  <m:oMath xmlns:m="http://schemas.openxmlformats.org/officeDocument/2006/math">
                    <m:sSub>
                      <m:sSubPr>
                        <m:ctrlP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ԑ</m:t>
                        </m:r>
                      </m:e>
                      <m:sub>
                        <m: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fr-FR"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étant connue, les lois des </a:t>
                </a:r>
                <a14:m>
                  <m:oMath xmlns:m="http://schemas.openxmlformats.org/officeDocument/2006/math">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deviennent </a:t>
                </a:r>
                <a14:m>
                  <m:oMath xmlns:m="http://schemas.openxmlformats.org/officeDocument/2006/math">
                    <m:sSub>
                      <m:sSubPr>
                        <m:ctrlP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t>𝑖</m:t>
                        </m:r>
                      </m:sub>
                    </m:sSub>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𝑁</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et les </a:t>
                </a:r>
                <a14:m>
                  <m:oMath xmlns:m="http://schemas.openxmlformats.org/officeDocument/2006/math">
                    <m:sSub>
                      <m:sSubPr>
                        <m:ctrlP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fr-FR"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sont mutuellement indépendantes.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302F3D02-23D0-7C67-0B0F-0725B2922CF9}"/>
                  </a:ext>
                </a:extLst>
              </p:cNvPr>
              <p:cNvSpPr>
                <a:spLocks noGrp="1" noRot="1" noChangeAspect="1" noMove="1" noResize="1" noEditPoints="1" noAdjustHandles="1" noChangeArrowheads="1" noChangeShapeType="1" noTextEdit="1"/>
              </p:cNvSpPr>
              <p:nvPr>
                <p:ph idx="1"/>
              </p:nvPr>
            </p:nvSpPr>
            <p:spPr>
              <a:blipFill>
                <a:blip r:embed="rId2"/>
                <a:stretch>
                  <a:fillRect l="-522" t="-700" r="-464"/>
                </a:stretch>
              </a:blipFill>
            </p:spPr>
            <p:txBody>
              <a:bodyPr/>
              <a:lstStyle/>
              <a:p>
                <a:r>
                  <a:rPr lang="fr-FR">
                    <a:noFill/>
                  </a:rPr>
                  <a:t> </a:t>
                </a:r>
              </a:p>
            </p:txBody>
          </p:sp>
        </mc:Fallback>
      </mc:AlternateContent>
    </p:spTree>
    <p:extLst>
      <p:ext uri="{BB962C8B-B14F-4D97-AF65-F5344CB8AC3E}">
        <p14:creationId xmlns:p14="http://schemas.microsoft.com/office/powerpoint/2010/main" val="288114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AE67-1B9F-4355-D999-BAD4D9EF3FB7}"/>
              </a:ext>
            </a:extLst>
          </p:cNvPr>
          <p:cNvSpPr>
            <a:spLocks noGrp="1"/>
          </p:cNvSpPr>
          <p:nvPr>
            <p:ph type="title"/>
          </p:nvPr>
        </p:nvSpPr>
        <p:spPr>
          <a:xfrm>
            <a:off x="0" y="365125"/>
            <a:ext cx="12191999" cy="1325563"/>
          </a:xfrm>
        </p:spPr>
        <p:txBody>
          <a:bodyPr/>
          <a:lstStyle/>
          <a:p>
            <a:pPr algn="ctr"/>
            <a:r>
              <a:rPr lang="fr-FR" b="1" dirty="0"/>
              <a:t>Estimateur du maximum de vraisemblance (1/2)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EE6B1A-B95B-95BD-9675-2E48257E2767}"/>
                  </a:ext>
                </a:extLst>
              </p:cNvPr>
              <p:cNvSpPr>
                <a:spLocks noGrp="1"/>
              </p:cNvSpPr>
              <p:nvPr>
                <p:ph idx="1"/>
              </p:nvPr>
            </p:nvSpPr>
            <p:spPr/>
            <p:txBody>
              <a:bodyPr/>
              <a:lstStyle/>
              <a:p>
                <a:pPr marL="0" indent="0">
                  <a:buNone/>
                </a:pPr>
                <a:r>
                  <a:rPr lang="fr-FR" dirty="0"/>
                  <a:t>Pour avoir </a:t>
                </a:r>
                <a:r>
                  <a:rPr lang="fr-FR" sz="1800" dirty="0">
                    <a:effectLst/>
                    <a:latin typeface="+mj-lt"/>
                    <a:ea typeface="Times New Roman" panose="02020603050405020304" pitchFamily="18" charset="0"/>
                  </a:rPr>
                  <a:t>(</a:t>
                </a:r>
                <a14:m>
                  <m:oMath xmlns:m="http://schemas.openxmlformats.org/officeDocument/2006/math">
                    <m:sSub>
                      <m:sSubPr>
                        <m:ctrlPr>
                          <a:rPr lang="fr-FR" i="1">
                            <a:effectLst/>
                            <a:latin typeface="+mj-lt"/>
                            <a:ea typeface="Times New Roman" panose="02020603050405020304" pitchFamily="18" charset="0"/>
                            <a:cs typeface="Times New Roman" panose="02020603050405020304" pitchFamily="18" charset="0"/>
                          </a:rPr>
                        </m:ctrlPr>
                      </m:sSubPr>
                      <m:e>
                        <m:r>
                          <a:rPr lang="fr-FR" sz="1800" i="1">
                            <a:effectLst/>
                            <a:latin typeface="+mj-lt"/>
                            <a:ea typeface="Times New Roman" panose="02020603050405020304" pitchFamily="18" charset="0"/>
                            <a:cs typeface="Times New Roman" panose="02020603050405020304" pitchFamily="18" charset="0"/>
                          </a:rPr>
                          <m:t>𝛽</m:t>
                        </m:r>
                      </m:e>
                      <m:sub>
                        <m:r>
                          <a:rPr lang="fr-FR" sz="1800" i="1">
                            <a:effectLst/>
                            <a:latin typeface="+mj-lt"/>
                            <a:ea typeface="Times New Roman" panose="02020603050405020304" pitchFamily="18" charset="0"/>
                            <a:cs typeface="Times New Roman" panose="02020603050405020304" pitchFamily="18" charset="0"/>
                          </a:rPr>
                          <m:t>1</m:t>
                        </m:r>
                      </m:sub>
                    </m:sSub>
                    <m:sSub>
                      <m:sSubPr>
                        <m:ctrlPr>
                          <a:rPr lang="fr-FR" i="1">
                            <a:effectLst/>
                            <a:latin typeface="+mj-lt"/>
                            <a:ea typeface="Times New Roman" panose="02020603050405020304" pitchFamily="18" charset="0"/>
                            <a:cs typeface="Times New Roman" panose="02020603050405020304" pitchFamily="18" charset="0"/>
                          </a:rPr>
                        </m:ctrlPr>
                      </m:sSubPr>
                      <m:e>
                        <m:r>
                          <a:rPr lang="fr-FR" sz="1800" i="1">
                            <a:effectLst/>
                            <a:latin typeface="+mj-lt"/>
                            <a:ea typeface="Times New Roman" panose="02020603050405020304" pitchFamily="18" charset="0"/>
                            <a:cs typeface="Times New Roman" panose="02020603050405020304" pitchFamily="18" charset="0"/>
                          </a:rPr>
                          <m:t>,</m:t>
                        </m:r>
                        <m:r>
                          <a:rPr lang="fr-FR" sz="1800" i="1">
                            <a:effectLst/>
                            <a:latin typeface="+mj-lt"/>
                            <a:ea typeface="Times New Roman" panose="02020603050405020304" pitchFamily="18" charset="0"/>
                            <a:cs typeface="Times New Roman" panose="02020603050405020304" pitchFamily="18" charset="0"/>
                          </a:rPr>
                          <m:t>𝛽</m:t>
                        </m:r>
                      </m:e>
                      <m:sub>
                        <m:r>
                          <a:rPr lang="fr-FR" sz="1800" i="1">
                            <a:effectLst/>
                            <a:latin typeface="+mj-lt"/>
                            <a:ea typeface="Times New Roman" panose="02020603050405020304" pitchFamily="18" charset="0"/>
                            <a:cs typeface="Times New Roman" panose="02020603050405020304" pitchFamily="18" charset="0"/>
                          </a:rPr>
                          <m:t>2</m:t>
                        </m:r>
                      </m:sub>
                    </m:sSub>
                    <m:r>
                      <a:rPr lang="fr-FR" sz="1800" i="1">
                        <a:effectLst/>
                        <a:latin typeface="+mj-lt"/>
                        <a:ea typeface="Times New Roman" panose="02020603050405020304" pitchFamily="18" charset="0"/>
                        <a:cs typeface="Times New Roman" panose="02020603050405020304" pitchFamily="18" charset="0"/>
                      </a:rPr>
                      <m:t>,</m:t>
                    </m:r>
                    <m:sSup>
                      <m:sSupPr>
                        <m:ctrlPr>
                          <a:rPr lang="fr-FR" i="1">
                            <a:effectLst/>
                            <a:latin typeface="+mj-lt"/>
                            <a:ea typeface="Times New Roman" panose="02020603050405020304" pitchFamily="18" charset="0"/>
                            <a:cs typeface="Times New Roman" panose="02020603050405020304" pitchFamily="18" charset="0"/>
                          </a:rPr>
                        </m:ctrlPr>
                      </m:sSupPr>
                      <m:e>
                        <m:r>
                          <a:rPr lang="fr-FR" sz="1800" i="1">
                            <a:effectLst/>
                            <a:latin typeface="+mj-lt"/>
                            <a:ea typeface="Times New Roman" panose="02020603050405020304" pitchFamily="18" charset="0"/>
                            <a:cs typeface="Times New Roman" panose="02020603050405020304" pitchFamily="18" charset="0"/>
                          </a:rPr>
                          <m:t>𝜎</m:t>
                        </m:r>
                      </m:e>
                      <m:sup>
                        <m:r>
                          <a:rPr lang="fr-FR" sz="1800" i="1">
                            <a:effectLst/>
                            <a:latin typeface="+mj-lt"/>
                            <a:ea typeface="Times New Roman" panose="02020603050405020304" pitchFamily="18" charset="0"/>
                            <a:cs typeface="Times New Roman" panose="02020603050405020304" pitchFamily="18" charset="0"/>
                          </a:rPr>
                          <m:t>2</m:t>
                        </m:r>
                      </m:sup>
                    </m:sSup>
                  </m:oMath>
                </a14:m>
                <a:r>
                  <a:rPr lang="fr-FR" sz="1800" dirty="0">
                    <a:effectLst/>
                    <a:latin typeface="+mj-lt"/>
                    <a:ea typeface="Times New Roman" panose="02020603050405020304" pitchFamily="18" charset="0"/>
                  </a:rPr>
                  <a:t>) </a:t>
                </a:r>
                <a:r>
                  <a:rPr lang="fr-FR" dirty="0"/>
                  <a:t>nous allons utiliser le maximum de vraisemblance et chercher les paramètres (</a:t>
                </a:r>
                <a14:m>
                  <m:oMath xmlns:m="http://schemas.openxmlformats.org/officeDocument/2006/math">
                    <m:acc>
                      <m:accPr>
                        <m:chr m:val="̂"/>
                        <m:ctrlPr>
                          <a:rPr lang="fr-FR" i="1"/>
                        </m:ctrlPr>
                      </m:accPr>
                      <m:e>
                        <m:sSub>
                          <m:sSubPr>
                            <m:ctrlPr>
                              <a:rPr lang="fr-FR" i="1"/>
                            </m:ctrlPr>
                          </m:sSubPr>
                          <m:e>
                            <m:r>
                              <a:rPr lang="fr-FR" i="1"/>
                              <m:t>𝛽</m:t>
                            </m:r>
                          </m:e>
                          <m:sub>
                            <m:r>
                              <a:rPr lang="fr-FR" i="1"/>
                              <m:t>1</m:t>
                            </m:r>
                          </m:sub>
                        </m:sSub>
                        <m:r>
                          <a:rPr lang="fr-FR" i="1"/>
                          <m:t> </m:t>
                        </m:r>
                      </m:e>
                    </m:acc>
                  </m:oMath>
                </a14:m>
                <a:r>
                  <a:rPr lang="fr-FR" dirty="0"/>
                  <a:t>, </a:t>
                </a:r>
                <a14:m>
                  <m:oMath xmlns:m="http://schemas.openxmlformats.org/officeDocument/2006/math">
                    <m:acc>
                      <m:accPr>
                        <m:chr m:val="̂"/>
                        <m:ctrlPr>
                          <a:rPr lang="fr-FR" i="1"/>
                        </m:ctrlPr>
                      </m:accPr>
                      <m:e>
                        <m:sSub>
                          <m:sSubPr>
                            <m:ctrlPr>
                              <a:rPr lang="fr-FR" i="1"/>
                            </m:ctrlPr>
                          </m:sSubPr>
                          <m:e>
                            <m:r>
                              <a:rPr lang="fr-FR" i="1"/>
                              <m:t>𝛽</m:t>
                            </m:r>
                          </m:e>
                          <m:sub>
                            <m:r>
                              <a:rPr lang="fr-FR" i="1"/>
                              <m:t>2</m:t>
                            </m:r>
                          </m:sub>
                        </m:sSub>
                        <m:r>
                          <a:rPr lang="fr-FR" i="1"/>
                          <m:t> </m:t>
                        </m:r>
                      </m:e>
                    </m:acc>
                  </m:oMath>
                </a14:m>
                <a:r>
                  <a:rPr lang="fr-FR" dirty="0"/>
                  <a:t>, </a:t>
                </a:r>
                <a14:m>
                  <m:oMath xmlns:m="http://schemas.openxmlformats.org/officeDocument/2006/math">
                    <m:acc>
                      <m:accPr>
                        <m:chr m:val="̂"/>
                        <m:ctrlPr>
                          <a:rPr lang="fr-FR" i="1"/>
                        </m:ctrlPr>
                      </m:accPr>
                      <m:e>
                        <m:sSup>
                          <m:sSupPr>
                            <m:ctrlPr>
                              <a:rPr lang="fr-FR" i="1"/>
                            </m:ctrlPr>
                          </m:sSupPr>
                          <m:e>
                            <m:r>
                              <a:rPr lang="fr-FR" i="1"/>
                              <m:t>𝜎</m:t>
                            </m:r>
                          </m:e>
                          <m:sup>
                            <m:r>
                              <a:rPr lang="fr-FR" i="1"/>
                              <m:t>2</m:t>
                            </m:r>
                          </m:sup>
                        </m:sSup>
                        <m:r>
                          <a:rPr lang="fr-FR" i="1"/>
                          <m:t> </m:t>
                        </m:r>
                      </m:e>
                    </m:acc>
                  </m:oMath>
                </a14:m>
                <a:r>
                  <a:rPr lang="fr-FR" dirty="0"/>
                  <a:t>) qui maximise notre vraisemblance. </a:t>
                </a:r>
              </a:p>
              <a:p>
                <a:pPr marL="0" indent="0">
                  <a:buNone/>
                </a:pPr>
                <a:r>
                  <a:rPr lang="fr-FR" dirty="0"/>
                  <a:t>L’expression de la vraisemblance est :</a:t>
                </a:r>
              </a:p>
              <a:p>
                <a:pPr marL="0" indent="0">
                  <a:buNone/>
                </a:pPr>
                <a:r>
                  <a:rPr lang="fr-FR" dirty="0"/>
                  <a:t> </a:t>
                </a:r>
              </a:p>
              <a:p>
                <a:pPr marL="0" indent="0">
                  <a:buNone/>
                </a:pPr>
                <a:endParaRPr lang="fr-FR" dirty="0"/>
              </a:p>
              <a:p>
                <a:pPr marL="0" indent="0">
                  <a:buNone/>
                </a:pPr>
                <a:r>
                  <a:rPr lang="fr-FR" dirty="0"/>
                  <a:t>Etant donné que manipuler une telle fonction semble complexe, nous calculons la log vraisemblance : </a:t>
                </a:r>
              </a:p>
              <a:p>
                <a:pPr marL="0" indent="0">
                  <a:buNone/>
                </a:pPr>
                <a:r>
                  <a:rPr lang="fr-FR" dirty="0"/>
                  <a:t> </a:t>
                </a:r>
              </a:p>
              <a:p>
                <a:pPr marL="0" indent="0">
                  <a:buNone/>
                </a:pPr>
                <a:endParaRPr lang="fr-FR" dirty="0"/>
              </a:p>
            </p:txBody>
          </p:sp>
        </mc:Choice>
        <mc:Fallback>
          <p:sp>
            <p:nvSpPr>
              <p:cNvPr id="3" name="Content Placeholder 2">
                <a:extLst>
                  <a:ext uri="{FF2B5EF4-FFF2-40B4-BE49-F238E27FC236}">
                    <a16:creationId xmlns:a16="http://schemas.microsoft.com/office/drawing/2014/main" id="{4FEE6B1A-B95B-95BD-9675-2E48257E2767}"/>
                  </a:ext>
                </a:extLst>
              </p:cNvPr>
              <p:cNvSpPr>
                <a:spLocks noGrp="1" noRot="1" noChangeAspect="1" noMove="1" noResize="1" noEditPoints="1" noAdjustHandles="1" noChangeArrowheads="1" noChangeShapeType="1" noTextEdit="1"/>
              </p:cNvSpPr>
              <p:nvPr>
                <p:ph idx="1"/>
              </p:nvPr>
            </p:nvSpPr>
            <p:spPr>
              <a:blipFill>
                <a:blip r:embed="rId2"/>
                <a:stretch>
                  <a:fillRect l="-1217" t="-2241" r="-812"/>
                </a:stretch>
              </a:blipFill>
            </p:spPr>
            <p:txBody>
              <a:bodyPr/>
              <a:lstStyle/>
              <a:p>
                <a:r>
                  <a:rPr lang="fr-FR">
                    <a:noFill/>
                  </a:rPr>
                  <a:t> </a:t>
                </a:r>
              </a:p>
            </p:txBody>
          </p:sp>
        </mc:Fallback>
      </mc:AlternateContent>
      <p:pic>
        <p:nvPicPr>
          <p:cNvPr id="11" name="Picture 10">
            <a:extLst>
              <a:ext uri="{FF2B5EF4-FFF2-40B4-BE49-F238E27FC236}">
                <a16:creationId xmlns:a16="http://schemas.microsoft.com/office/drawing/2014/main" id="{21517014-6A49-8995-265C-CA2EB1CE5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563" y="3673493"/>
            <a:ext cx="6749907" cy="928004"/>
          </a:xfrm>
          <a:prstGeom prst="rect">
            <a:avLst/>
          </a:prstGeom>
        </p:spPr>
      </p:pic>
      <p:pic>
        <p:nvPicPr>
          <p:cNvPr id="12" name="Picture 11">
            <a:extLst>
              <a:ext uri="{FF2B5EF4-FFF2-40B4-BE49-F238E27FC236}">
                <a16:creationId xmlns:a16="http://schemas.microsoft.com/office/drawing/2014/main" id="{F39BC009-A344-8CED-9C65-8A669D2E4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515" y="5076004"/>
            <a:ext cx="4622711" cy="656205"/>
          </a:xfrm>
          <a:prstGeom prst="rect">
            <a:avLst/>
          </a:prstGeom>
        </p:spPr>
      </p:pic>
    </p:spTree>
    <p:extLst>
      <p:ext uri="{BB962C8B-B14F-4D97-AF65-F5344CB8AC3E}">
        <p14:creationId xmlns:p14="http://schemas.microsoft.com/office/powerpoint/2010/main" val="33689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5F54-5271-F1F4-63FD-6E5F4FF549D2}"/>
              </a:ext>
            </a:extLst>
          </p:cNvPr>
          <p:cNvSpPr>
            <a:spLocks noGrp="1"/>
          </p:cNvSpPr>
          <p:nvPr>
            <p:ph type="title"/>
          </p:nvPr>
        </p:nvSpPr>
        <p:spPr>
          <a:xfrm>
            <a:off x="0" y="365125"/>
            <a:ext cx="12192000" cy="1325563"/>
          </a:xfrm>
        </p:spPr>
        <p:txBody>
          <a:bodyPr/>
          <a:lstStyle/>
          <a:p>
            <a:pPr algn="ctr"/>
            <a:r>
              <a:rPr lang="fr-FR" b="1" dirty="0"/>
              <a:t>Estimateur du maximum de vraisemblance (1/2)</a:t>
            </a:r>
            <a:endParaRPr lang="fr-FR"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BD5B79-DA66-56E9-257D-C0EA28D93738}"/>
                  </a:ext>
                </a:extLst>
              </p:cNvPr>
              <p:cNvSpPr>
                <a:spLocks noGrp="1"/>
              </p:cNvSpPr>
              <p:nvPr>
                <p:ph idx="1"/>
              </p:nvPr>
            </p:nvSpPr>
            <p:spPr>
              <a:xfrm>
                <a:off x="466534" y="2152197"/>
                <a:ext cx="11066106" cy="3642114"/>
              </a:xfrm>
            </p:spPr>
            <p:txBody>
              <a:bodyPr/>
              <a:lstStyle/>
              <a:p>
                <a:pPr marL="0" indent="0">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Nous voulons maximiser cette quantité pour </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Les paramètres </a:t>
                </a:r>
                <a14:m>
                  <m:oMath xmlns:m="http://schemas.openxmlformats.org/officeDocument/2006/math">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𝑒𝑡</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appartiennent uniquement au terme -S</a:t>
                </a:r>
                <a14:m>
                  <m:oMath xmlns:m="http://schemas.openxmlformats.org/officeDocument/2006/math">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qu’il faut minimiser (car est -S</a:t>
                </a:r>
                <a14:m>
                  <m:oMath xmlns:m="http://schemas.openxmlformats.org/officeDocument/2006/math">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Or on a déjà les quantités </a:t>
                </a:r>
                <a14:m>
                  <m:oMath xmlns:m="http://schemas.openxmlformats.org/officeDocument/2006/math">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et  </a:t>
                </a:r>
                <a14:m>
                  <m:oMath xmlns:m="http://schemas.openxmlformats.org/officeDocument/2006/math">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 </m:t>
                        </m:r>
                      </m:e>
                    </m:acc>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des MCO qui minimisent ce terme. On cherche maintenant à maximiser log L (</a:t>
                </a:r>
                <a14:m>
                  <m:oMath xmlns:m="http://schemas.openxmlformats.org/officeDocument/2006/math">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par rapport à </a:t>
                </a:r>
                <a14:m>
                  <m:oMath xmlns:m="http://schemas.openxmlformats.org/officeDocument/2006/math">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a:p>
                <a:pPr marL="0" indent="0" algn="just">
                  <a:lnSpc>
                    <a:spcPct val="107000"/>
                  </a:lnSpc>
                  <a:spcAft>
                    <a:spcPts val="800"/>
                  </a:spcAft>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On en déduit l’estimateur du maximum de vraisemblance de </a:t>
                </a:r>
                <a14:m>
                  <m:oMath xmlns:m="http://schemas.openxmlformats.org/officeDocument/2006/math">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par :</a:t>
                </a:r>
                <a14:m>
                  <m:oMath xmlns:m="http://schemas.openxmlformats.org/officeDocument/2006/math">
                    <m:r>
                      <a:rPr lang="fr-FR" sz="1800" b="0" i="0" kern="100" smtClean="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f>
                      <m:f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den>
                    </m:f>
                    <m:nary>
                      <m:naryPr>
                        <m:chr m:val="∑"/>
                        <m:limLoc m:val="undOv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sup>
                      <m:e>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ԑ</m:t>
                                    </m:r>
                                  </m:e>
                                  <m:sub>
                                    <m: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t>𝑖</m:t>
                                    </m:r>
                                  </m:sub>
                                </m:sSub>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e>
                        </m:acc>
                      </m:e>
                    </m:nary>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Cet estimateur est biaisé car E (</a:t>
                </a:r>
                <a14:m>
                  <m:oMath xmlns:m="http://schemas.openxmlformats.org/officeDocument/2006/math">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den>
                    </m:f>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On doit le rendre sans biais. Ainsi,  </a:t>
                </a:r>
                <a14:m>
                  <m:oMath xmlns:m="http://schemas.openxmlformats.org/officeDocument/2006/math">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f>
                      <m:f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nary>
                      <m:naryPr>
                        <m:chr m:val="∑"/>
                        <m:limLoc m:val="undOv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sup>
                      <m:e>
                        <m:acc>
                          <m:accPr>
                            <m:chr m:val="̂"/>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ԑ</m:t>
                                    </m:r>
                                  </m:e>
                                  <m:sub>
                                    <m: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t>𝑖</m:t>
                                    </m:r>
                                  </m:sub>
                                </m:sSub>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e>
                        </m:acc>
                      </m:e>
                    </m:nary>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100" dirty="0">
                    <a:latin typeface="Calibri" panose="020F0502020204030204" pitchFamily="34"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Mais pour un nombre d’observation suffisamment grand, ce biais est négligeable.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F1BD5B79-DA66-56E9-257D-C0EA28D93738}"/>
                  </a:ext>
                </a:extLst>
              </p:cNvPr>
              <p:cNvSpPr>
                <a:spLocks noGrp="1" noRot="1" noChangeAspect="1" noMove="1" noResize="1" noEditPoints="1" noAdjustHandles="1" noChangeArrowheads="1" noChangeShapeType="1" noTextEdit="1"/>
              </p:cNvSpPr>
              <p:nvPr>
                <p:ph idx="1"/>
              </p:nvPr>
            </p:nvSpPr>
            <p:spPr>
              <a:xfrm>
                <a:off x="466534" y="2152197"/>
                <a:ext cx="11066106" cy="3642114"/>
              </a:xfrm>
              <a:blipFill>
                <a:blip r:embed="rId2"/>
                <a:stretch>
                  <a:fillRect l="-496" t="-1505" r="-331"/>
                </a:stretch>
              </a:blipFill>
            </p:spPr>
            <p:txBody>
              <a:bodyPr/>
              <a:lstStyle/>
              <a:p>
                <a:r>
                  <a:rPr lang="fr-FR">
                    <a:noFill/>
                  </a:rPr>
                  <a:t> </a:t>
                </a:r>
              </a:p>
            </p:txBody>
          </p:sp>
        </mc:Fallback>
      </mc:AlternateContent>
      <p:pic>
        <p:nvPicPr>
          <p:cNvPr id="6" name="Picture 5">
            <a:extLst>
              <a:ext uri="{FF2B5EF4-FFF2-40B4-BE49-F238E27FC236}">
                <a16:creationId xmlns:a16="http://schemas.microsoft.com/office/drawing/2014/main" id="{88175B07-278F-F28D-4379-7116873D9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60" y="3114591"/>
            <a:ext cx="7840691" cy="645647"/>
          </a:xfrm>
          <a:prstGeom prst="rect">
            <a:avLst/>
          </a:prstGeom>
        </p:spPr>
      </p:pic>
    </p:spTree>
    <p:extLst>
      <p:ext uri="{BB962C8B-B14F-4D97-AF65-F5344CB8AC3E}">
        <p14:creationId xmlns:p14="http://schemas.microsoft.com/office/powerpoint/2010/main" val="73799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3437-1E76-8323-E2FE-D9367373307E}"/>
              </a:ext>
            </a:extLst>
          </p:cNvPr>
          <p:cNvSpPr>
            <a:spLocks noGrp="1"/>
          </p:cNvSpPr>
          <p:nvPr>
            <p:ph type="title"/>
          </p:nvPr>
        </p:nvSpPr>
        <p:spPr/>
        <p:txBody>
          <a:bodyPr/>
          <a:lstStyle/>
          <a:p>
            <a:r>
              <a:rPr lang="fr-FR" b="1" dirty="0"/>
              <a:t>Lois usuelles  </a:t>
            </a:r>
          </a:p>
        </p:txBody>
      </p:sp>
      <p:sp>
        <p:nvSpPr>
          <p:cNvPr id="3" name="Content Placeholder 2">
            <a:extLst>
              <a:ext uri="{FF2B5EF4-FFF2-40B4-BE49-F238E27FC236}">
                <a16:creationId xmlns:a16="http://schemas.microsoft.com/office/drawing/2014/main" id="{DDB7F9D7-D2E7-FD18-1517-44DF0341AECA}"/>
              </a:ext>
            </a:extLst>
          </p:cNvPr>
          <p:cNvSpPr>
            <a:spLocks noGrp="1"/>
          </p:cNvSpPr>
          <p:nvPr>
            <p:ph idx="1"/>
          </p:nvPr>
        </p:nvSpPr>
        <p:spPr/>
        <p:txBody>
          <a:bodyPr>
            <a:normAutofit/>
          </a:bodyPr>
          <a:lstStyle/>
          <a:p>
            <a:pPr marL="0" indent="0" algn="just">
              <a:lnSpc>
                <a:spcPct val="107000"/>
              </a:lnSpc>
              <a:spcAft>
                <a:spcPts val="800"/>
              </a:spcAft>
              <a:buNone/>
            </a:pPr>
            <a:r>
              <a:rPr lang="fr-FR" kern="100" dirty="0">
                <a:effectLst/>
                <a:latin typeface="Times New Roman" panose="02020603050405020304" pitchFamily="18" charset="0"/>
                <a:ea typeface="Times New Roman" panose="02020603050405020304" pitchFamily="18" charset="0"/>
                <a:cs typeface="Times New Roman" panose="02020603050405020304" pitchFamily="18" charset="0"/>
              </a:rPr>
              <a:t>Les lois d’usage constant en régression linéaire sont : </a:t>
            </a:r>
            <a:r>
              <a:rPr lang="fr-FR" b="1" kern="100" dirty="0">
                <a:effectLst/>
                <a:latin typeface="Times New Roman" panose="02020603050405020304" pitchFamily="18" charset="0"/>
                <a:ea typeface="Times New Roman" panose="02020603050405020304" pitchFamily="18" charset="0"/>
                <a:cs typeface="Times New Roman" panose="02020603050405020304" pitchFamily="18" charset="0"/>
              </a:rPr>
              <a:t>loi de khi-2, loi de Student et loi de Fisher.</a:t>
            </a:r>
            <a:endParaRPr lang="fr-FR"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kern="100" dirty="0">
                <a:effectLst/>
                <a:latin typeface="Times New Roman" panose="02020603050405020304" pitchFamily="18" charset="0"/>
                <a:ea typeface="Times New Roman" panose="02020603050405020304" pitchFamily="18" charset="0"/>
                <a:cs typeface="Times New Roman" panose="02020603050405020304" pitchFamily="18" charset="0"/>
              </a:rPr>
              <a:t>Dans cette partie, nous allons à tour de rôle décrire ces différentes lois et donner un cas d’utilisation pour chacune d’elles. </a:t>
            </a:r>
            <a:endParaRPr lang="fr-FR"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sz="4000" dirty="0"/>
          </a:p>
        </p:txBody>
      </p:sp>
    </p:spTree>
    <p:extLst>
      <p:ext uri="{BB962C8B-B14F-4D97-AF65-F5344CB8AC3E}">
        <p14:creationId xmlns:p14="http://schemas.microsoft.com/office/powerpoint/2010/main" val="153480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3437-1E76-8323-E2FE-D9367373307E}"/>
              </a:ext>
            </a:extLst>
          </p:cNvPr>
          <p:cNvSpPr>
            <a:spLocks noGrp="1"/>
          </p:cNvSpPr>
          <p:nvPr>
            <p:ph type="title"/>
          </p:nvPr>
        </p:nvSpPr>
        <p:spPr/>
        <p:txBody>
          <a:bodyPr/>
          <a:lstStyle/>
          <a:p>
            <a:r>
              <a:rPr lang="fr-FR" b="1" dirty="0"/>
              <a:t>Lois usuelles : khi-2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B7F9D7-D2E7-FD18-1517-44DF0341AECA}"/>
                  </a:ext>
                </a:extLst>
              </p:cNvPr>
              <p:cNvSpPr>
                <a:spLocks noGrp="1"/>
              </p:cNvSpPr>
              <p:nvPr>
                <p:ph idx="1"/>
              </p:nvPr>
            </p:nvSpPr>
            <p:spPr>
              <a:xfrm>
                <a:off x="550507" y="1825625"/>
                <a:ext cx="10935477" cy="4351338"/>
              </a:xfrm>
            </p:spPr>
            <p:txBody>
              <a:bodyPr>
                <a:normAutofit/>
              </a:bodyPr>
              <a:lstStyle/>
              <a:p>
                <a:pPr marL="0" indent="0" algn="just">
                  <a:lnSpc>
                    <a:spcPct val="107000"/>
                  </a:lnSpc>
                  <a:spcAft>
                    <a:spcPts val="800"/>
                  </a:spcAft>
                  <a:buNone/>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Soit x</a:t>
                </a:r>
                <a:r>
                  <a:rPr lang="fr-FR"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x</a:t>
                </a:r>
                <a:r>
                  <a:rPr lang="fr-FR"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fr-FR"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fr-FR" sz="1800" kern="1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n</a:t>
                </a:r>
                <a:r>
                  <a:rPr lang="fr-FR" sz="1800" kern="1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des variables aléatoires </a:t>
                </a:r>
                <a:r>
                  <a:rPr lang="fr-FR"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iid</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(indépendantes et identiquement distribuées) telles que </a:t>
                </a:r>
                <a14:m>
                  <m:oMath xmlns:m="http://schemas.openxmlformats.org/officeDocument/2006/math">
                    <m:sSub>
                      <m:sSubPr>
                        <m:ctrlP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fr-FR" sz="1800" i="1" kern="100" baseline="-25000">
                            <a:effectLst/>
                            <a:latin typeface="Cambria Math" panose="02040503050406030204" pitchFamily="18" charset="0"/>
                            <a:ea typeface="Calibri" panose="020F0502020204030204" pitchFamily="34" charset="0"/>
                            <a:cs typeface="Times New Roman" panose="02020603050405020304" pitchFamily="18" charset="0"/>
                          </a:rPr>
                          <m:t>𝑖</m:t>
                        </m:r>
                      </m:sub>
                    </m:sSub>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𝑁</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(0,1)</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=1, 2 ... </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𝑛</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La loi de X=</a:t>
                </a:r>
                <a14:m>
                  <m:oMath xmlns:m="http://schemas.openxmlformats.org/officeDocument/2006/math">
                    <m:nary>
                      <m:naryPr>
                        <m:chr m:val="∑"/>
                        <m:limLoc m:val="undOv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sup>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ꭓ</a:t>
                </a:r>
                <a:r>
                  <a:rPr lang="fr-FR"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(n). Où ꭓ</a:t>
                </a:r>
                <a:r>
                  <a:rPr lang="fr-FR"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(n) est la loi du ꭓ</a:t>
                </a:r>
                <a:r>
                  <a:rPr lang="fr-FR"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à n degré de liberté (ddl).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Cette loi est généralement utilisée pour tester l’indépendance de deux séries statistiques à valeur qualitative (exemple savoir si la région d’origine a une influence sur le statut social. Ici on essaie de mesurer la distance entre la valeur observée et la valeur théorique et on compare le résultat à la valeur théorique du khi-2 à </a:t>
                </a:r>
              </a:p>
              <a:p>
                <a:pPr marL="0" indent="0" algn="just">
                  <a:lnSpc>
                    <a:spcPct val="107000"/>
                  </a:lnSpc>
                  <a:spcAft>
                    <a:spcPts val="800"/>
                  </a:spcAft>
                  <a:buNone/>
                </a:pP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(c-1)</a:t>
                </a:r>
                <a14:m>
                  <m:oMath xmlns:m="http://schemas.openxmlformats.org/officeDocument/2006/math">
                    <m:r>
                      <a:rPr lang="fr-FR"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(l-1) ddl</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où c et l sont respectivement le nombre de catégories dans la variable région et dans la variables statut social).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DB7F9D7-D2E7-FD18-1517-44DF0341AECA}"/>
                  </a:ext>
                </a:extLst>
              </p:cNvPr>
              <p:cNvSpPr>
                <a:spLocks noGrp="1" noRot="1" noChangeAspect="1" noMove="1" noResize="1" noEditPoints="1" noAdjustHandles="1" noChangeArrowheads="1" noChangeShapeType="1" noTextEdit="1"/>
              </p:cNvSpPr>
              <p:nvPr>
                <p:ph idx="1"/>
              </p:nvPr>
            </p:nvSpPr>
            <p:spPr>
              <a:xfrm>
                <a:off x="550507" y="1825625"/>
                <a:ext cx="10935477" cy="4351338"/>
              </a:xfrm>
              <a:blipFill>
                <a:blip r:embed="rId2"/>
                <a:stretch>
                  <a:fillRect l="-446" t="-700" r="-502"/>
                </a:stretch>
              </a:blipFill>
            </p:spPr>
            <p:txBody>
              <a:bodyPr/>
              <a:lstStyle/>
              <a:p>
                <a:r>
                  <a:rPr lang="fr-FR">
                    <a:noFill/>
                  </a:rPr>
                  <a:t> </a:t>
                </a:r>
              </a:p>
            </p:txBody>
          </p:sp>
        </mc:Fallback>
      </mc:AlternateContent>
    </p:spTree>
    <p:extLst>
      <p:ext uri="{BB962C8B-B14F-4D97-AF65-F5344CB8AC3E}">
        <p14:creationId xmlns:p14="http://schemas.microsoft.com/office/powerpoint/2010/main" val="225928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3437-1E76-8323-E2FE-D9367373307E}"/>
              </a:ext>
            </a:extLst>
          </p:cNvPr>
          <p:cNvSpPr>
            <a:spLocks noGrp="1"/>
          </p:cNvSpPr>
          <p:nvPr>
            <p:ph type="title"/>
          </p:nvPr>
        </p:nvSpPr>
        <p:spPr/>
        <p:txBody>
          <a:bodyPr/>
          <a:lstStyle/>
          <a:p>
            <a:r>
              <a:rPr lang="fr-FR" b="1" dirty="0"/>
              <a:t>Lois usuelles : Student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B7F9D7-D2E7-FD18-1517-44DF0341AECA}"/>
                  </a:ext>
                </a:extLst>
              </p:cNvPr>
              <p:cNvSpPr>
                <a:spLocks noGrp="1"/>
              </p:cNvSpPr>
              <p:nvPr>
                <p:ph idx="1"/>
              </p:nvPr>
            </p:nvSpPr>
            <p:spPr>
              <a:xfrm>
                <a:off x="111967" y="1825624"/>
                <a:ext cx="11691257" cy="4883085"/>
              </a:xfrm>
            </p:spPr>
            <p:txBody>
              <a:bodyPr>
                <a:normAutofit fontScale="92500" lnSpcReduction="20000"/>
              </a:bodyPr>
              <a:lstStyle/>
              <a:p>
                <a:pPr marL="0" indent="0" algn="just">
                  <a:lnSpc>
                    <a:spcPct val="107000"/>
                  </a:lnSpc>
                  <a:spcAft>
                    <a:spcPts val="800"/>
                  </a:spcAft>
                  <a:buNone/>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Soit Z une variable aléatoire telle que Z </a:t>
                </a:r>
                <a14:m>
                  <m:oMath xmlns:m="http://schemas.openxmlformats.org/officeDocument/2006/math">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𝑁</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(0,1)</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soit X une variable aléatoire suivant le ꭓ</a:t>
                </a:r>
                <a:r>
                  <a:rPr lang="fr-FR" sz="1800" kern="1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(n). La variable aléatoire T = </a:t>
                </a:r>
                <a14:m>
                  <m:oMath xmlns:m="http://schemas.openxmlformats.org/officeDocument/2006/math">
                    <m:f>
                      <m:f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𝑍</m:t>
                        </m:r>
                      </m:num>
                      <m:den>
                        <m:rad>
                          <m:radPr>
                            <m:degHide m:val="on"/>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𝑋</m:t>
                                </m:r>
                              </m:num>
                              <m:den>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den>
                            </m:f>
                          </m:e>
                        </m:rad>
                      </m:den>
                    </m:f>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est appelé loi de Student à n ddl et est noté T </a:t>
                </a:r>
                <a14:m>
                  <m:oMath xmlns:m="http://schemas.openxmlformats.org/officeDocument/2006/math">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8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T</a:t>
                </a:r>
                <a:r>
                  <a:rPr lang="fr-FR" sz="1800" kern="1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n</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NB :</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Elles sont au nombre de trois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1688" algn="just">
                  <a:lnSpc>
                    <a:spcPct val="107000"/>
                  </a:lnSpc>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Lorsque n=1, T est une loi de Cauchy et n’a ni espérance, ni variance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1688" algn="just">
                  <a:lnSpc>
                    <a:spcPct val="107000"/>
                  </a:lnSpc>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Lorsque n=2, T est centrée mais de variance infinie ;</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1688" algn="just">
                  <a:lnSpc>
                    <a:spcPct val="107000"/>
                  </a:lnSpc>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Pour n ≥ 3, T est centrée et de variance </a:t>
                </a:r>
                <a14:m>
                  <m:oMath xmlns:m="http://schemas.openxmlformats.org/officeDocument/2006/math">
                    <m:f>
                      <m:f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1688" algn="just">
                  <a:lnSpc>
                    <a:spcPct val="107000"/>
                  </a:lnSpc>
                  <a:spcAft>
                    <a:spcPts val="800"/>
                  </a:spcAft>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Lorsque n devient grand, par la loi des grands nombres T </a:t>
                </a:r>
                <a14:m>
                  <m:oMath xmlns:m="http://schemas.openxmlformats.org/officeDocument/2006/math">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𝑁</m:t>
                    </m:r>
                    <m:r>
                      <a:rPr lang="fr-FR" sz="1800" i="1" kern="100">
                        <a:effectLst/>
                        <a:latin typeface="Cambria Math" panose="02040503050406030204" pitchFamily="18" charset="0"/>
                        <a:ea typeface="Calibri" panose="020F0502020204030204" pitchFamily="34" charset="0"/>
                        <a:cs typeface="Times New Roman" panose="02020603050405020304" pitchFamily="18" charset="0"/>
                      </a:rPr>
                      <m:t>(0,1)</m:t>
                    </m:r>
                  </m:oMath>
                </a14:m>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et </a:t>
                </a:r>
                <a14:m>
                  <m:oMath xmlns:m="http://schemas.openxmlformats.org/officeDocument/2006/math">
                    <m:f>
                      <m:fPr>
                        <m:ctrlP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𝑛</m:t>
                        </m:r>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fr-FR" sz="1800" i="1" kern="100">
                        <a:effectLst/>
                        <a:latin typeface="Cambria Math" panose="02040503050406030204" pitchFamily="18" charset="0"/>
                        <a:ea typeface="Times New Roman" panose="02020603050405020304" pitchFamily="18" charset="0"/>
                        <a:cs typeface="Times New Roman" panose="02020603050405020304" pitchFamily="18" charset="0"/>
                      </a:rPr>
                      <m:t> = 1</m:t>
                    </m:r>
                  </m:oMath>
                </a14:m>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La loi de Student est généralement utilisée lorsque l’on veut faire un test sur la moyenne. C’est-à-dire tester si la moyenne de la population prend une valeur particulière (Par exemple pour répondre à l’affirmation : en moyenne les étudiants de l’Université de Yaoundé 1 sont plus âgés que les étudiants de Université de Dschang. Il s’agira ici de comparer à travers un test d’hypothèse si les moyennes des deux populations sont égales ou si celle de UY1 est supérieure à celle de Uds. On calculera une statistique de test qui suivra une loi de </a:t>
                </a: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Student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Puis de comparer la valeur calculée à la valeur théorique se trouvant dans la table de loi du </a:t>
                </a: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Student </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pour le ddl correspondant).</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DB7F9D7-D2E7-FD18-1517-44DF0341AECA}"/>
                  </a:ext>
                </a:extLst>
              </p:cNvPr>
              <p:cNvSpPr>
                <a:spLocks noGrp="1" noRot="1" noChangeAspect="1" noMove="1" noResize="1" noEditPoints="1" noAdjustHandles="1" noChangeArrowheads="1" noChangeShapeType="1" noTextEdit="1"/>
              </p:cNvSpPr>
              <p:nvPr>
                <p:ph idx="1"/>
              </p:nvPr>
            </p:nvSpPr>
            <p:spPr>
              <a:xfrm>
                <a:off x="111967" y="1825624"/>
                <a:ext cx="11691257" cy="4883085"/>
              </a:xfrm>
              <a:blipFill>
                <a:blip r:embed="rId2"/>
                <a:stretch>
                  <a:fillRect l="-313" t="-374" r="-365"/>
                </a:stretch>
              </a:blipFill>
            </p:spPr>
            <p:txBody>
              <a:bodyPr/>
              <a:lstStyle/>
              <a:p>
                <a:r>
                  <a:rPr lang="fr-FR">
                    <a:noFill/>
                  </a:rPr>
                  <a:t> </a:t>
                </a:r>
              </a:p>
            </p:txBody>
          </p:sp>
        </mc:Fallback>
      </mc:AlternateContent>
    </p:spTree>
    <p:extLst>
      <p:ext uri="{BB962C8B-B14F-4D97-AF65-F5344CB8AC3E}">
        <p14:creationId xmlns:p14="http://schemas.microsoft.com/office/powerpoint/2010/main" val="17373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3437-1E76-8323-E2FE-D9367373307E}"/>
              </a:ext>
            </a:extLst>
          </p:cNvPr>
          <p:cNvSpPr>
            <a:spLocks noGrp="1"/>
          </p:cNvSpPr>
          <p:nvPr>
            <p:ph type="title"/>
          </p:nvPr>
        </p:nvSpPr>
        <p:spPr/>
        <p:txBody>
          <a:bodyPr/>
          <a:lstStyle/>
          <a:p>
            <a:r>
              <a:rPr lang="fr-FR" b="1" dirty="0"/>
              <a:t>Lois usuelles : Fisher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B7F9D7-D2E7-FD18-1517-44DF0341AECA}"/>
                  </a:ext>
                </a:extLst>
              </p:cNvPr>
              <p:cNvSpPr>
                <a:spLocks noGrp="1"/>
              </p:cNvSpPr>
              <p:nvPr>
                <p:ph idx="1"/>
              </p:nvPr>
            </p:nvSpPr>
            <p:spPr>
              <a:xfrm>
                <a:off x="111967" y="1455576"/>
                <a:ext cx="11691257" cy="5253133"/>
              </a:xfrm>
            </p:spPr>
            <p:txBody>
              <a:bodyPr>
                <a:noAutofit/>
              </a:bodyPr>
              <a:lstStyle/>
              <a:p>
                <a:pPr marL="0" indent="0" algn="just">
                  <a:buNone/>
                </a:pPr>
                <a:r>
                  <a:rPr lang="fr-FR" sz="2000" dirty="0"/>
                  <a:t>Soient U</a:t>
                </a:r>
                <a:r>
                  <a:rPr lang="fr-FR" sz="2000" baseline="-25000" dirty="0"/>
                  <a:t>1</a:t>
                </a:r>
                <a14:m>
                  <m:oMath xmlns:m="http://schemas.openxmlformats.org/officeDocument/2006/math">
                    <m:r>
                      <a:rPr lang="fr-FR" sz="2000" i="1"/>
                      <m:t>↝</m:t>
                    </m:r>
                  </m:oMath>
                </a14:m>
                <a:r>
                  <a:rPr lang="fr-FR" sz="2000" dirty="0"/>
                  <a:t> ꭓ</a:t>
                </a:r>
                <a:r>
                  <a:rPr lang="fr-FR" sz="2000" baseline="30000" dirty="0"/>
                  <a:t>2</a:t>
                </a:r>
                <a:r>
                  <a:rPr lang="fr-FR" sz="2000" dirty="0"/>
                  <a:t>(n</a:t>
                </a:r>
                <a:r>
                  <a:rPr lang="fr-FR" sz="2000" baseline="-25000" dirty="0"/>
                  <a:t>1</a:t>
                </a:r>
                <a:r>
                  <a:rPr lang="fr-FR" sz="2000" dirty="0"/>
                  <a:t>) et U</a:t>
                </a:r>
                <a:r>
                  <a:rPr lang="fr-FR" sz="2000" baseline="-25000" dirty="0"/>
                  <a:t>2</a:t>
                </a:r>
                <a14:m>
                  <m:oMath xmlns:m="http://schemas.openxmlformats.org/officeDocument/2006/math">
                    <m:r>
                      <a:rPr lang="fr-FR" sz="2000" i="1"/>
                      <m:t>↝</m:t>
                    </m:r>
                  </m:oMath>
                </a14:m>
                <a:r>
                  <a:rPr lang="fr-FR" sz="2000" dirty="0"/>
                  <a:t> ꭓ</a:t>
                </a:r>
                <a:r>
                  <a:rPr lang="fr-FR" sz="2000" baseline="30000" dirty="0"/>
                  <a:t>2</a:t>
                </a:r>
                <a:r>
                  <a:rPr lang="fr-FR" sz="2000" dirty="0"/>
                  <a:t>(n</a:t>
                </a:r>
                <a:r>
                  <a:rPr lang="fr-FR" sz="2000" baseline="-25000" dirty="0"/>
                  <a:t>2</a:t>
                </a:r>
                <a:r>
                  <a:rPr lang="fr-FR" sz="2000" dirty="0"/>
                  <a:t>) deux variables aléatoires indépendantes. La loi de F = </a:t>
                </a:r>
                <a14:m>
                  <m:oMath xmlns:m="http://schemas.openxmlformats.org/officeDocument/2006/math">
                    <m:f>
                      <m:fPr>
                        <m:ctrlPr>
                          <a:rPr lang="fr-FR" sz="2000" i="1"/>
                        </m:ctrlPr>
                      </m:fPr>
                      <m:num>
                        <m:f>
                          <m:fPr>
                            <m:type m:val="skw"/>
                            <m:ctrlPr>
                              <a:rPr lang="fr-FR" sz="2000" i="1"/>
                            </m:ctrlPr>
                          </m:fPr>
                          <m:num>
                            <m:sSub>
                              <m:sSubPr>
                                <m:ctrlPr>
                                  <a:rPr lang="fr-FR" sz="2000" i="1"/>
                                </m:ctrlPr>
                              </m:sSubPr>
                              <m:e>
                                <m:r>
                                  <a:rPr lang="fr-FR" sz="2000" i="1"/>
                                  <m:t>𝑈</m:t>
                                </m:r>
                              </m:e>
                              <m:sub>
                                <m:r>
                                  <a:rPr lang="fr-FR" sz="2000" i="1"/>
                                  <m:t>1</m:t>
                                </m:r>
                              </m:sub>
                            </m:sSub>
                          </m:num>
                          <m:den>
                            <m:sSub>
                              <m:sSubPr>
                                <m:ctrlPr>
                                  <a:rPr lang="fr-FR" sz="2000" i="1"/>
                                </m:ctrlPr>
                              </m:sSubPr>
                              <m:e>
                                <m:r>
                                  <a:rPr lang="fr-FR" sz="2000" i="1"/>
                                  <m:t>𝑛</m:t>
                                </m:r>
                              </m:e>
                              <m:sub>
                                <m:r>
                                  <a:rPr lang="fr-FR" sz="2000" i="1"/>
                                  <m:t>1</m:t>
                                </m:r>
                              </m:sub>
                            </m:sSub>
                          </m:den>
                        </m:f>
                      </m:num>
                      <m:den>
                        <m:f>
                          <m:fPr>
                            <m:type m:val="skw"/>
                            <m:ctrlPr>
                              <a:rPr lang="fr-FR" sz="2000" i="1"/>
                            </m:ctrlPr>
                          </m:fPr>
                          <m:num>
                            <m:sSub>
                              <m:sSubPr>
                                <m:ctrlPr>
                                  <a:rPr lang="fr-FR" sz="2000" i="1"/>
                                </m:ctrlPr>
                              </m:sSubPr>
                              <m:e>
                                <m:r>
                                  <a:rPr lang="fr-FR" sz="2000" i="1"/>
                                  <m:t>𝑈</m:t>
                                </m:r>
                              </m:e>
                              <m:sub>
                                <m:r>
                                  <a:rPr lang="fr-FR" sz="2000" i="1"/>
                                  <m:t>2</m:t>
                                </m:r>
                              </m:sub>
                            </m:sSub>
                          </m:num>
                          <m:den>
                            <m:sSub>
                              <m:sSubPr>
                                <m:ctrlPr>
                                  <a:rPr lang="fr-FR" sz="2000" i="1"/>
                                </m:ctrlPr>
                              </m:sSubPr>
                              <m:e>
                                <m:r>
                                  <a:rPr lang="fr-FR" sz="2000" i="1"/>
                                  <m:t>𝑛</m:t>
                                </m:r>
                              </m:e>
                              <m:sub>
                                <m:r>
                                  <a:rPr lang="fr-FR" sz="2000" i="1"/>
                                  <m:t>2</m:t>
                                </m:r>
                              </m:sub>
                            </m:sSub>
                          </m:den>
                        </m:f>
                      </m:den>
                    </m:f>
                  </m:oMath>
                </a14:m>
                <a:r>
                  <a:rPr lang="fr-FR" sz="2000" dirty="0"/>
                  <a:t> est la loi de Fisher à (n</a:t>
                </a:r>
                <a:r>
                  <a:rPr lang="fr-FR" sz="2000" baseline="-25000" dirty="0"/>
                  <a:t>1</a:t>
                </a:r>
                <a:r>
                  <a:rPr lang="fr-FR" sz="2000" dirty="0"/>
                  <a:t>, n</a:t>
                </a:r>
                <a:r>
                  <a:rPr lang="fr-FR" sz="2000" baseline="-25000" dirty="0"/>
                  <a:t>2</a:t>
                </a:r>
                <a:r>
                  <a:rPr lang="fr-FR" sz="2000" dirty="0"/>
                  <a:t>) ddl. On note F </a:t>
                </a:r>
                <a14:m>
                  <m:oMath xmlns:m="http://schemas.openxmlformats.org/officeDocument/2006/math">
                    <m:r>
                      <a:rPr lang="fr-FR" sz="2000" i="1"/>
                      <m:t>↝ </m:t>
                    </m:r>
                    <m:sSubSup>
                      <m:sSubSupPr>
                        <m:ctrlPr>
                          <a:rPr lang="fr-FR" sz="2000" i="1"/>
                        </m:ctrlPr>
                      </m:sSubSupPr>
                      <m:e>
                        <m:r>
                          <a:rPr lang="fr-FR" sz="2000" i="1"/>
                          <m:t>𝐹</m:t>
                        </m:r>
                      </m:e>
                      <m:sub>
                        <m:sSub>
                          <m:sSubPr>
                            <m:ctrlPr>
                              <a:rPr lang="fr-FR" sz="2000" i="1"/>
                            </m:ctrlPr>
                          </m:sSubPr>
                          <m:e>
                            <m:r>
                              <a:rPr lang="fr-FR" sz="2000" i="1"/>
                              <m:t>𝑛</m:t>
                            </m:r>
                          </m:e>
                          <m:sub>
                            <m:r>
                              <a:rPr lang="fr-FR" sz="2000" i="1"/>
                              <m:t>2</m:t>
                            </m:r>
                          </m:sub>
                        </m:sSub>
                      </m:sub>
                      <m:sup>
                        <m:sSub>
                          <m:sSubPr>
                            <m:ctrlPr>
                              <a:rPr lang="fr-FR" sz="2000" i="1"/>
                            </m:ctrlPr>
                          </m:sSubPr>
                          <m:e>
                            <m:r>
                              <a:rPr lang="fr-FR" sz="2000" i="1"/>
                              <m:t>𝑛</m:t>
                            </m:r>
                          </m:e>
                          <m:sub>
                            <m:r>
                              <a:rPr lang="fr-FR" sz="2000" i="1"/>
                              <m:t>1</m:t>
                            </m:r>
                          </m:sub>
                        </m:sSub>
                      </m:sup>
                    </m:sSubSup>
                  </m:oMath>
                </a14:m>
                <a:r>
                  <a:rPr lang="fr-FR" sz="2000" dirty="0"/>
                  <a:t>.</a:t>
                </a:r>
              </a:p>
              <a:p>
                <a:pPr marL="0" indent="0" algn="just">
                  <a:buNone/>
                </a:pPr>
                <a:r>
                  <a:rPr lang="fr-FR" sz="2000" dirty="0"/>
                  <a:t>NB : Pour n</a:t>
                </a:r>
                <a:r>
                  <a:rPr lang="fr-FR" sz="2000" baseline="-25000" dirty="0"/>
                  <a:t>2</a:t>
                </a:r>
                <a:r>
                  <a:rPr lang="fr-FR" sz="2000" dirty="0"/>
                  <a:t>≥2, l’espérance de </a:t>
                </a:r>
                <a14:m>
                  <m:oMath xmlns:m="http://schemas.openxmlformats.org/officeDocument/2006/math">
                    <m:r>
                      <a:rPr lang="fr-FR" sz="2000" i="1"/>
                      <m:t> </m:t>
                    </m:r>
                    <m:sSubSup>
                      <m:sSubSupPr>
                        <m:ctrlPr>
                          <a:rPr lang="fr-FR" sz="2000" i="1"/>
                        </m:ctrlPr>
                      </m:sSubSupPr>
                      <m:e>
                        <m:r>
                          <a:rPr lang="fr-FR" sz="2000" i="1"/>
                          <m:t>𝐹</m:t>
                        </m:r>
                      </m:e>
                      <m:sub>
                        <m:sSub>
                          <m:sSubPr>
                            <m:ctrlPr>
                              <a:rPr lang="fr-FR" sz="2000" i="1"/>
                            </m:ctrlPr>
                          </m:sSubPr>
                          <m:e>
                            <m:r>
                              <a:rPr lang="fr-FR" sz="2000" i="1"/>
                              <m:t>𝑛</m:t>
                            </m:r>
                          </m:e>
                          <m:sub>
                            <m:r>
                              <a:rPr lang="fr-FR" sz="2000" i="1"/>
                              <m:t>2</m:t>
                            </m:r>
                          </m:sub>
                        </m:sSub>
                      </m:sub>
                      <m:sup>
                        <m:sSub>
                          <m:sSubPr>
                            <m:ctrlPr>
                              <a:rPr lang="fr-FR" sz="2000" i="1"/>
                            </m:ctrlPr>
                          </m:sSubPr>
                          <m:e>
                            <m:r>
                              <a:rPr lang="fr-FR" sz="2000" i="1"/>
                              <m:t>𝑛</m:t>
                            </m:r>
                          </m:e>
                          <m:sub>
                            <m:r>
                              <a:rPr lang="fr-FR" sz="2000" i="1"/>
                              <m:t>1</m:t>
                            </m:r>
                          </m:sub>
                        </m:sSub>
                      </m:sup>
                    </m:sSubSup>
                    <m:r>
                      <a:rPr lang="fr-FR" sz="2000" i="1"/>
                      <m:t> </m:t>
                    </m:r>
                  </m:oMath>
                </a14:m>
                <a:r>
                  <a:rPr lang="fr-FR" sz="2000" dirty="0"/>
                  <a:t>est </a:t>
                </a:r>
                <a14:m>
                  <m:oMath xmlns:m="http://schemas.openxmlformats.org/officeDocument/2006/math">
                    <m:f>
                      <m:fPr>
                        <m:ctrlPr>
                          <a:rPr lang="fr-FR" sz="2000" i="1"/>
                        </m:ctrlPr>
                      </m:fPr>
                      <m:num>
                        <m:sSub>
                          <m:sSubPr>
                            <m:ctrlPr>
                              <a:rPr lang="fr-FR" sz="2000" i="1"/>
                            </m:ctrlPr>
                          </m:sSubPr>
                          <m:e>
                            <m:r>
                              <a:rPr lang="fr-FR" sz="2000" i="1"/>
                              <m:t>𝑛</m:t>
                            </m:r>
                          </m:e>
                          <m:sub>
                            <m:r>
                              <a:rPr lang="fr-FR" sz="2000" i="1"/>
                              <m:t>2</m:t>
                            </m:r>
                          </m:sub>
                        </m:sSub>
                      </m:num>
                      <m:den>
                        <m:sSub>
                          <m:sSubPr>
                            <m:ctrlPr>
                              <a:rPr lang="fr-FR" sz="2000" i="1"/>
                            </m:ctrlPr>
                          </m:sSubPr>
                          <m:e>
                            <m:r>
                              <a:rPr lang="fr-FR" sz="2000" i="1"/>
                              <m:t>𝑛</m:t>
                            </m:r>
                          </m:e>
                          <m:sub>
                            <m:r>
                              <a:rPr lang="fr-FR" sz="2000" i="1"/>
                              <m:t>2</m:t>
                            </m:r>
                          </m:sub>
                        </m:sSub>
                        <m:r>
                          <a:rPr lang="fr-FR" sz="2000" i="1"/>
                          <m:t>−2</m:t>
                        </m:r>
                      </m:den>
                    </m:f>
                  </m:oMath>
                </a14:m>
                <a:r>
                  <a:rPr lang="fr-FR" sz="2000" dirty="0"/>
                  <a:t>. Dans la suite, n2 sera grand de sorte qu’à nouveau la loi des grands nombres implique que  </a:t>
                </a:r>
                <a14:m>
                  <m:oMath xmlns:m="http://schemas.openxmlformats.org/officeDocument/2006/math">
                    <m:f>
                      <m:fPr>
                        <m:ctrlPr>
                          <a:rPr lang="fr-FR" sz="2000" i="1"/>
                        </m:ctrlPr>
                      </m:fPr>
                      <m:num>
                        <m:sSub>
                          <m:sSubPr>
                            <m:ctrlPr>
                              <a:rPr lang="fr-FR" sz="2000" i="1"/>
                            </m:ctrlPr>
                          </m:sSubPr>
                          <m:e>
                            <m:r>
                              <a:rPr lang="fr-FR" sz="2000" i="1"/>
                              <m:t>𝑈</m:t>
                            </m:r>
                          </m:e>
                          <m:sub>
                            <m:r>
                              <a:rPr lang="fr-FR" sz="2000" i="1"/>
                              <m:t>2</m:t>
                            </m:r>
                          </m:sub>
                        </m:sSub>
                      </m:num>
                      <m:den>
                        <m:sSub>
                          <m:sSubPr>
                            <m:ctrlPr>
                              <a:rPr lang="fr-FR" sz="2000" i="1"/>
                            </m:ctrlPr>
                          </m:sSubPr>
                          <m:e>
                            <m:r>
                              <a:rPr lang="fr-FR" sz="2000" i="1"/>
                              <m:t>𝑛</m:t>
                            </m:r>
                          </m:e>
                          <m:sub>
                            <m:r>
                              <a:rPr lang="fr-FR" sz="2000" i="1"/>
                              <m:t>2</m:t>
                            </m:r>
                          </m:sub>
                        </m:sSub>
                      </m:den>
                    </m:f>
                    <m:r>
                      <a:rPr lang="fr-FR" sz="2000" i="1"/>
                      <m:t> ↝</m:t>
                    </m:r>
                  </m:oMath>
                </a14:m>
                <a:r>
                  <a:rPr lang="fr-FR" sz="2000" dirty="0"/>
                  <a:t> 1. Dans ce cas, F peut être vu comme un ꭓ</a:t>
                </a:r>
                <a:r>
                  <a:rPr lang="fr-FR" sz="2000" baseline="30000" dirty="0"/>
                  <a:t>2</a:t>
                </a:r>
                <a:r>
                  <a:rPr lang="fr-FR" sz="2000" dirty="0"/>
                  <a:t> normalisé par son ddl : F </a:t>
                </a:r>
                <a14:m>
                  <m:oMath xmlns:m="http://schemas.openxmlformats.org/officeDocument/2006/math">
                    <m:r>
                      <a:rPr lang="fr-FR" sz="2000" i="1"/>
                      <m:t>↝</m:t>
                    </m:r>
                  </m:oMath>
                </a14:m>
                <a:r>
                  <a:rPr lang="fr-FR" sz="2000" dirty="0"/>
                  <a:t> ꭓ</a:t>
                </a:r>
                <a:r>
                  <a:rPr lang="fr-FR" sz="2000" baseline="30000" dirty="0"/>
                  <a:t>2</a:t>
                </a:r>
                <a:r>
                  <a:rPr lang="fr-FR" sz="2000" baseline="-25000" dirty="0"/>
                  <a:t>n1</a:t>
                </a:r>
                <a:r>
                  <a:rPr lang="fr-FR" sz="2000" dirty="0"/>
                  <a:t>/n</a:t>
                </a:r>
                <a:r>
                  <a:rPr lang="fr-FR" sz="2000" baseline="-25000" dirty="0"/>
                  <a:t>1. </a:t>
                </a:r>
                <a:endParaRPr lang="fr-FR" sz="2000" dirty="0"/>
              </a:p>
              <a:p>
                <a:pPr marL="0" indent="0" algn="just">
                  <a:buNone/>
                </a:pPr>
                <a:r>
                  <a:rPr lang="fr-FR" sz="2000" dirty="0"/>
                  <a:t>L’utilisation de la loi de Fisher se retrouve dans la comparaison des variances. C’est-à-dire tester si les variances de deux populations sont égales (Par exemple pour répondre à l’affirmation : la dispersion des âges des étudiants de l’Université de Yaoundé 1 est supérieure à celle des étudiants de Université de Dschang. Il s’agira ici de comparer à travers un test d’hypothèse si les variances des deux populations sont égales ou si celle de UY1 est supérieure à celle de Uds. On calculera une statistique de test qui suivra une loi de </a:t>
                </a:r>
                <a:r>
                  <a:rPr lang="fr-FR" sz="2000" b="1" dirty="0"/>
                  <a:t>Fisher</a:t>
                </a:r>
                <a:r>
                  <a:rPr lang="fr-FR" sz="2000" dirty="0"/>
                  <a:t>. Puis de comparer la valeur calculée à la valeur théorique se trouvant dans la table de loi du </a:t>
                </a:r>
                <a:r>
                  <a:rPr lang="fr-FR" sz="2000" b="1" dirty="0"/>
                  <a:t>Fisher</a:t>
                </a:r>
                <a:r>
                  <a:rPr lang="fr-FR" sz="2000" dirty="0"/>
                  <a:t> pour le ddl correspondant).</a:t>
                </a:r>
              </a:p>
              <a:p>
                <a:pPr marL="0" indent="0" algn="just">
                  <a:lnSpc>
                    <a:spcPct val="107000"/>
                  </a:lnSpc>
                  <a:spcAft>
                    <a:spcPts val="800"/>
                  </a:spcAft>
                  <a:buNone/>
                </a:pP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DB7F9D7-D2E7-FD18-1517-44DF0341AECA}"/>
                  </a:ext>
                </a:extLst>
              </p:cNvPr>
              <p:cNvSpPr>
                <a:spLocks noGrp="1" noRot="1" noChangeAspect="1" noMove="1" noResize="1" noEditPoints="1" noAdjustHandles="1" noChangeArrowheads="1" noChangeShapeType="1" noTextEdit="1"/>
              </p:cNvSpPr>
              <p:nvPr>
                <p:ph idx="1"/>
              </p:nvPr>
            </p:nvSpPr>
            <p:spPr>
              <a:xfrm>
                <a:off x="111967" y="1455576"/>
                <a:ext cx="11691257" cy="5253133"/>
              </a:xfrm>
              <a:blipFill>
                <a:blip r:embed="rId2"/>
                <a:stretch>
                  <a:fillRect l="-521" r="-574"/>
                </a:stretch>
              </a:blipFill>
            </p:spPr>
            <p:txBody>
              <a:bodyPr/>
              <a:lstStyle/>
              <a:p>
                <a:r>
                  <a:rPr lang="fr-FR">
                    <a:noFill/>
                  </a:rPr>
                  <a:t> </a:t>
                </a:r>
              </a:p>
            </p:txBody>
          </p:sp>
        </mc:Fallback>
      </mc:AlternateContent>
    </p:spTree>
    <p:extLst>
      <p:ext uri="{BB962C8B-B14F-4D97-AF65-F5344CB8AC3E}">
        <p14:creationId xmlns:p14="http://schemas.microsoft.com/office/powerpoint/2010/main" val="2799776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2102</Words>
  <Application>Microsoft Office PowerPoint</Application>
  <PresentationFormat>Widescreen</PresentationFormat>
  <Paragraphs>189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Symbol</vt:lpstr>
      <vt:lpstr>Times New Roman</vt:lpstr>
      <vt:lpstr>Office Theme</vt:lpstr>
      <vt:lpstr>INF232 : ANALYSE DE DONNEES</vt:lpstr>
      <vt:lpstr>Plan</vt:lpstr>
      <vt:lpstr>Introduction</vt:lpstr>
      <vt:lpstr>Estimateur du maximum de vraisemblance (1/2)</vt:lpstr>
      <vt:lpstr>Estimateur du maximum de vraisemblance (1/2)</vt:lpstr>
      <vt:lpstr>Lois usuelles  </vt:lpstr>
      <vt:lpstr>Lois usuelles : khi-2 </vt:lpstr>
      <vt:lpstr>Lois usuelles : Student </vt:lpstr>
      <vt:lpstr>Lois usuelles : Fisher </vt:lpstr>
      <vt:lpstr>Lois usuelles : Cas d’utilisation dans la régression linéaire </vt:lpstr>
      <vt:lpstr>Lois des estimateurs</vt:lpstr>
      <vt:lpstr>Intervalles de confiance</vt:lpstr>
      <vt:lpstr>Validation du modèle de régression linéaire</vt:lpstr>
      <vt:lpstr>Prévision</vt:lpstr>
      <vt:lpstr>Cas pratique : Avec les deux stagiaires</vt:lpstr>
      <vt:lpstr>Cas pratique : Sans les deux stagiaires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moise christian junior MEKA</dc:creator>
  <cp:lastModifiedBy>moise christian junior MEKA</cp:lastModifiedBy>
  <cp:revision>10</cp:revision>
  <dcterms:created xsi:type="dcterms:W3CDTF">2023-06-03T12:38:01Z</dcterms:created>
  <dcterms:modified xsi:type="dcterms:W3CDTF">2023-06-03T13:30:10Z</dcterms:modified>
</cp:coreProperties>
</file>