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60" r:id="rId5"/>
    <p:sldId id="257" r:id="rId6"/>
    <p:sldId id="259" r:id="rId7"/>
    <p:sldId id="261" r:id="rId8"/>
    <p:sldId id="267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/>
    <p:restoredTop sz="94634"/>
  </p:normalViewPr>
  <p:slideViewPr>
    <p:cSldViewPr snapToGrid="0">
      <p:cViewPr>
        <p:scale>
          <a:sx n="130" d="100"/>
          <a:sy n="130" d="100"/>
        </p:scale>
        <p:origin x="10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29288-96AA-23E8-C04C-2406557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0EB75D-BC27-060C-C9D8-D71F5DFCA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D2A13-A555-89B0-777A-66A73D42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A9A48-84DC-89B3-5AAB-42F9ABF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6CA2E-3C9E-28CF-6172-2BC15E38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4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802D4-F5D9-6DA6-9468-8E69BF7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DC36A-2D49-9A73-545D-9A142AB2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D5960-E623-6DD1-7839-8F9083AD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6607E-B997-9F9B-3F67-0B2CB715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9BD4B-DBBA-D66D-B3CB-BF286F6B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1C1714-4F3E-50C5-94D2-460BAA6D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9EEE12-557B-E5E5-695D-7CB316A3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79B67-85C8-5C0F-9461-B5847691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F926B-3FA2-253D-D354-AA50CF72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47124-5F9D-D5A9-4C06-137E30F5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8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F7172-9CDB-5076-886C-71A37BE2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1BB26-B0DD-7CAC-7632-E2A2A950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A54C6-9E48-4B3D-00B3-EA332D47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640953-2B69-3CCC-3182-056FD58C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E2512-3272-4DBE-BCA6-B7EA15A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A1977-75A2-FEED-1868-5B551FA9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2F889-5FBD-5C8B-A9BF-F49AA60F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A732F-E0C1-1E30-4D1B-811E7BC8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4EF73-BB99-C540-11C9-FE1D6480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9D0C0-E1B3-BCF1-078C-E2F7D0AB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0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7A914-238F-08BD-1BE7-7CAE6BCE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EF5A5-1842-9CE7-A6A7-3F4030360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99E7AE-5F5E-1CFF-585B-3C4AF3031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A0A50-80EB-4BE1-F629-5D51E9F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06F16D-E294-8480-E81F-BD52728B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9777F2-28D4-1EA7-A796-3862D25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507D3-068A-01C5-5976-F5C310C7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12FED-0F90-06E2-6632-ACDC59B1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D547B-EC8C-6C9B-C9C7-D881679B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C7861A-8E3E-04DC-CEED-1AEC2ACB3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4F9440-6147-3C71-B559-CD34EA8EF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988E23-9D63-37C0-FD4C-D3EE2769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08AA0C-7C0E-F9CC-FE6C-C4AAE949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CADA09-AC87-53E6-41DA-47137D8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1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F6B8-C5DA-1BDE-632E-6A9288F5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4BCF5F-F44D-1037-F28B-641D9E3B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625D2-7EC4-0D35-B6D5-86C4B401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FDFB5F-6C00-60A2-9238-967AFA64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8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858131-9A12-8CED-2248-1E6A4514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D5EA1E-E901-691D-9E66-37FE37C2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66852-81B2-C7C6-215F-62E1013F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6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F93AD-8807-85EA-21FA-A21470B3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6F854-E04A-B643-32C9-EA83BB05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D2A2D1-B479-A20B-C648-DDB498D2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B5723F-D693-9FA1-AA6F-1A1E71DF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1B3128-2EA0-7150-FC4B-56450C22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5E2CC2-8B77-E7C8-F2C5-457E658C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8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B2EE3-0108-1254-3AAB-A5BFB616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F82104-4428-CF27-70DF-74BB73B51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B27A61-CA8B-7BA1-A83E-1E50AAE49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1E2C4-67CC-A47D-7E6E-DC978A4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C8B77-1341-6C9D-06B2-F33337C4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F61214-1338-ED04-0A16-249C7AA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4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5EDABB-B934-C252-8D33-A441941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127B4-BF61-9716-E03B-AA64DBEF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CE53F-60D7-8060-F740-E36CFC518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F0247-C909-B74D-9AF4-7630FA58ED3F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5F017-CD93-2985-12AC-36A52C41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B9864-0E3B-7DC0-C17C-41B31415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FDDEC-8748-EE4D-8B8C-8D295D547E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ABECE-8F00-5A21-1BFF-A36B520A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85" y="19405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National Public Heath Laboratory</a:t>
            </a:r>
            <a:br>
              <a:rPr lang="en-US" dirty="0"/>
            </a:br>
            <a:r>
              <a:rPr lang="en-US" dirty="0"/>
              <a:t>(Cameroon)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FF55C1-E3B6-82B7-0252-08A806FB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85" y="4685656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MEKA Moise Christian Junior</a:t>
            </a:r>
          </a:p>
          <a:p>
            <a:pPr marL="342900" indent="-342900">
              <a:buFontTx/>
              <a:buChar char="-"/>
            </a:pPr>
            <a:r>
              <a:rPr lang="en-US" dirty="0"/>
              <a:t>FOUDA MONEYANG Françoise Cely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36F424-C834-1061-8F47-1C3F0C307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09" y="230517"/>
            <a:ext cx="2186981" cy="152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ome | Africa CDC Learning Network">
            <a:extLst>
              <a:ext uri="{FF2B5EF4-FFF2-40B4-BE49-F238E27FC236}">
                <a16:creationId xmlns:a16="http://schemas.microsoft.com/office/drawing/2014/main" id="{F6FDF737-3ADC-95DA-79E9-A9B8EBF0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1" y="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C35A0A-76DC-0B4B-268D-4C297AC64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185" b="29736"/>
          <a:stretch>
            <a:fillRect/>
          </a:stretch>
        </p:blipFill>
        <p:spPr bwMode="auto">
          <a:xfrm>
            <a:off x="9354545" y="81393"/>
            <a:ext cx="1805068" cy="167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29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BED9C93-B8CD-0AEE-F56F-A775D17E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786581"/>
            <a:ext cx="11877368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1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BB2672-D1CF-1046-5EEB-C4461452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717756"/>
            <a:ext cx="11464413" cy="58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2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381D5-9841-84E7-E7F6-C1B227DB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1084E-8809-80A6-F69A-7E8F8115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Total échantillons collectés : </a:t>
            </a:r>
            <a:r>
              <a:rPr lang="fr-FR" b="1" dirty="0"/>
              <a:t>1077</a:t>
            </a:r>
          </a:p>
          <a:p>
            <a:r>
              <a:rPr lang="fr-FR" dirty="0"/>
              <a:t>Régions concernées : </a:t>
            </a:r>
            <a:r>
              <a:rPr lang="fr-FR" b="1" dirty="0"/>
              <a:t>Centre, Extrême Nord, Littoral, Nord, Ouest et Sud Ouest</a:t>
            </a:r>
          </a:p>
          <a:p>
            <a:r>
              <a:rPr lang="fr-FR" dirty="0"/>
              <a:t>Total échantillons séquencés : </a:t>
            </a:r>
            <a:r>
              <a:rPr lang="fr-FR" b="1" dirty="0"/>
              <a:t>228</a:t>
            </a:r>
          </a:p>
          <a:p>
            <a:r>
              <a:rPr lang="fr-FR" dirty="0"/>
              <a:t>ST les plus fréquents :</a:t>
            </a:r>
          </a:p>
          <a:p>
            <a:pPr lvl="1"/>
            <a:r>
              <a:rPr lang="fr-FR" sz="2400" b="1" i="1" dirty="0">
                <a:latin typeface="+mn-lt"/>
              </a:rPr>
              <a:t>Escherichia coli </a:t>
            </a:r>
            <a:r>
              <a:rPr lang="fr-FR" sz="2400" b="1" dirty="0">
                <a:latin typeface="+mn-lt"/>
              </a:rPr>
              <a:t>: ST1193, ST131, ST410</a:t>
            </a:r>
          </a:p>
          <a:p>
            <a:pPr lvl="1"/>
            <a:r>
              <a:rPr lang="fr-FR" b="1" i="1" dirty="0"/>
              <a:t>KPSC </a:t>
            </a:r>
            <a:r>
              <a:rPr lang="fr-FR" b="1" dirty="0"/>
              <a:t>: ST110, ST140, ST39</a:t>
            </a:r>
          </a:p>
          <a:p>
            <a:r>
              <a:rPr lang="fr-FR" dirty="0"/>
              <a:t>Total échantillons partagés dans Terra : </a:t>
            </a:r>
            <a:r>
              <a:rPr lang="fr-FR" b="1" dirty="0"/>
              <a:t>203</a:t>
            </a:r>
          </a:p>
          <a:p>
            <a:pPr lvl="1"/>
            <a:r>
              <a:rPr lang="fr-FR" sz="2400" b="1" i="1" dirty="0">
                <a:latin typeface="+mn-lt"/>
              </a:rPr>
              <a:t>Escherichia coli </a:t>
            </a:r>
            <a:r>
              <a:rPr lang="fr-FR" sz="2400" b="1" dirty="0">
                <a:latin typeface="+mn-lt"/>
              </a:rPr>
              <a:t>: 116 (57.14%)</a:t>
            </a:r>
          </a:p>
          <a:p>
            <a:pPr lvl="1"/>
            <a:r>
              <a:rPr lang="fr-FR" b="1" i="1" dirty="0"/>
              <a:t>KPSC </a:t>
            </a:r>
            <a:r>
              <a:rPr lang="fr-FR" b="1" dirty="0"/>
              <a:t>: 87 (42.85%)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3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A5C78-7516-A34B-5020-87B8DD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957F3-6CF9-F014-4BE0-75A15575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745102-66E3-4808-1D1B-15A0D4DE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32" y="1347632"/>
            <a:ext cx="5668829" cy="50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9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A3CD890-B426-3141-40C7-63EC8854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0" y="983226"/>
            <a:ext cx="5410993" cy="58747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4D4800-4588-B69A-C9D5-07F643FB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92"/>
          <a:stretch/>
        </p:blipFill>
        <p:spPr>
          <a:xfrm>
            <a:off x="5673214" y="609601"/>
            <a:ext cx="635163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F64D8C06-933A-D13E-D7F6-806C328C30E0}"/>
              </a:ext>
            </a:extLst>
          </p:cNvPr>
          <p:cNvGrpSpPr/>
          <p:nvPr/>
        </p:nvGrpSpPr>
        <p:grpSpPr>
          <a:xfrm>
            <a:off x="250722" y="685281"/>
            <a:ext cx="11690555" cy="6172719"/>
            <a:chOff x="255638" y="599768"/>
            <a:chExt cx="11690555" cy="6172719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752EE53-321E-FCEC-93F2-6A3E6BFFA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38" y="698090"/>
              <a:ext cx="11690555" cy="6074397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BB5BEAF-1497-A4AF-64B0-C7E77CEE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3328" t="10198" r="3488" b="16566"/>
            <a:stretch/>
          </p:blipFill>
          <p:spPr>
            <a:xfrm>
              <a:off x="629264" y="599768"/>
              <a:ext cx="4503175" cy="4404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0513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E57F6980-528E-7ABE-D2EB-1A26592F3465}"/>
              </a:ext>
            </a:extLst>
          </p:cNvPr>
          <p:cNvGrpSpPr/>
          <p:nvPr/>
        </p:nvGrpSpPr>
        <p:grpSpPr>
          <a:xfrm>
            <a:off x="698090" y="806244"/>
            <a:ext cx="11169445" cy="6051755"/>
            <a:chOff x="698090" y="806244"/>
            <a:chExt cx="11169445" cy="60517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8F5602E-7552-D10C-3473-B5694809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090" y="806244"/>
              <a:ext cx="11169445" cy="605175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E43CB3F-E4D9-FB6A-A445-27A3227A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824" t="8858" r="12940" b="5361"/>
            <a:stretch/>
          </p:blipFill>
          <p:spPr>
            <a:xfrm>
              <a:off x="5407742" y="806245"/>
              <a:ext cx="6459792" cy="3529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705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86CA5EF-13EA-3CC3-674F-0AF71B08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5"/>
          <a:stretch/>
        </p:blipFill>
        <p:spPr>
          <a:xfrm>
            <a:off x="4503174" y="137652"/>
            <a:ext cx="7532241" cy="62461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24B5F3F-7B54-ADD3-A0C7-5DA2CCC3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4" y="137651"/>
            <a:ext cx="4759545" cy="62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EC9573E-B6DC-FC89-7EDA-3996064FB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95090"/>
              </p:ext>
            </p:extLst>
          </p:nvPr>
        </p:nvGraphicFramePr>
        <p:xfrm>
          <a:off x="432620" y="1563329"/>
          <a:ext cx="11336593" cy="4591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965">
                  <a:extLst>
                    <a:ext uri="{9D8B030D-6E8A-4147-A177-3AD203B41FA5}">
                      <a16:colId xmlns:a16="http://schemas.microsoft.com/office/drawing/2014/main" val="1821003828"/>
                    </a:ext>
                  </a:extLst>
                </a:gridCol>
                <a:gridCol w="926184">
                  <a:extLst>
                    <a:ext uri="{9D8B030D-6E8A-4147-A177-3AD203B41FA5}">
                      <a16:colId xmlns:a16="http://schemas.microsoft.com/office/drawing/2014/main" val="803475629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1298620373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1508906970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750302419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3350949096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1305192977"/>
                    </a:ext>
                  </a:extLst>
                </a:gridCol>
                <a:gridCol w="1417074">
                  <a:extLst>
                    <a:ext uri="{9D8B030D-6E8A-4147-A177-3AD203B41FA5}">
                      <a16:colId xmlns:a16="http://schemas.microsoft.com/office/drawing/2014/main" val="802279761"/>
                    </a:ext>
                  </a:extLst>
                </a:gridCol>
              </a:tblGrid>
              <a:tr h="892094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Centre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Extrême Nord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Littoral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Nord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Ouest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Sud Ouest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+mn-lt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02780"/>
                  </a:ext>
                </a:extLst>
              </a:tr>
              <a:tr h="638459"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>
                          <a:latin typeface="+mn-lt"/>
                        </a:rPr>
                        <a:t>Escherichia 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fr-CM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fr-CM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fr-CM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600735"/>
                  </a:ext>
                </a:extLst>
              </a:tr>
              <a:tr h="892094"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>
                          <a:latin typeface="+mn-lt"/>
                        </a:rPr>
                        <a:t>Klebsiella Pneumoniae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241429"/>
                  </a:ext>
                </a:extLst>
              </a:tr>
              <a:tr h="892094"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>
                          <a:latin typeface="+mn-lt"/>
                        </a:rPr>
                        <a:t>Klebsiella quasipneumoniae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fr-CM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325551"/>
                  </a:ext>
                </a:extLst>
              </a:tr>
              <a:tr h="638459"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>
                          <a:latin typeface="+mn-lt"/>
                        </a:rPr>
                        <a:t>Klebsiella Variicola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M" sz="16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CM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8659016"/>
                  </a:ext>
                </a:extLst>
              </a:tr>
              <a:tr h="638459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dirty="0">
                          <a:latin typeface="+mn-lt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CM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EF3769B-FE8B-41EB-0B28-5F8BD162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101213"/>
            <a:ext cx="5309420" cy="54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CF75A0-187F-647F-DEBA-AE20FE1E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47"/>
          <a:stretch/>
        </p:blipFill>
        <p:spPr>
          <a:xfrm>
            <a:off x="6194322" y="1101212"/>
            <a:ext cx="5496233" cy="5432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337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138</Words>
  <Application>Microsoft Macintosh PowerPoint</Application>
  <PresentationFormat>Grand écran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National Public Heath Laboratory (Cameroon)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Points clés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moise christian junior MEKA</dc:creator>
  <cp:lastModifiedBy>moise christian junior MEKA</cp:lastModifiedBy>
  <cp:revision>16</cp:revision>
  <dcterms:created xsi:type="dcterms:W3CDTF">2025-06-12T17:25:07Z</dcterms:created>
  <dcterms:modified xsi:type="dcterms:W3CDTF">2025-06-12T22:45:57Z</dcterms:modified>
</cp:coreProperties>
</file>