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80" r:id="rId3"/>
    <p:sldId id="271" r:id="rId4"/>
    <p:sldId id="291" r:id="rId5"/>
    <p:sldId id="290" r:id="rId6"/>
    <p:sldId id="281" r:id="rId7"/>
    <p:sldId id="289" r:id="rId8"/>
    <p:sldId id="282" r:id="rId9"/>
    <p:sldId id="283" r:id="rId10"/>
    <p:sldId id="288" r:id="rId11"/>
    <p:sldId id="284" r:id="rId12"/>
    <p:sldId id="292" r:id="rId13"/>
    <p:sldId id="293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 autoAdjust="0"/>
    <p:restoredTop sz="94621" autoAdjust="0"/>
  </p:normalViewPr>
  <p:slideViewPr>
    <p:cSldViewPr>
      <p:cViewPr>
        <p:scale>
          <a:sx n="100" d="100"/>
          <a:sy n="100" d="100"/>
        </p:scale>
        <p:origin x="-504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721ED-F1C2-4347-A5A4-700250B0C0D2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3F6BC-46EF-4285-BA0F-E8F0697C28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68097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54F5-5C7F-4D2F-A3BA-1F4CC6F7C9ED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14D22-2E72-413E-ADFA-87FB94EC26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86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14D22-2E72-413E-ADFA-87FB94EC265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14D22-2E72-413E-ADFA-87FB94EC26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5A31-3333-47F4-A44B-C3E71BD9087E}" type="datetime1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26BF-62D0-4035-8B9B-664D357ABF80}" type="datetime1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B05B-64E7-48A2-83AA-EFCFEBD6FBF1}" type="datetime1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27F-C097-4E51-B9BD-B05EFAC5CEAD}" type="datetime1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40DA-A83A-4EF0-9400-FCFF13087712}" type="datetime1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909-28C8-4486-83D0-E76C8347B299}" type="datetime1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FA1-176A-4136-B127-45EED5962BD6}" type="datetime1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F093-96D6-4D82-887F-E2D0A91FF008}" type="datetime1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1A66-B880-4820-ADC5-958CE5EE8632}" type="datetime1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72AB-F88E-4F94-A51F-7D9382503343}" type="datetime1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0D00-EDE6-4876-A6DB-009FEA2790D6}" type="datetime1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046E-346F-41A5-8410-67AC747F336D}" type="datetime1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5.png"/><Relationship Id="rId7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hyperlink" Target="mailto:bonogod@naver.com" TargetMode="Externa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36"/>
          <a:stretch/>
        </p:blipFill>
        <p:spPr bwMode="auto">
          <a:xfrm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6"/>
          <p:cNvGrpSpPr/>
          <p:nvPr/>
        </p:nvGrpSpPr>
        <p:grpSpPr>
          <a:xfrm>
            <a:off x="683568" y="199273"/>
            <a:ext cx="1584176" cy="461665"/>
            <a:chOff x="683568" y="199273"/>
            <a:chExt cx="1584176" cy="46166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728966" y="206489"/>
              <a:ext cx="1538778" cy="0"/>
            </a:xfrm>
            <a:prstGeom prst="line">
              <a:avLst/>
            </a:prstGeom>
            <a:ln w="38100">
              <a:solidFill>
                <a:srgbClr val="3B5A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83568" y="199273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내가 기획한 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IT</a:t>
              </a:r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가</a:t>
              </a:r>
              <a:endParaRPr lang="en-US" altLang="ko-KR" sz="1200" b="1" dirty="0" smtClean="0">
                <a:solidFill>
                  <a:srgbClr val="3B5AA8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세상을 바꾼다면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?</a:t>
              </a:r>
              <a:endParaRPr lang="ko-KR" altLang="en-US" sz="1200" b="1" dirty="0">
                <a:solidFill>
                  <a:srgbClr val="3B5AA8"/>
                </a:solidFill>
                <a:latin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8680" y="4754468"/>
            <a:ext cx="75266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2015. 04. 04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서대연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이규영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송노겸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김문수 주우성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모준서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윤승원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김준성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김상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 홍 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 smtClean="0">
                <a:solidFill>
                  <a:srgbClr val="00B050"/>
                </a:solidFill>
              </a:rPr>
              <a:t>그린</a:t>
            </a:r>
            <a:r>
              <a:rPr lang="ko-KR" altLang="en-US" sz="2400" b="1" spc="-150" dirty="0" smtClean="0">
                <a:solidFill>
                  <a:srgbClr val="77787B"/>
                </a:solidFill>
              </a:rPr>
              <a:t>벨트를 껴줘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!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9139" y="1298858"/>
            <a:ext cx="4791696" cy="167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-150" dirty="0" err="1" smtClean="0">
                <a:solidFill>
                  <a:schemeClr val="accent5">
                    <a:lumMod val="75000"/>
                  </a:schemeClr>
                </a:solidFill>
              </a:rPr>
              <a:t>한이음</a:t>
            </a:r>
            <a:r>
              <a:rPr lang="ko-KR" altLang="en-US" sz="2500" b="1" spc="-15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500" b="1" spc="-150" dirty="0" smtClean="0">
                <a:solidFill>
                  <a:schemeClr val="accent5">
                    <a:lumMod val="75000"/>
                  </a:schemeClr>
                </a:solidFill>
              </a:rPr>
              <a:t>IT</a:t>
            </a:r>
            <a:r>
              <a:rPr lang="ko-KR" altLang="en-US" sz="2500" b="1" spc="-150" dirty="0" err="1" smtClean="0">
                <a:solidFill>
                  <a:schemeClr val="accent5">
                    <a:lumMod val="75000"/>
                  </a:schemeClr>
                </a:solidFill>
              </a:rPr>
              <a:t>멘토링</a:t>
            </a:r>
            <a:r>
              <a:rPr lang="ko-KR" altLang="en-US" sz="2500" b="1" spc="-150" dirty="0" smtClean="0">
                <a:solidFill>
                  <a:schemeClr val="accent5">
                    <a:lumMod val="75000"/>
                  </a:schemeClr>
                </a:solidFill>
              </a:rPr>
              <a:t> 프로젝트</a:t>
            </a:r>
            <a:endParaRPr lang="en-US" altLang="ko-KR" sz="2500" b="1" spc="-15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5000" b="1" spc="-150" dirty="0" smtClean="0">
                <a:solidFill>
                  <a:schemeClr val="accent5">
                    <a:lumMod val="75000"/>
                  </a:schemeClr>
                </a:solidFill>
              </a:rPr>
              <a:t>기획</a:t>
            </a:r>
            <a:r>
              <a:rPr lang="en-US" altLang="ko-KR" sz="5000" b="1" spc="-150" dirty="0" smtClean="0">
                <a:solidFill>
                  <a:schemeClr val="accent5">
                    <a:lumMod val="75000"/>
                  </a:schemeClr>
                </a:solidFill>
              </a:rPr>
              <a:t>_</a:t>
            </a:r>
            <a:r>
              <a:rPr lang="ko-KR" altLang="en-US" sz="5000" b="1" spc="-150" dirty="0" smtClean="0">
                <a:solidFill>
                  <a:schemeClr val="accent5">
                    <a:lumMod val="75000"/>
                  </a:schemeClr>
                </a:solidFill>
              </a:rPr>
              <a:t>수행계획서</a:t>
            </a:r>
            <a:endParaRPr lang="ko-KR" altLang="en-US" sz="5000" b="1" spc="-1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기획수행계획서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1" y="176565"/>
            <a:ext cx="510555" cy="48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관리방법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53205" y="1209799"/>
            <a:ext cx="204735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700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5-2. </a:t>
            </a:r>
            <a:r>
              <a:rPr lang="ko-KR" altLang="en-US" sz="1700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의사소통방안 </a:t>
            </a:r>
            <a:endParaRPr lang="ko-KR" altLang="en-US" sz="1700" b="1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4139952" y="1156102"/>
            <a:ext cx="4757657" cy="5114923"/>
            <a:chOff x="3171" y="1301"/>
            <a:chExt cx="2783" cy="2729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gray">
            <a:xfrm>
              <a:off x="3344" y="1337"/>
              <a:ext cx="2607" cy="2675"/>
            </a:xfrm>
            <a:prstGeom prst="roundRect">
              <a:avLst>
                <a:gd name="adj" fmla="val 1731"/>
              </a:avLst>
            </a:prstGeom>
            <a:gradFill rotWithShape="1">
              <a:gsLst>
                <a:gs pos="0">
                  <a:srgbClr val="278FC3"/>
                </a:gs>
                <a:gs pos="100000">
                  <a:srgbClr val="93CAE5"/>
                </a:gs>
              </a:gsLst>
              <a:lin ang="5400000" scaled="1"/>
            </a:gradFill>
            <a:ln w="9525" algn="ctr">
              <a:solidFill>
                <a:srgbClr val="2A83B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gray">
            <a:xfrm>
              <a:off x="3369" y="1346"/>
              <a:ext cx="2553" cy="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BDEEF"/>
                </a:gs>
                <a:gs pos="100000">
                  <a:srgbClr val="278FC3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gray">
            <a:xfrm>
              <a:off x="3382" y="1553"/>
              <a:ext cx="2572" cy="2477"/>
            </a:xfrm>
            <a:prstGeom prst="roundRect">
              <a:avLst>
                <a:gd name="adj" fmla="val 1324"/>
              </a:avLst>
            </a:pr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6" name="AutoShape 7"/>
            <p:cNvSpPr>
              <a:spLocks/>
            </p:cNvSpPr>
            <p:nvPr/>
          </p:nvSpPr>
          <p:spPr bwMode="gray">
            <a:xfrm rot="5400000">
              <a:off x="4552" y="248"/>
              <a:ext cx="210" cy="2316"/>
            </a:xfrm>
            <a:prstGeom prst="leftBracket">
              <a:avLst>
                <a:gd name="adj" fmla="val 88280"/>
              </a:avLst>
            </a:prstGeom>
            <a:noFill/>
            <a:ln>
              <a:noFill/>
            </a:ln>
            <a:effectLst>
              <a:outerShdw dist="17961" dir="13500000" algn="ctr" rotWithShape="0">
                <a:srgbClr val="336699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 wrap="none" rIns="126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Monotype Sorts" pitchFamily="2" charset="2"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gray">
            <a:xfrm>
              <a:off x="3483" y="1738"/>
              <a:ext cx="2385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일정계획상의 시간과 실제 작업시간의 비교에 의한 일정조정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gray">
            <a:xfrm>
              <a:off x="3483" y="2097"/>
              <a:ext cx="23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계획 수립 시 활동 별 예산과 개발 시작 시 여건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,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상황 등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+mn-ea"/>
                </a:rPr>
                <a:t>을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 고려하여 비용 책정 및 지원 신청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gray">
            <a:xfrm>
              <a:off x="3483" y="2445"/>
              <a:ext cx="244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프로젝트에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투입되는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rPr>
                <a:t>인력은 기획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+mn-ea"/>
                </a:rPr>
                <a:t>/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+mn-ea"/>
                </a:rPr>
                <a:t>개발 단계로 설정되고 개발 시 하드웨어와 소프트웨어는 통합적으로 진행한다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+mn-ea"/>
                </a:rPr>
                <a:t>.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gray">
            <a:xfrm>
              <a:off x="3483" y="3418"/>
              <a:ext cx="2448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gray">
            <a:xfrm>
              <a:off x="3466" y="3666"/>
              <a:ext cx="2319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23" name="Group 14"/>
            <p:cNvGrpSpPr>
              <a:grpSpLocks/>
            </p:cNvGrpSpPr>
            <p:nvPr/>
          </p:nvGrpSpPr>
          <p:grpSpPr bwMode="auto">
            <a:xfrm>
              <a:off x="3429" y="1591"/>
              <a:ext cx="1784" cy="154"/>
              <a:chOff x="4027" y="2013"/>
              <a:chExt cx="1784" cy="154"/>
            </a:xfrm>
          </p:grpSpPr>
          <p:sp>
            <p:nvSpPr>
              <p:cNvPr id="45" name="AutoShape 15"/>
              <p:cNvSpPr>
                <a:spLocks noChangeArrowheads="1"/>
              </p:cNvSpPr>
              <p:nvPr/>
            </p:nvSpPr>
            <p:spPr bwMode="gray">
              <a:xfrm>
                <a:off x="4027" y="2013"/>
                <a:ext cx="1784" cy="15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AE4F0"/>
                  </a:gs>
                  <a:gs pos="100000">
                    <a:sysClr val="window" lastClr="FFFFFF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lIns="91433" tIns="45716" rIns="91433" bIns="45716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pic>
            <p:nvPicPr>
              <p:cNvPr id="46" name="Picture 16" descr="3d파란버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57" y="2062"/>
                <a:ext cx="6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AutoShape 17"/>
              <p:cNvSpPr>
                <a:spLocks noChangeArrowheads="1"/>
              </p:cNvSpPr>
              <p:nvPr/>
            </p:nvSpPr>
            <p:spPr bwMode="gray">
              <a:xfrm>
                <a:off x="4118" y="2023"/>
                <a:ext cx="328" cy="138"/>
              </a:xfrm>
              <a:prstGeom prst="roundRect">
                <a:avLst>
                  <a:gd name="adj" fmla="val 0"/>
                </a:avLst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marL="93663" marR="0" lvl="0" indent="-93663" defTabSz="91440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</a:rPr>
                  <a:t> </a:t>
                </a: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</a:rPr>
                  <a:t>시 간</a:t>
                </a:r>
              </a:p>
            </p:txBody>
          </p:sp>
        </p:grpSp>
        <p:grpSp>
          <p:nvGrpSpPr>
            <p:cNvPr id="24" name="Group 18"/>
            <p:cNvGrpSpPr>
              <a:grpSpLocks/>
            </p:cNvGrpSpPr>
            <p:nvPr/>
          </p:nvGrpSpPr>
          <p:grpSpPr bwMode="auto">
            <a:xfrm>
              <a:off x="3429" y="1938"/>
              <a:ext cx="1784" cy="154"/>
              <a:chOff x="4027" y="2013"/>
              <a:chExt cx="1784" cy="154"/>
            </a:xfrm>
          </p:grpSpPr>
          <p:sp>
            <p:nvSpPr>
              <p:cNvPr id="42" name="AutoShape 19"/>
              <p:cNvSpPr>
                <a:spLocks noChangeArrowheads="1"/>
              </p:cNvSpPr>
              <p:nvPr/>
            </p:nvSpPr>
            <p:spPr bwMode="gray">
              <a:xfrm>
                <a:off x="4027" y="2013"/>
                <a:ext cx="1784" cy="15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AE4F0"/>
                  </a:gs>
                  <a:gs pos="100000">
                    <a:sysClr val="window" lastClr="FFFFFF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lIns="91433" tIns="45716" rIns="91433" bIns="45716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pic>
            <p:nvPicPr>
              <p:cNvPr id="43" name="Picture 20" descr="3d파란버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57" y="2062"/>
                <a:ext cx="6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AutoShape 21"/>
              <p:cNvSpPr>
                <a:spLocks noChangeArrowheads="1"/>
              </p:cNvSpPr>
              <p:nvPr/>
            </p:nvSpPr>
            <p:spPr bwMode="gray">
              <a:xfrm>
                <a:off x="4118" y="2023"/>
                <a:ext cx="328" cy="138"/>
              </a:xfrm>
              <a:prstGeom prst="roundRect">
                <a:avLst>
                  <a:gd name="adj" fmla="val 0"/>
                </a:avLst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marL="93663" marR="0" lvl="0" indent="-93663" defTabSz="91440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</a:rPr>
                  <a:t> </a:t>
                </a:r>
                <a:r>
                  <a:rPr kumimoji="0" lang="ko-KR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</a:rPr>
                  <a:t>비 용</a:t>
                </a:r>
              </a:p>
            </p:txBody>
          </p:sp>
        </p:grp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3429" y="2383"/>
              <a:ext cx="1784" cy="158"/>
              <a:chOff x="4027" y="2028"/>
              <a:chExt cx="1784" cy="158"/>
            </a:xfrm>
          </p:grpSpPr>
          <p:sp>
            <p:nvSpPr>
              <p:cNvPr id="39" name="AutoShape 23"/>
              <p:cNvSpPr>
                <a:spLocks noChangeArrowheads="1"/>
              </p:cNvSpPr>
              <p:nvPr/>
            </p:nvSpPr>
            <p:spPr bwMode="gray">
              <a:xfrm>
                <a:off x="4027" y="2032"/>
                <a:ext cx="1784" cy="15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AE4F0"/>
                  </a:gs>
                  <a:gs pos="100000">
                    <a:sysClr val="window" lastClr="FFFFFF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lIns="91433" tIns="45716" rIns="91433" bIns="45716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pic>
            <p:nvPicPr>
              <p:cNvPr id="40" name="Picture 24" descr="3d파란버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57" y="2062"/>
                <a:ext cx="6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AutoShape 25"/>
              <p:cNvSpPr>
                <a:spLocks noChangeArrowheads="1"/>
              </p:cNvSpPr>
              <p:nvPr/>
            </p:nvSpPr>
            <p:spPr bwMode="gray">
              <a:xfrm>
                <a:off x="4118" y="2028"/>
                <a:ext cx="585" cy="130"/>
              </a:xfrm>
              <a:prstGeom prst="roundRect">
                <a:avLst>
                  <a:gd name="adj" fmla="val 0"/>
                </a:avLst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marL="93663" marR="0" lvl="0" indent="-93663" defTabSz="91440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</a:rPr>
                  <a:t> </a:t>
                </a: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</a:rPr>
                  <a:t>인력 및 작업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3431" y="2936"/>
              <a:ext cx="1784" cy="156"/>
              <a:chOff x="4029" y="1712"/>
              <a:chExt cx="1784" cy="156"/>
            </a:xfrm>
          </p:grpSpPr>
          <p:sp>
            <p:nvSpPr>
              <p:cNvPr id="33" name="AutoShape 31"/>
              <p:cNvSpPr>
                <a:spLocks noChangeArrowheads="1"/>
              </p:cNvSpPr>
              <p:nvPr/>
            </p:nvSpPr>
            <p:spPr bwMode="gray">
              <a:xfrm>
                <a:off x="4029" y="1712"/>
                <a:ext cx="1784" cy="15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AE4F0"/>
                  </a:gs>
                  <a:gs pos="100000">
                    <a:sysClr val="window" lastClr="FFFFFF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lIns="91433" tIns="45716" rIns="91433" bIns="45716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pic>
            <p:nvPicPr>
              <p:cNvPr id="34" name="Picture 32" descr="3d파란버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57" y="1762"/>
                <a:ext cx="6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AutoShape 33"/>
              <p:cNvSpPr>
                <a:spLocks noChangeArrowheads="1"/>
              </p:cNvSpPr>
              <p:nvPr/>
            </p:nvSpPr>
            <p:spPr bwMode="gray">
              <a:xfrm>
                <a:off x="4141" y="1730"/>
                <a:ext cx="473" cy="138"/>
              </a:xfrm>
              <a:prstGeom prst="roundRect">
                <a:avLst>
                  <a:gd name="adj" fmla="val 0"/>
                </a:avLst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marL="93663" marR="0" lvl="0" indent="-93663" defTabSz="91440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</a:rPr>
                  <a:t> </a:t>
                </a:r>
                <a:r>
                  <a:rPr lang="ko-KR" altLang="en-US" sz="1100" kern="0" noProof="0" dirty="0" smtClean="0">
                    <a:solidFill>
                      <a:sysClr val="windowText" lastClr="000000"/>
                    </a:solidFill>
                    <a:latin typeface="+mn-ea"/>
                  </a:rPr>
                  <a:t>목표 설정</a:t>
                </a: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3429" y="3435"/>
              <a:ext cx="1784" cy="154"/>
              <a:chOff x="4027" y="1864"/>
              <a:chExt cx="1784" cy="154"/>
            </a:xfrm>
          </p:grpSpPr>
          <p:sp>
            <p:nvSpPr>
              <p:cNvPr id="30" name="AutoShape 35"/>
              <p:cNvSpPr>
                <a:spLocks noChangeArrowheads="1"/>
              </p:cNvSpPr>
              <p:nvPr/>
            </p:nvSpPr>
            <p:spPr bwMode="gray">
              <a:xfrm>
                <a:off x="4027" y="1864"/>
                <a:ext cx="1784" cy="15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AE4F0"/>
                  </a:gs>
                  <a:gs pos="100000">
                    <a:sysClr val="window" lastClr="FFFFFF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lIns="91433" tIns="45716" rIns="91433" bIns="45716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pic>
            <p:nvPicPr>
              <p:cNvPr id="31" name="Picture 36" descr="3d파란버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57" y="1903"/>
                <a:ext cx="6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AutoShape 37"/>
              <p:cNvSpPr>
                <a:spLocks noChangeArrowheads="1"/>
              </p:cNvSpPr>
              <p:nvPr/>
            </p:nvSpPr>
            <p:spPr bwMode="gray">
              <a:xfrm>
                <a:off x="4118" y="1880"/>
                <a:ext cx="354" cy="138"/>
              </a:xfrm>
              <a:prstGeom prst="roundRect">
                <a:avLst>
                  <a:gd name="adj" fmla="val 0"/>
                </a:avLst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marL="93663" marR="0" lvl="0" indent="-93663" defTabSz="91440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</a:rPr>
                  <a:t>산출물</a:t>
                </a:r>
              </a:p>
            </p:txBody>
          </p:sp>
        </p:grpSp>
        <p:sp>
          <p:nvSpPr>
            <p:cNvPr id="29" name="AutoShape 38"/>
            <p:cNvSpPr>
              <a:spLocks noChangeArrowheads="1"/>
            </p:cNvSpPr>
            <p:nvPr/>
          </p:nvSpPr>
          <p:spPr bwMode="gray">
            <a:xfrm rot="16200000" flipV="1">
              <a:off x="1959" y="2584"/>
              <a:ext cx="2590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36 w 21600"/>
                <a:gd name="T13" fmla="*/ 3383 h 21600"/>
                <a:gd name="T14" fmla="*/ 18264 w 21600"/>
                <a:gd name="T15" fmla="*/ 182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069" y="21600"/>
                  </a:lnTo>
                  <a:lnTo>
                    <a:pt x="1853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48" name="Group 39"/>
          <p:cNvGrpSpPr>
            <a:grpSpLocks/>
          </p:cNvGrpSpPr>
          <p:nvPr/>
        </p:nvGrpSpPr>
        <p:grpSpPr bwMode="auto">
          <a:xfrm rot="16200000">
            <a:off x="2920276" y="3592838"/>
            <a:ext cx="2542736" cy="391416"/>
            <a:chOff x="858" y="4762"/>
            <a:chExt cx="2646" cy="280"/>
          </a:xfrm>
        </p:grpSpPr>
        <p:sp>
          <p:nvSpPr>
            <p:cNvPr id="49" name="AutoShape 40"/>
            <p:cNvSpPr>
              <a:spLocks noChangeArrowheads="1"/>
            </p:cNvSpPr>
            <p:nvPr/>
          </p:nvSpPr>
          <p:spPr bwMode="gray">
            <a:xfrm rot="10800000">
              <a:off x="858" y="4772"/>
              <a:ext cx="2646" cy="215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40A4B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0" name="AutoShape 41"/>
            <p:cNvSpPr>
              <a:spLocks noChangeArrowheads="1"/>
            </p:cNvSpPr>
            <p:nvPr/>
          </p:nvSpPr>
          <p:spPr bwMode="gray">
            <a:xfrm rot="10800000">
              <a:off x="1157" y="4762"/>
              <a:ext cx="2078" cy="214"/>
            </a:xfrm>
            <a:prstGeom prst="triangle">
              <a:avLst>
                <a:gd name="adj" fmla="val 50000"/>
              </a:avLst>
            </a:prstGeom>
            <a:solidFill>
              <a:sysClr val="window" lastClr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gray">
            <a:xfrm rot="10800000">
              <a:off x="1309" y="4828"/>
              <a:ext cx="1817" cy="214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9CD1D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52" name="Group 43"/>
          <p:cNvGrpSpPr>
            <a:grpSpLocks/>
          </p:cNvGrpSpPr>
          <p:nvPr/>
        </p:nvGrpSpPr>
        <p:grpSpPr bwMode="auto">
          <a:xfrm>
            <a:off x="323528" y="1988840"/>
            <a:ext cx="3629393" cy="1132155"/>
            <a:chOff x="343" y="1577"/>
            <a:chExt cx="2462" cy="675"/>
          </a:xfrm>
        </p:grpSpPr>
        <p:grpSp>
          <p:nvGrpSpPr>
            <p:cNvPr id="53" name="Group 44"/>
            <p:cNvGrpSpPr>
              <a:grpSpLocks/>
            </p:cNvGrpSpPr>
            <p:nvPr/>
          </p:nvGrpSpPr>
          <p:grpSpPr bwMode="auto">
            <a:xfrm>
              <a:off x="758" y="1583"/>
              <a:ext cx="2047" cy="668"/>
              <a:chOff x="710" y="1598"/>
              <a:chExt cx="2527" cy="904"/>
            </a:xfrm>
          </p:grpSpPr>
          <p:sp>
            <p:nvSpPr>
              <p:cNvPr id="61" name="AutoShape 45"/>
              <p:cNvSpPr>
                <a:spLocks noChangeArrowheads="1"/>
              </p:cNvSpPr>
              <p:nvPr/>
            </p:nvSpPr>
            <p:spPr bwMode="gray">
              <a:xfrm>
                <a:off x="710" y="1598"/>
                <a:ext cx="2527" cy="904"/>
              </a:xfrm>
              <a:prstGeom prst="roundRect">
                <a:avLst>
                  <a:gd name="adj" fmla="val 3208"/>
                </a:avLst>
              </a:prstGeom>
              <a:gradFill rotWithShape="1">
                <a:gsLst>
                  <a:gs pos="0">
                    <a:srgbClr val="EDF7FA"/>
                  </a:gs>
                  <a:gs pos="100000">
                    <a:srgbClr val="ADDBE9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69" name="AutoShape 46"/>
              <p:cNvSpPr>
                <a:spLocks noChangeArrowheads="1"/>
              </p:cNvSpPr>
              <p:nvPr/>
            </p:nvSpPr>
            <p:spPr bwMode="gray">
              <a:xfrm>
                <a:off x="806" y="1619"/>
                <a:ext cx="2375" cy="854"/>
              </a:xfrm>
              <a:prstGeom prst="roundRect">
                <a:avLst>
                  <a:gd name="adj" fmla="val 2111"/>
                </a:avLst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54" name="Group 47"/>
            <p:cNvGrpSpPr>
              <a:grpSpLocks/>
            </p:cNvGrpSpPr>
            <p:nvPr/>
          </p:nvGrpSpPr>
          <p:grpSpPr bwMode="auto">
            <a:xfrm>
              <a:off x="343" y="1577"/>
              <a:ext cx="491" cy="675"/>
              <a:chOff x="257" y="1797"/>
              <a:chExt cx="491" cy="915"/>
            </a:xfrm>
          </p:grpSpPr>
          <p:pic>
            <p:nvPicPr>
              <p:cNvPr id="58" name="Picture 48" descr="0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b="63840"/>
              <a:stretch>
                <a:fillRect/>
              </a:stretch>
            </p:blipFill>
            <p:spPr bwMode="gray">
              <a:xfrm>
                <a:off x="257" y="1797"/>
                <a:ext cx="49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49" descr="0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61845"/>
              <a:stretch>
                <a:fillRect/>
              </a:stretch>
            </p:blipFill>
            <p:spPr bwMode="gray">
              <a:xfrm>
                <a:off x="257" y="2499"/>
                <a:ext cx="49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50" descr="0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24937" b="20395"/>
              <a:stretch>
                <a:fillRect/>
              </a:stretch>
            </p:blipFill>
            <p:spPr bwMode="gray">
              <a:xfrm>
                <a:off x="257" y="1960"/>
                <a:ext cx="491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5" name="Text Box 51"/>
            <p:cNvSpPr txBox="1">
              <a:spLocks noChangeArrowheads="1"/>
            </p:cNvSpPr>
            <p:nvPr/>
          </p:nvSpPr>
          <p:spPr bwMode="gray">
            <a:xfrm>
              <a:off x="376" y="1751"/>
              <a:ext cx="41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+mn-ea"/>
                </a:rPr>
                <a:t>회의록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gray">
            <a:xfrm>
              <a:off x="873" y="1737"/>
              <a:ext cx="188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6038" rIns="90488" bIns="46038" anchor="ctr">
              <a:spAutoFit/>
            </a:bodyPr>
            <a:lstStyle/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프로젝트 진행에 따른 회의록 작성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작성된 회의록은 게시판에 게시</a:t>
              </a:r>
              <a:endParaRPr kumimoji="0" lang="ko-KR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pic>
          <p:nvPicPr>
            <p:cNvPr id="57" name="Picture 53" descr="man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46" y="1991"/>
              <a:ext cx="2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Group 54"/>
          <p:cNvGrpSpPr>
            <a:grpSpLocks/>
          </p:cNvGrpSpPr>
          <p:nvPr/>
        </p:nvGrpSpPr>
        <p:grpSpPr bwMode="auto">
          <a:xfrm>
            <a:off x="323528" y="3218277"/>
            <a:ext cx="3629393" cy="1132155"/>
            <a:chOff x="343" y="2310"/>
            <a:chExt cx="2462" cy="675"/>
          </a:xfrm>
        </p:grpSpPr>
        <p:grpSp>
          <p:nvGrpSpPr>
            <p:cNvPr id="71" name="Group 55"/>
            <p:cNvGrpSpPr>
              <a:grpSpLocks/>
            </p:cNvGrpSpPr>
            <p:nvPr/>
          </p:nvGrpSpPr>
          <p:grpSpPr bwMode="auto">
            <a:xfrm>
              <a:off x="758" y="2314"/>
              <a:ext cx="2047" cy="668"/>
              <a:chOff x="710" y="1595"/>
              <a:chExt cx="2527" cy="904"/>
            </a:xfrm>
          </p:grpSpPr>
          <p:sp>
            <p:nvSpPr>
              <p:cNvPr id="79" name="AutoShape 56"/>
              <p:cNvSpPr>
                <a:spLocks noChangeArrowheads="1"/>
              </p:cNvSpPr>
              <p:nvPr/>
            </p:nvSpPr>
            <p:spPr bwMode="gray">
              <a:xfrm>
                <a:off x="710" y="1595"/>
                <a:ext cx="2527" cy="904"/>
              </a:xfrm>
              <a:prstGeom prst="roundRect">
                <a:avLst>
                  <a:gd name="adj" fmla="val 3208"/>
                </a:avLst>
              </a:prstGeom>
              <a:gradFill rotWithShape="1">
                <a:gsLst>
                  <a:gs pos="0">
                    <a:srgbClr val="EDF7FA"/>
                  </a:gs>
                  <a:gs pos="100000">
                    <a:srgbClr val="ADDBE9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80" name="AutoShape 57"/>
              <p:cNvSpPr>
                <a:spLocks noChangeArrowheads="1"/>
              </p:cNvSpPr>
              <p:nvPr/>
            </p:nvSpPr>
            <p:spPr bwMode="gray">
              <a:xfrm>
                <a:off x="806" y="1618"/>
                <a:ext cx="2375" cy="853"/>
              </a:xfrm>
              <a:prstGeom prst="roundRect">
                <a:avLst>
                  <a:gd name="adj" fmla="val 2111"/>
                </a:avLst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72" name="Group 58"/>
            <p:cNvGrpSpPr>
              <a:grpSpLocks/>
            </p:cNvGrpSpPr>
            <p:nvPr/>
          </p:nvGrpSpPr>
          <p:grpSpPr bwMode="auto">
            <a:xfrm>
              <a:off x="343" y="2310"/>
              <a:ext cx="491" cy="675"/>
              <a:chOff x="257" y="1797"/>
              <a:chExt cx="491" cy="915"/>
            </a:xfrm>
          </p:grpSpPr>
          <p:pic>
            <p:nvPicPr>
              <p:cNvPr id="76" name="Picture 59" descr="0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b="63840"/>
              <a:stretch>
                <a:fillRect/>
              </a:stretch>
            </p:blipFill>
            <p:spPr bwMode="gray">
              <a:xfrm>
                <a:off x="257" y="1797"/>
                <a:ext cx="49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Picture 60" descr="0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61845"/>
              <a:stretch>
                <a:fillRect/>
              </a:stretch>
            </p:blipFill>
            <p:spPr bwMode="gray">
              <a:xfrm>
                <a:off x="257" y="2499"/>
                <a:ext cx="49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Picture 61" descr="0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24937" b="20395"/>
              <a:stretch>
                <a:fillRect/>
              </a:stretch>
            </p:blipFill>
            <p:spPr bwMode="gray">
              <a:xfrm>
                <a:off x="257" y="1960"/>
                <a:ext cx="491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3" name="Text Box 62"/>
            <p:cNvSpPr txBox="1">
              <a:spLocks noChangeArrowheads="1"/>
            </p:cNvSpPr>
            <p:nvPr/>
          </p:nvSpPr>
          <p:spPr bwMode="gray">
            <a:xfrm>
              <a:off x="425" y="2434"/>
              <a:ext cx="317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+mn-ea"/>
                </a:rPr>
                <a:t>월간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+mn-ea"/>
                </a:rPr>
                <a:t>보고</a:t>
              </a:r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gray">
            <a:xfrm>
              <a:off x="873" y="2387"/>
              <a:ext cx="1887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6038" rIns="90488" bIns="46038" anchor="ctr">
              <a:spAutoFit/>
            </a:bodyPr>
            <a:lstStyle/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월 단위 활동에 대한 진척 사항을 보고</a:t>
              </a:r>
              <a:endParaRPr kumimoji="0" lang="ko-KR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월간 업무 보고는 회의록으로 대체 가능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게시판에 게시</a:t>
              </a:r>
              <a:endParaRPr kumimoji="0" lang="ko-KR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pic>
          <p:nvPicPr>
            <p:cNvPr id="75" name="Picture 64" descr="man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46" y="2735"/>
              <a:ext cx="2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65"/>
          <p:cNvGrpSpPr>
            <a:grpSpLocks/>
          </p:cNvGrpSpPr>
          <p:nvPr/>
        </p:nvGrpSpPr>
        <p:grpSpPr bwMode="auto">
          <a:xfrm>
            <a:off x="323528" y="4447714"/>
            <a:ext cx="3629393" cy="1132155"/>
            <a:chOff x="343" y="3043"/>
            <a:chExt cx="2462" cy="675"/>
          </a:xfrm>
        </p:grpSpPr>
        <p:grpSp>
          <p:nvGrpSpPr>
            <p:cNvPr id="82" name="Group 66"/>
            <p:cNvGrpSpPr>
              <a:grpSpLocks/>
            </p:cNvGrpSpPr>
            <p:nvPr/>
          </p:nvGrpSpPr>
          <p:grpSpPr bwMode="auto">
            <a:xfrm>
              <a:off x="758" y="3049"/>
              <a:ext cx="2047" cy="668"/>
              <a:chOff x="710" y="1598"/>
              <a:chExt cx="2527" cy="904"/>
            </a:xfrm>
          </p:grpSpPr>
          <p:sp>
            <p:nvSpPr>
              <p:cNvPr id="90" name="AutoShape 67"/>
              <p:cNvSpPr>
                <a:spLocks noChangeArrowheads="1"/>
              </p:cNvSpPr>
              <p:nvPr/>
            </p:nvSpPr>
            <p:spPr bwMode="gray">
              <a:xfrm>
                <a:off x="710" y="1598"/>
                <a:ext cx="2527" cy="904"/>
              </a:xfrm>
              <a:prstGeom prst="roundRect">
                <a:avLst>
                  <a:gd name="adj" fmla="val 3208"/>
                </a:avLst>
              </a:prstGeom>
              <a:gradFill rotWithShape="1">
                <a:gsLst>
                  <a:gs pos="0">
                    <a:srgbClr val="EDF7FA"/>
                  </a:gs>
                  <a:gs pos="100000">
                    <a:srgbClr val="ADDBE9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91" name="AutoShape 68"/>
              <p:cNvSpPr>
                <a:spLocks noChangeArrowheads="1"/>
              </p:cNvSpPr>
              <p:nvPr/>
            </p:nvSpPr>
            <p:spPr bwMode="gray">
              <a:xfrm>
                <a:off x="806" y="1619"/>
                <a:ext cx="2375" cy="854"/>
              </a:xfrm>
              <a:prstGeom prst="roundRect">
                <a:avLst>
                  <a:gd name="adj" fmla="val 2111"/>
                </a:avLst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83" name="Group 69"/>
            <p:cNvGrpSpPr>
              <a:grpSpLocks/>
            </p:cNvGrpSpPr>
            <p:nvPr/>
          </p:nvGrpSpPr>
          <p:grpSpPr bwMode="auto">
            <a:xfrm>
              <a:off x="343" y="3043"/>
              <a:ext cx="491" cy="675"/>
              <a:chOff x="257" y="1797"/>
              <a:chExt cx="491" cy="915"/>
            </a:xfrm>
          </p:grpSpPr>
          <p:pic>
            <p:nvPicPr>
              <p:cNvPr id="87" name="Picture 70" descr="0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b="63840"/>
              <a:stretch>
                <a:fillRect/>
              </a:stretch>
            </p:blipFill>
            <p:spPr bwMode="gray">
              <a:xfrm>
                <a:off x="257" y="1797"/>
                <a:ext cx="49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" name="Picture 71" descr="0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61845"/>
              <a:stretch>
                <a:fillRect/>
              </a:stretch>
            </p:blipFill>
            <p:spPr bwMode="gray">
              <a:xfrm>
                <a:off x="257" y="2499"/>
                <a:ext cx="49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" name="Picture 72" descr="0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24937" b="20395"/>
              <a:stretch>
                <a:fillRect/>
              </a:stretch>
            </p:blipFill>
            <p:spPr bwMode="gray">
              <a:xfrm>
                <a:off x="257" y="1960"/>
                <a:ext cx="491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4" name="Text Box 73"/>
            <p:cNvSpPr txBox="1">
              <a:spLocks noChangeArrowheads="1"/>
            </p:cNvSpPr>
            <p:nvPr/>
          </p:nvSpPr>
          <p:spPr bwMode="gray">
            <a:xfrm>
              <a:off x="425" y="3168"/>
              <a:ext cx="317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rgbClr val="003366"/>
                  </a:solidFill>
                  <a:latin typeface="+mn-ea"/>
                </a:rPr>
                <a:t>주간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rgbClr val="003366"/>
                  </a:solidFill>
                  <a:latin typeface="+mn-ea"/>
                </a:rPr>
                <a:t>보고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gray">
            <a:xfrm>
              <a:off x="873" y="3113"/>
              <a:ext cx="1887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6038" rIns="90488" bIns="46038" anchor="ctr">
              <a:spAutoFit/>
            </a:bodyPr>
            <a:lstStyle/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진행 시 문제점이나 의문사항이 있으면 </a:t>
              </a: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종합하여 </a:t>
              </a:r>
              <a:r>
                <a:rPr lang="ko-KR" altLang="en-US" sz="1100" kern="0" dirty="0" err="1" smtClean="0">
                  <a:solidFill>
                    <a:srgbClr val="000000"/>
                  </a:solidFill>
                  <a:latin typeface="+mn-ea"/>
                </a:rPr>
                <a:t>멘토에게</a:t>
              </a: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 전달</a:t>
              </a:r>
              <a:endParaRPr lang="en-US" altLang="ko-KR" sz="1100" kern="0" dirty="0" smtClean="0">
                <a:solidFill>
                  <a:srgbClr val="000000"/>
                </a:solidFill>
                <a:latin typeface="+mn-ea"/>
              </a:endParaRPr>
            </a:p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주간진행현황 보고</a:t>
              </a:r>
              <a:endParaRPr kumimoji="0" lang="ko-KR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pic>
          <p:nvPicPr>
            <p:cNvPr id="86" name="Picture 75" descr="man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46" y="3463"/>
              <a:ext cx="2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" name="바닥글 개체 틀 9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기획수행계획서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673724" y="4653136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100" dirty="0" smtClean="0"/>
              <a:t> 각 항목에 대한 목표 기대치 설정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4716016" y="5589240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계획 수립 시 각 작업단계별 산출물은 목표와 함께 프로젝트 현황에 대한 판단기준으로 활용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팀</a:t>
            </a:r>
            <a:r>
              <a:rPr kumimoji="0" lang="ko-KR" alt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소개 </a:t>
            </a:r>
            <a:r>
              <a:rPr kumimoji="0" lang="en-US" altLang="ko-KR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– </a:t>
            </a:r>
            <a:r>
              <a:rPr kumimoji="0" lang="ko-KR" alt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조직 및 역할</a:t>
            </a:r>
            <a:r>
              <a:rPr kumimoji="0" lang="en-US" altLang="ko-KR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바닥글 개체 틀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575555" y="3969061"/>
            <a:ext cx="453650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043608" y="2420889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89738" y="3356993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115616" y="4365105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74926" y="1854117"/>
            <a:ext cx="69762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팀 명</a:t>
            </a:r>
            <a:endParaRPr lang="ko-KR" altLang="en-US" sz="1700" b="1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3648" y="2564905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프로젝트</a:t>
            </a:r>
            <a:endParaRPr lang="en-US" altLang="ko-KR" sz="1700" b="1" dirty="0" smtClean="0">
              <a:latin typeface="+mn-ea"/>
            </a:endParaRPr>
          </a:p>
          <a:p>
            <a:pPr algn="ctr"/>
            <a:r>
              <a:rPr lang="ko-KR" altLang="en-US" sz="1700" b="1" dirty="0" smtClean="0">
                <a:latin typeface="+mn-ea"/>
              </a:rPr>
              <a:t>멘토</a:t>
            </a:r>
            <a:endParaRPr lang="ko-KR" altLang="en-US" sz="1700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96450" y="2699629"/>
            <a:ext cx="99257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 smtClean="0">
                <a:latin typeface="+mn-ea"/>
              </a:rPr>
              <a:t>정 홍 주</a:t>
            </a:r>
            <a:endParaRPr lang="ko-KR" altLang="en-US" sz="17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3574758"/>
            <a:ext cx="17368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 smtClean="0">
                <a:latin typeface="+mn-ea"/>
              </a:rPr>
              <a:t>프로젝트</a:t>
            </a:r>
            <a:endParaRPr lang="en-US" altLang="ko-KR" sz="1700" b="1" dirty="0" smtClean="0">
              <a:latin typeface="+mn-ea"/>
            </a:endParaRPr>
          </a:p>
          <a:p>
            <a:pPr algn="ctr"/>
            <a:r>
              <a:rPr lang="ko-KR" altLang="en-US" sz="1700" b="1" dirty="0" smtClean="0">
                <a:latin typeface="+mn-ea"/>
              </a:rPr>
              <a:t>리더</a:t>
            </a:r>
            <a:endParaRPr lang="ko-KR" altLang="en-US" sz="1700" b="1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47177" y="4509120"/>
            <a:ext cx="7457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b="1" dirty="0" smtClean="0">
                <a:latin typeface="+mn-ea"/>
              </a:rPr>
              <a:t>H/W </a:t>
            </a:r>
          </a:p>
          <a:p>
            <a:pPr algn="ctr"/>
            <a:r>
              <a:rPr lang="ko-KR" altLang="en-US" sz="1700" b="1" dirty="0" smtClean="0">
                <a:latin typeface="+mn-ea"/>
              </a:rPr>
              <a:t>멤버</a:t>
            </a:r>
            <a:endParaRPr lang="en-US" altLang="ko-KR" sz="1700" b="1" dirty="0" smtClean="0">
              <a:latin typeface="+mn-ea"/>
            </a:endParaRPr>
          </a:p>
        </p:txBody>
      </p:sp>
      <p:pic>
        <p:nvPicPr>
          <p:cNvPr id="71" name="Picture 2" descr="C:\Users\luminara\AppData\Local\Microsoft\Windows\Temporary Internet Files\Content.IE5\2AO2SG76\MC90043164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0166" y="2553279"/>
            <a:ext cx="706388" cy="706388"/>
          </a:xfrm>
          <a:prstGeom prst="rect">
            <a:avLst/>
          </a:prstGeom>
          <a:noFill/>
        </p:spPr>
      </p:pic>
      <p:pic>
        <p:nvPicPr>
          <p:cNvPr id="72" name="Picture 3" descr="C:\Users\luminara\AppData\Local\Microsoft\Windows\Temporary Internet Files\Content.IE5\5Y252NOX\MC90043394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5445225"/>
            <a:ext cx="857250" cy="857250"/>
          </a:xfrm>
          <a:prstGeom prst="rect">
            <a:avLst/>
          </a:prstGeom>
          <a:noFill/>
        </p:spPr>
      </p:pic>
      <p:pic>
        <p:nvPicPr>
          <p:cNvPr id="73" name="Picture 4" descr="C:\Users\luminara\AppData\Local\Microsoft\Windows\Temporary Internet Files\Content.IE5\3EVWPVS5\MC900432583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4509121"/>
            <a:ext cx="914286" cy="914286"/>
          </a:xfrm>
          <a:prstGeom prst="rect">
            <a:avLst/>
          </a:prstGeom>
          <a:noFill/>
        </p:spPr>
      </p:pic>
      <p:pic>
        <p:nvPicPr>
          <p:cNvPr id="74" name="Picture 5" descr="C:\Users\luminara\AppData\Local\Microsoft\Windows\Temporary Internet Files\Content.IE5\2AO2SG76\MC900433925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2280" y="3429001"/>
            <a:ext cx="922412" cy="922412"/>
          </a:xfrm>
          <a:prstGeom prst="rect">
            <a:avLst/>
          </a:prstGeom>
          <a:noFill/>
        </p:spPr>
      </p:pic>
      <p:pic>
        <p:nvPicPr>
          <p:cNvPr id="75" name="Picture 6" descr="C:\Users\luminara\AppData\Local\Microsoft\Windows\Temporary Internet Files\Content.IE5\2KYPCVYQ\MC900432646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6296" y="1755401"/>
            <a:ext cx="629530" cy="629530"/>
          </a:xfrm>
          <a:prstGeom prst="rect">
            <a:avLst/>
          </a:prstGeom>
          <a:noFill/>
        </p:spPr>
      </p:pic>
      <p:cxnSp>
        <p:nvCxnSpPr>
          <p:cNvPr id="76" name="직선 연결선 75"/>
          <p:cNvCxnSpPr/>
          <p:nvPr/>
        </p:nvCxnSpPr>
        <p:spPr>
          <a:xfrm>
            <a:off x="1043608" y="1700809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187624" y="6237313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87824" y="1844824"/>
            <a:ext cx="28248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서</a:t>
            </a:r>
            <a:r>
              <a:rPr lang="ko-KR" altLang="en-US" sz="1300" dirty="0" smtClean="0">
                <a:latin typeface="+mn-ea"/>
              </a:rPr>
              <a:t>울과 </a:t>
            </a:r>
            <a:r>
              <a:rPr lang="ko-KR" altLang="en-US" sz="1600" b="1" dirty="0" smtClean="0">
                <a:latin typeface="+mn-ea"/>
              </a:rPr>
              <a:t>대</a:t>
            </a:r>
            <a:r>
              <a:rPr lang="ko-KR" altLang="en-US" sz="1300" dirty="0" smtClean="0">
                <a:latin typeface="+mn-ea"/>
              </a:rPr>
              <a:t>전의 </a:t>
            </a:r>
            <a:r>
              <a:rPr lang="ko-KR" altLang="en-US" sz="1600" b="1" dirty="0" smtClean="0">
                <a:latin typeface="+mn-ea"/>
              </a:rPr>
              <a:t>연</a:t>
            </a:r>
            <a:r>
              <a:rPr lang="ko-KR" altLang="en-US" sz="1300" dirty="0" smtClean="0">
                <a:latin typeface="+mn-ea"/>
              </a:rPr>
              <a:t>결고리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en-US" altLang="ko-KR" sz="1300" b="1" dirty="0" smtClean="0">
                <a:latin typeface="+mn-ea"/>
              </a:rPr>
              <a:t>(</a:t>
            </a:r>
            <a:r>
              <a:rPr lang="ko-KR" altLang="en-US" sz="1300" b="1" dirty="0" smtClean="0">
                <a:latin typeface="+mn-ea"/>
              </a:rPr>
              <a:t>서대연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700" dirty="0" smtClean="0">
                <a:latin typeface="+mn-ea"/>
              </a:rPr>
              <a:t> </a:t>
            </a:r>
            <a:endParaRPr lang="ko-KR" altLang="en-US" sz="17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7824" y="3645024"/>
            <a:ext cx="10695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 smtClean="0">
                <a:latin typeface="+mn-ea"/>
              </a:rPr>
              <a:t>이 </a:t>
            </a:r>
            <a:r>
              <a:rPr lang="ko-KR" altLang="en-US" sz="1700" dirty="0" err="1" smtClean="0">
                <a:latin typeface="+mn-ea"/>
              </a:rPr>
              <a:t>규</a:t>
            </a:r>
            <a:r>
              <a:rPr lang="ko-KR" altLang="en-US" sz="1700" dirty="0" smtClean="0">
                <a:latin typeface="+mn-ea"/>
              </a:rPr>
              <a:t> 영 </a:t>
            </a:r>
            <a:endParaRPr lang="ko-KR" altLang="en-US" sz="1700" dirty="0">
              <a:latin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115616" y="5301208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51605" y="5445224"/>
            <a:ext cx="7008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b="1" dirty="0" smtClean="0">
                <a:latin typeface="+mn-ea"/>
              </a:rPr>
              <a:t>S/W </a:t>
            </a:r>
          </a:p>
          <a:p>
            <a:pPr algn="ctr"/>
            <a:r>
              <a:rPr lang="ko-KR" altLang="en-US" sz="1700" b="1" dirty="0" smtClean="0">
                <a:latin typeface="+mn-ea"/>
              </a:rPr>
              <a:t>멤버</a:t>
            </a:r>
            <a:endParaRPr lang="en-US" altLang="ko-KR" sz="1700" b="1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34866" y="561516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김문수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김준성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934866" y="463408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송노겸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이규영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윤승원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김상원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팀</a:t>
            </a:r>
            <a:r>
              <a:rPr kumimoji="0" lang="ko-KR" alt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소개 </a:t>
            </a:r>
            <a:r>
              <a:rPr kumimoji="0" lang="en-US" altLang="ko-KR" sz="17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–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  <a:cs typeface="+mj-cs"/>
              </a:rPr>
              <a:t>조직 및 역할</a:t>
            </a:r>
            <a:r>
              <a:rPr lang="en-US" altLang="ko-KR" sz="1700" b="1" smtClean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바닥글 개체 틀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4707897"/>
              </p:ext>
            </p:extLst>
          </p:nvPr>
        </p:nvGraphicFramePr>
        <p:xfrm>
          <a:off x="467544" y="1485626"/>
          <a:ext cx="4032448" cy="1367310"/>
        </p:xfrm>
        <a:graphic>
          <a:graphicData uri="http://schemas.openxmlformats.org/drawingml/2006/table">
            <a:tbl>
              <a:tblPr firstRow="1" bandRow="1"/>
              <a:tblGrid>
                <a:gridCol w="1152128"/>
                <a:gridCol w="792088"/>
                <a:gridCol w="2088232"/>
              </a:tblGrid>
              <a:tr h="27003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사진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010-8750-4644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lky4644@naver.com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H/W</a:t>
                      </a:r>
                      <a:r>
                        <a:rPr lang="en-US" altLang="ko-KR" sz="1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기획 및</a:t>
                      </a:r>
                      <a:r>
                        <a:rPr lang="en-US" altLang="ko-KR" sz="1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이규영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8925910"/>
              </p:ext>
            </p:extLst>
          </p:nvPr>
        </p:nvGraphicFramePr>
        <p:xfrm>
          <a:off x="4716016" y="1485626"/>
          <a:ext cx="4032448" cy="1367310"/>
        </p:xfrm>
        <a:graphic>
          <a:graphicData uri="http://schemas.openxmlformats.org/drawingml/2006/table">
            <a:tbl>
              <a:tblPr firstRow="1" bandRow="1"/>
              <a:tblGrid>
                <a:gridCol w="1152128"/>
                <a:gridCol w="792088"/>
                <a:gridCol w="2088232"/>
              </a:tblGrid>
              <a:tr h="27003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사진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010-3015-0100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ng315429@naver.com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H/W</a:t>
                      </a:r>
                      <a:r>
                        <a:rPr lang="en-US" altLang="ko-KR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기획 및</a:t>
                      </a:r>
                      <a:r>
                        <a:rPr lang="en-US" altLang="ko-KR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개발</a:t>
                      </a:r>
                      <a:endParaRPr lang="ko-KR" altLang="en-US" sz="1200" b="0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나눔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송노겸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78089687"/>
              </p:ext>
            </p:extLst>
          </p:nvPr>
        </p:nvGraphicFramePr>
        <p:xfrm>
          <a:off x="467544" y="3069802"/>
          <a:ext cx="4032448" cy="1367310"/>
        </p:xfrm>
        <a:graphic>
          <a:graphicData uri="http://schemas.openxmlformats.org/drawingml/2006/table">
            <a:tbl>
              <a:tblPr firstRow="1" bandRow="1"/>
              <a:tblGrid>
                <a:gridCol w="1152128"/>
                <a:gridCol w="792088"/>
                <a:gridCol w="2088232"/>
              </a:tblGrid>
              <a:tr h="27003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사진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010-4820-1802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rwqwer@naver.com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팀원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S/W</a:t>
                      </a:r>
                      <a:r>
                        <a:rPr lang="en-US" altLang="ko-KR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기획 및</a:t>
                      </a:r>
                      <a:r>
                        <a:rPr lang="en-US" altLang="ko-KR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개발</a:t>
                      </a:r>
                      <a:endParaRPr lang="ko-KR" altLang="en-US" sz="1200" b="0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나눔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주우성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85983195"/>
              </p:ext>
            </p:extLst>
          </p:nvPr>
        </p:nvGraphicFramePr>
        <p:xfrm>
          <a:off x="4716016" y="3069802"/>
          <a:ext cx="4032448" cy="1367310"/>
        </p:xfrm>
        <a:graphic>
          <a:graphicData uri="http://schemas.openxmlformats.org/drawingml/2006/table">
            <a:tbl>
              <a:tblPr firstRow="1" bandRow="1"/>
              <a:tblGrid>
                <a:gridCol w="1152128"/>
                <a:gridCol w="792088"/>
                <a:gridCol w="2088232"/>
              </a:tblGrid>
              <a:tr h="27003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사진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010-3011-9448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visitant2@naver.com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팀원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S/W</a:t>
                      </a:r>
                      <a:r>
                        <a:rPr lang="en-US" altLang="ko-KR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기획 및</a:t>
                      </a:r>
                      <a:r>
                        <a:rPr lang="en-US" altLang="ko-KR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개발</a:t>
                      </a:r>
                      <a:endParaRPr lang="ko-KR" altLang="en-US" sz="1200" b="0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나눔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김문수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67331378"/>
              </p:ext>
            </p:extLst>
          </p:nvPr>
        </p:nvGraphicFramePr>
        <p:xfrm>
          <a:off x="467544" y="4653978"/>
          <a:ext cx="4032448" cy="1367310"/>
        </p:xfrm>
        <a:graphic>
          <a:graphicData uri="http://schemas.openxmlformats.org/drawingml/2006/table">
            <a:tbl>
              <a:tblPr firstRow="1" bandRow="1"/>
              <a:tblGrid>
                <a:gridCol w="1152128"/>
                <a:gridCol w="792088"/>
                <a:gridCol w="2088232"/>
              </a:tblGrid>
              <a:tr h="27003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사진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010-3154-1451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mojunseo49@naver.com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팀원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S/W</a:t>
                      </a:r>
                      <a:r>
                        <a:rPr lang="en-US" altLang="ko-KR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기획 및</a:t>
                      </a:r>
                      <a:r>
                        <a:rPr lang="en-US" altLang="ko-KR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개발</a:t>
                      </a:r>
                      <a:endParaRPr lang="ko-KR" altLang="en-US" sz="1200" b="0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나눔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모준서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70410736"/>
              </p:ext>
            </p:extLst>
          </p:nvPr>
        </p:nvGraphicFramePr>
        <p:xfrm>
          <a:off x="4716016" y="4653978"/>
          <a:ext cx="4032448" cy="1367310"/>
        </p:xfrm>
        <a:graphic>
          <a:graphicData uri="http://schemas.openxmlformats.org/drawingml/2006/table">
            <a:tbl>
              <a:tblPr firstRow="1" bandRow="1"/>
              <a:tblGrid>
                <a:gridCol w="1152128"/>
                <a:gridCol w="792088"/>
                <a:gridCol w="2088232"/>
              </a:tblGrid>
              <a:tr h="27003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사진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010-9978-4037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liu4445@nate.com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팀원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H/W</a:t>
                      </a:r>
                      <a:r>
                        <a:rPr lang="en-US" altLang="ko-KR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기획</a:t>
                      </a:r>
                      <a:endParaRPr lang="ko-KR" altLang="en-US" sz="1200" b="0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나눔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김준성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그림 15" descr="이규영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484784"/>
            <a:ext cx="1152128" cy="1080120"/>
          </a:xfrm>
          <a:prstGeom prst="rect">
            <a:avLst/>
          </a:prstGeom>
        </p:spPr>
      </p:pic>
      <p:pic>
        <p:nvPicPr>
          <p:cNvPr id="17" name="그림 16" descr="김문수.jpg"/>
          <p:cNvPicPr preferRelativeResize="0"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3068960"/>
            <a:ext cx="1152000" cy="1080000"/>
          </a:xfrm>
          <a:prstGeom prst="rect">
            <a:avLst/>
          </a:prstGeom>
        </p:spPr>
      </p:pic>
      <p:pic>
        <p:nvPicPr>
          <p:cNvPr id="18" name="그림 17" descr="김준성.jpg"/>
          <p:cNvPicPr preferRelativeResize="0"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6" y="4653136"/>
            <a:ext cx="1152000" cy="1080000"/>
          </a:xfrm>
          <a:prstGeom prst="rect">
            <a:avLst/>
          </a:prstGeom>
        </p:spPr>
      </p:pic>
      <p:pic>
        <p:nvPicPr>
          <p:cNvPr id="19" name="그림 18" descr="모준서.jpg"/>
          <p:cNvPicPr preferRelativeResize="0"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544" y="4653136"/>
            <a:ext cx="1152000" cy="1080000"/>
          </a:xfrm>
          <a:prstGeom prst="rect">
            <a:avLst/>
          </a:prstGeom>
        </p:spPr>
      </p:pic>
      <p:pic>
        <p:nvPicPr>
          <p:cNvPr id="20" name="그림 19" descr="송노겸.jpg"/>
          <p:cNvPicPr preferRelativeResize="0"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16016" y="1484784"/>
            <a:ext cx="1152000" cy="1080000"/>
          </a:xfrm>
          <a:prstGeom prst="rect">
            <a:avLst/>
          </a:prstGeom>
        </p:spPr>
      </p:pic>
      <p:pic>
        <p:nvPicPr>
          <p:cNvPr id="21" name="그림 20" descr="주우성.jpg"/>
          <p:cNvPicPr preferRelativeResize="0"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544" y="3068960"/>
            <a:ext cx="1152000" cy="10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69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팀</a:t>
            </a:r>
            <a:r>
              <a:rPr kumimoji="0" lang="ko-KR" alt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소개 </a:t>
            </a:r>
            <a:r>
              <a:rPr kumimoji="0" lang="en-US" altLang="ko-KR" sz="17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–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  <a:cs typeface="+mj-cs"/>
              </a:rPr>
              <a:t>조직 및 역할</a:t>
            </a:r>
            <a:r>
              <a:rPr lang="en-US" altLang="ko-KR" sz="1700" b="1" smtClean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바닥글 개체 틀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4707897"/>
              </p:ext>
            </p:extLst>
          </p:nvPr>
        </p:nvGraphicFramePr>
        <p:xfrm>
          <a:off x="323528" y="1700808"/>
          <a:ext cx="4032448" cy="1367310"/>
        </p:xfrm>
        <a:graphic>
          <a:graphicData uri="http://schemas.openxmlformats.org/drawingml/2006/table">
            <a:tbl>
              <a:tblPr firstRow="1" bandRow="1"/>
              <a:tblGrid>
                <a:gridCol w="1152128"/>
                <a:gridCol w="792088"/>
                <a:gridCol w="2088232"/>
              </a:tblGrid>
              <a:tr h="27003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사진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010-7490-1973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yoonenoch@naver.com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팀원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H/W</a:t>
                      </a:r>
                      <a:r>
                        <a:rPr lang="en-US" altLang="ko-KR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기획</a:t>
                      </a:r>
                      <a:endParaRPr lang="ko-KR" altLang="en-US" sz="1200" b="0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나눔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윤승원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그림 11" descr="윤승원.jpg"/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700808"/>
            <a:ext cx="1152000" cy="1080000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4707897"/>
              </p:ext>
            </p:extLst>
          </p:nvPr>
        </p:nvGraphicFramePr>
        <p:xfrm>
          <a:off x="4639494" y="1707282"/>
          <a:ext cx="4032448" cy="1367310"/>
        </p:xfrm>
        <a:graphic>
          <a:graphicData uri="http://schemas.openxmlformats.org/drawingml/2006/table">
            <a:tbl>
              <a:tblPr firstRow="1" bandRow="1"/>
              <a:tblGrid>
                <a:gridCol w="1152128"/>
                <a:gridCol w="792088"/>
                <a:gridCol w="2088232"/>
              </a:tblGrid>
              <a:tr h="27003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사진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010-3522-3811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hlinkClick r:id="rId5"/>
                        </a:rPr>
                        <a:t>bonogod@naver.com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H/W</a:t>
                      </a:r>
                      <a:r>
                        <a:rPr lang="en-US" altLang="ko-KR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기획</a:t>
                      </a:r>
                      <a:endParaRPr lang="ko-KR" altLang="en-US" sz="1200" b="0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나눔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김상원</a:t>
                      </a:r>
                      <a:endParaRPr lang="ko-KR" altLang="en-US" sz="12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LGPC\Desktop\KakaoTalk_20150405_092018707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1714525"/>
            <a:ext cx="1152000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269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79512" y="116632"/>
            <a:ext cx="8964488" cy="6724932"/>
            <a:chOff x="179512" y="116632"/>
            <a:chExt cx="8964488" cy="672493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549" y="116632"/>
              <a:ext cx="936104" cy="489971"/>
            </a:xfrm>
            <a:prstGeom prst="rect">
              <a:avLst/>
            </a:prstGeom>
          </p:spPr>
        </p:pic>
        <p:pic>
          <p:nvPicPr>
            <p:cNvPr id="10" name="Picture 1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036"/>
            <a:stretch/>
          </p:blipFill>
          <p:spPr bwMode="auto">
            <a:xfrm rot="10800000">
              <a:off x="4306022" y="3226032"/>
              <a:ext cx="4837978" cy="361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그룹 15"/>
            <p:cNvGrpSpPr/>
            <p:nvPr/>
          </p:nvGrpSpPr>
          <p:grpSpPr>
            <a:xfrm>
              <a:off x="179512" y="179931"/>
              <a:ext cx="2088232" cy="493770"/>
              <a:chOff x="179512" y="179931"/>
              <a:chExt cx="2088232" cy="493770"/>
            </a:xfrm>
          </p:grpSpPr>
          <p:grpSp>
            <p:nvGrpSpPr>
              <p:cNvPr id="2" name="그룹 6"/>
              <p:cNvGrpSpPr/>
              <p:nvPr/>
            </p:nvGrpSpPr>
            <p:grpSpPr>
              <a:xfrm>
                <a:off x="683568" y="199273"/>
                <a:ext cx="1584176" cy="461665"/>
                <a:chOff x="683568" y="199273"/>
                <a:chExt cx="1584176" cy="461665"/>
              </a:xfrm>
            </p:grpSpPr>
            <p:cxnSp>
              <p:nvCxnSpPr>
                <p:cNvPr id="4" name="직선 연결선 3"/>
                <p:cNvCxnSpPr/>
                <p:nvPr/>
              </p:nvCxnSpPr>
              <p:spPr>
                <a:xfrm>
                  <a:off x="728966" y="206489"/>
                  <a:ext cx="1538778" cy="0"/>
                </a:xfrm>
                <a:prstGeom prst="line">
                  <a:avLst/>
                </a:prstGeom>
                <a:ln w="38100">
                  <a:solidFill>
                    <a:srgbClr val="3B5A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683568" y="199273"/>
                  <a:ext cx="13869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smtClean="0">
                      <a:solidFill>
                        <a:srgbClr val="3B5AA8"/>
                      </a:solidFill>
                      <a:latin typeface="+mn-ea"/>
                    </a:rPr>
                    <a:t>내가 기획한 </a:t>
                  </a:r>
                  <a:r>
                    <a:rPr lang="en-US" altLang="ko-KR" sz="1200" b="1" dirty="0" smtClean="0">
                      <a:solidFill>
                        <a:srgbClr val="3B5AA8"/>
                      </a:solidFill>
                      <a:latin typeface="+mn-ea"/>
                    </a:rPr>
                    <a:t>IT</a:t>
                  </a:r>
                  <a:r>
                    <a:rPr lang="ko-KR" altLang="en-US" sz="1200" b="1" dirty="0" smtClean="0">
                      <a:solidFill>
                        <a:srgbClr val="3B5AA8"/>
                      </a:solidFill>
                      <a:latin typeface="+mn-ea"/>
                    </a:rPr>
                    <a:t>가</a:t>
                  </a:r>
                  <a:endParaRPr lang="en-US" altLang="ko-KR" sz="1200" b="1" dirty="0" smtClean="0">
                    <a:solidFill>
                      <a:srgbClr val="3B5AA8"/>
                    </a:solidFill>
                    <a:latin typeface="+mn-ea"/>
                  </a:endParaRPr>
                </a:p>
                <a:p>
                  <a:r>
                    <a:rPr lang="ko-KR" altLang="en-US" sz="1200" b="1" dirty="0" smtClean="0">
                      <a:solidFill>
                        <a:srgbClr val="3B5AA8"/>
                      </a:solidFill>
                      <a:latin typeface="+mn-ea"/>
                    </a:rPr>
                    <a:t>세상을 바꾼다면</a:t>
                  </a:r>
                  <a:r>
                    <a:rPr lang="en-US" altLang="ko-KR" sz="1200" b="1" dirty="0" smtClean="0">
                      <a:solidFill>
                        <a:srgbClr val="3B5AA8"/>
                      </a:solidFill>
                      <a:latin typeface="+mn-ea"/>
                    </a:rPr>
                    <a:t>?</a:t>
                  </a:r>
                  <a:endParaRPr lang="ko-KR" altLang="en-US" sz="1200" b="1" dirty="0">
                    <a:solidFill>
                      <a:srgbClr val="3B5AA8"/>
                    </a:solidFill>
                    <a:latin typeface="+mn-ea"/>
                  </a:endParaRPr>
                </a:p>
              </p:txBody>
            </p:sp>
          </p:grpSp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9512" y="179931"/>
                <a:ext cx="504056" cy="4937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1" y="182923"/>
            <a:ext cx="510555" cy="48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203848" y="1844824"/>
            <a:ext cx="3924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개요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업무 범위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일정 계획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단계별 상세계획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관리 방법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팀 소개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개요 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755575" y="1196229"/>
            <a:ext cx="7577394" cy="428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84" name="TextBox 4"/>
          <p:cNvSpPr txBox="1">
            <a:spLocks noChangeArrowheads="1"/>
          </p:cNvSpPr>
          <p:nvPr/>
        </p:nvSpPr>
        <p:spPr bwMode="auto">
          <a:xfrm rot="362665">
            <a:off x="983914" y="1207319"/>
            <a:ext cx="354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1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85" name="TextBox 5"/>
          <p:cNvSpPr txBox="1">
            <a:spLocks noChangeArrowheads="1"/>
          </p:cNvSpPr>
          <p:nvPr/>
        </p:nvSpPr>
        <p:spPr bwMode="auto">
          <a:xfrm>
            <a:off x="1466800" y="1229575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목적 및 필요성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728411" y="2852841"/>
            <a:ext cx="7577394" cy="428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 rot="362665">
            <a:off x="956750" y="2863503"/>
            <a:ext cx="354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2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1439636" y="2887346"/>
            <a:ext cx="2194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일반 사항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955047" y="1794765"/>
            <a:ext cx="7073337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목적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다인승의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차량에 안전벨트 착용여부의 지속적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필요성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승객의 안전의식 강화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11"/>
          <p:cNvSpPr txBox="1">
            <a:spLocks noChangeArrowheads="1"/>
          </p:cNvSpPr>
          <p:nvPr/>
        </p:nvSpPr>
        <p:spPr bwMode="auto">
          <a:xfrm>
            <a:off x="928109" y="3437637"/>
            <a:ext cx="59481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프로젝트 명   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그린벨트를 껴줘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프로젝트 기간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 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~ 11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개요 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811030" y="1563687"/>
            <a:ext cx="7577394" cy="428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 rot="362665">
            <a:off x="1039369" y="1574349"/>
            <a:ext cx="354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3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1522255" y="1598192"/>
            <a:ext cx="2194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주요 내용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"/>
          <p:cNvSpPr txBox="1">
            <a:spLocks noChangeArrowheads="1"/>
          </p:cNvSpPr>
          <p:nvPr/>
        </p:nvSpPr>
        <p:spPr bwMode="auto">
          <a:xfrm>
            <a:off x="1027055" y="2176662"/>
            <a:ext cx="7073337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안전벨트 착용여부를 버클 장치와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블루투스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통신을 통해 지속적으로 감시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자리 표를 활용한 안전벨트 정상 착용 여부를 시각화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정상 착용 시 녹색 불 점등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미착용시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적색불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점등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미착용시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음성이나 신호를 통한 착용 권유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이러한 원리를 이용하여 창문의 여닫이 여부를 확인하는 응용분야 개발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2"/>
          <p:cNvSpPr txBox="1">
            <a:spLocks/>
          </p:cNvSpPr>
          <p:nvPr/>
        </p:nvSpPr>
        <p:spPr>
          <a:xfrm>
            <a:off x="436480" y="1196752"/>
            <a:ext cx="324036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2-1.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업무개요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업무범위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바닥글 개체 틀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pic>
        <p:nvPicPr>
          <p:cNvPr id="55" name="Picture 34" descr="F:\SecretZone\admin\Jin young\프로젝트\PNG모으기\빠져나오기02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 bwMode="auto">
          <a:xfrm rot="5400000">
            <a:off x="4033347" y="-22212"/>
            <a:ext cx="1094104" cy="778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/>
          <p:cNvGrpSpPr/>
          <p:nvPr/>
        </p:nvGrpSpPr>
        <p:grpSpPr>
          <a:xfrm>
            <a:off x="1619672" y="4437112"/>
            <a:ext cx="2651792" cy="1671046"/>
            <a:chOff x="3169488" y="4422250"/>
            <a:chExt cx="2651792" cy="1671046"/>
          </a:xfrm>
        </p:grpSpPr>
        <p:sp>
          <p:nvSpPr>
            <p:cNvPr id="59" name="AutoShape 43"/>
            <p:cNvSpPr>
              <a:spLocks noChangeArrowheads="1"/>
            </p:cNvSpPr>
            <p:nvPr/>
          </p:nvSpPr>
          <p:spPr bwMode="auto">
            <a:xfrm>
              <a:off x="3169488" y="4708001"/>
              <a:ext cx="2650796" cy="1385295"/>
            </a:xfrm>
            <a:prstGeom prst="roundRect">
              <a:avLst>
                <a:gd name="adj" fmla="val 648"/>
              </a:avLst>
            </a:prstGeom>
            <a:gradFill>
              <a:gsLst>
                <a:gs pos="0">
                  <a:srgbClr val="FBFBFB"/>
                </a:gs>
                <a:gs pos="100000">
                  <a:srgbClr val="CDCDCD">
                    <a:alpha val="0"/>
                  </a:srgbClr>
                </a:gs>
              </a:gsLst>
              <a:lin ang="5400000" scaled="0"/>
            </a:gradFill>
            <a:ln w="1270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accent1">
                      <a:tint val="44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50800" dist="12700" dir="16200000" rotWithShape="0">
                <a:schemeClr val="tx1">
                  <a:alpha val="26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432000" rIns="72000" bIns="46800" rtlCol="0" anchor="t" anchorCtr="0">
              <a:sp3d>
                <a:bevelT w="1270"/>
              </a:sp3d>
            </a:bodyPr>
            <a:lstStyle/>
            <a:p>
              <a:pPr marL="117475" lvl="1" indent="-117475" defTabSz="1149656">
                <a:lnSpc>
                  <a:spcPct val="90000"/>
                </a:lnSpc>
                <a:spcAft>
                  <a:spcPts val="600"/>
                </a:spcAft>
                <a:buClr>
                  <a:prstClr val="black"/>
                </a:buClr>
                <a:tabLst>
                  <a:tab pos="6225584" algn="l"/>
                </a:tabLst>
                <a:defRPr/>
              </a:pPr>
              <a:endParaRPr lang="ko-KR" altLang="ko-KR" sz="1600" spc="-11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3169488" y="4422250"/>
              <a:ext cx="2651792" cy="412258"/>
            </a:xfrm>
            <a:prstGeom prst="round2SameRect">
              <a:avLst>
                <a:gd name="adj1" fmla="val 37255"/>
                <a:gd name="adj2" fmla="val 0"/>
              </a:avLst>
            </a:prstGeom>
            <a:blipFill>
              <a:blip r:embed="rId5" cstate="print"/>
              <a:stretch>
                <a:fillRect/>
              </a:stretch>
            </a:blipFill>
            <a:ln w="6350">
              <a:noFill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3d contourW="25400">
                <a:bevelT w="1270"/>
                <a:contourClr>
                  <a:srgbClr val="174359"/>
                </a:contourClr>
              </a:sp3d>
            </a:bodyPr>
            <a:lstStyle/>
            <a:p>
              <a:pPr marL="0" lvl="1" indent="-457200" algn="ctr" defTabSz="1330325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  <a:buSzPct val="50000"/>
                <a:tabLst>
                  <a:tab pos="5648325" algn="l"/>
                </a:tabLst>
                <a:defRPr/>
              </a:pPr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 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20072" y="4462016"/>
            <a:ext cx="2651792" cy="1671046"/>
            <a:chOff x="6024664" y="4422250"/>
            <a:chExt cx="2651792" cy="1671046"/>
          </a:xfrm>
        </p:grpSpPr>
        <p:sp>
          <p:nvSpPr>
            <p:cNvPr id="69" name="AutoShape 43"/>
            <p:cNvSpPr>
              <a:spLocks noChangeArrowheads="1"/>
            </p:cNvSpPr>
            <p:nvPr/>
          </p:nvSpPr>
          <p:spPr bwMode="auto">
            <a:xfrm>
              <a:off x="6024664" y="4708001"/>
              <a:ext cx="2650796" cy="1385295"/>
            </a:xfrm>
            <a:prstGeom prst="roundRect">
              <a:avLst>
                <a:gd name="adj" fmla="val 648"/>
              </a:avLst>
            </a:prstGeom>
            <a:gradFill>
              <a:gsLst>
                <a:gs pos="0">
                  <a:srgbClr val="FBFBFB"/>
                </a:gs>
                <a:gs pos="100000">
                  <a:srgbClr val="CDCDCD">
                    <a:alpha val="0"/>
                  </a:srgbClr>
                </a:gs>
              </a:gsLst>
              <a:lin ang="5400000" scaled="0"/>
            </a:gradFill>
            <a:ln w="1270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accent1">
                      <a:tint val="44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50800" dist="12700" dir="16200000" rotWithShape="0">
                <a:schemeClr val="tx1">
                  <a:alpha val="26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432000" rIns="72000" bIns="46800" rtlCol="0" anchor="t" anchorCtr="0">
              <a:sp3d>
                <a:bevelT w="1270"/>
              </a:sp3d>
            </a:bodyPr>
            <a:lstStyle/>
            <a:p>
              <a:pPr marL="117475" lvl="1" indent="-117475" defTabSz="1149656">
                <a:lnSpc>
                  <a:spcPct val="90000"/>
                </a:lnSpc>
                <a:spcAft>
                  <a:spcPts val="600"/>
                </a:spcAft>
                <a:buClr>
                  <a:prstClr val="black"/>
                </a:buClr>
                <a:tabLst>
                  <a:tab pos="6225584" algn="l"/>
                </a:tabLst>
                <a:defRPr/>
              </a:pPr>
              <a:endParaRPr lang="ko-KR" altLang="ko-KR" sz="1600" spc="-11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양쪽 모서리가 둥근 사각형 69"/>
            <p:cNvSpPr/>
            <p:nvPr/>
          </p:nvSpPr>
          <p:spPr>
            <a:xfrm>
              <a:off x="6024664" y="4422250"/>
              <a:ext cx="2651792" cy="412258"/>
            </a:xfrm>
            <a:prstGeom prst="round2SameRect">
              <a:avLst>
                <a:gd name="adj1" fmla="val 37255"/>
                <a:gd name="adj2" fmla="val 0"/>
              </a:avLst>
            </a:prstGeom>
            <a:blipFill>
              <a:blip r:embed="rId5" cstate="print"/>
              <a:stretch>
                <a:fillRect/>
              </a:stretch>
            </a:blipFill>
            <a:ln w="6350">
              <a:noFill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3d contourW="25400">
                <a:bevelT w="1270"/>
                <a:contourClr>
                  <a:srgbClr val="174359"/>
                </a:contourClr>
              </a:sp3d>
            </a:bodyPr>
            <a:lstStyle/>
            <a:p>
              <a:pPr marL="0" lvl="1" indent="-457200" algn="ctr" defTabSz="1330325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  <a:buSzPct val="50000"/>
                <a:tabLst>
                  <a:tab pos="5648325" algn="l"/>
                </a:tabLst>
                <a:defRPr/>
              </a:pPr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[HW]  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2" name="Picture 289" descr="화살표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 l="14194" t="70580" r="14194"/>
          <a:stretch>
            <a:fillRect/>
          </a:stretch>
        </p:blipFill>
        <p:spPr bwMode="auto">
          <a:xfrm>
            <a:off x="3670072" y="3243623"/>
            <a:ext cx="1850502" cy="104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12826" y="1556792"/>
            <a:ext cx="9095678" cy="527335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1330325">
              <a:lnSpc>
                <a:spcPct val="90000"/>
              </a:lnSpc>
              <a:defRPr/>
            </a:pPr>
            <a:r>
              <a:rPr lang="en-US" altLang="ko-KR" sz="2000" kern="0" spc="-110" dirty="0" smtClean="0">
                <a:solidFill>
                  <a:srgbClr val="009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kern="0" spc="-110" dirty="0" smtClean="0">
                <a:solidFill>
                  <a:srgbClr val="009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</a:t>
            </a:r>
            <a:r>
              <a:rPr lang="ko-KR" altLang="en-US" sz="2000" kern="0" spc="-110" dirty="0">
                <a:solidFill>
                  <a:srgbClr val="009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</a:t>
            </a:r>
            <a:r>
              <a:rPr lang="ko-KR" altLang="en-US" sz="2000" kern="0" spc="-110" dirty="0" smtClean="0">
                <a:solidFill>
                  <a:srgbClr val="009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목표</a:t>
            </a:r>
            <a:r>
              <a:rPr lang="en-US" altLang="ko-KR" sz="2000" kern="0" spc="-110" dirty="0" smtClean="0">
                <a:solidFill>
                  <a:srgbClr val="009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센서를 통한 안전성 강화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38"/>
          <p:cNvGrpSpPr/>
          <p:nvPr/>
        </p:nvGrpSpPr>
        <p:grpSpPr>
          <a:xfrm>
            <a:off x="1920208" y="2095087"/>
            <a:ext cx="1546384" cy="1639049"/>
            <a:chOff x="3188136" y="4559237"/>
            <a:chExt cx="1486342" cy="1550929"/>
          </a:xfrm>
        </p:grpSpPr>
        <p:sp>
          <p:nvSpPr>
            <p:cNvPr id="86" name="타원 85"/>
            <p:cNvSpPr/>
            <p:nvPr/>
          </p:nvSpPr>
          <p:spPr>
            <a:xfrm>
              <a:off x="3188136" y="5863397"/>
              <a:ext cx="1312764" cy="24676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271711" y="4559237"/>
              <a:ext cx="1402767" cy="1402767"/>
            </a:xfrm>
            <a:prstGeom prst="ellipse">
              <a:avLst/>
            </a:prstGeom>
            <a:blipFill>
              <a:blip r:embed="rId7" cstate="print"/>
              <a:stretch>
                <a:fillRect/>
              </a:stretch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SzPct val="140000"/>
                <a:defRPr/>
              </a:pPr>
              <a:r>
                <a:rPr lang="en-US" altLang="ko-KR" sz="1600" spc="-11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spc="-11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안전 서비스</a:t>
              </a:r>
            </a:p>
          </p:txBody>
        </p:sp>
      </p:grpSp>
      <p:grpSp>
        <p:nvGrpSpPr>
          <p:cNvPr id="77" name="그룹 41"/>
          <p:cNvGrpSpPr/>
          <p:nvPr/>
        </p:nvGrpSpPr>
        <p:grpSpPr>
          <a:xfrm>
            <a:off x="3878457" y="2095087"/>
            <a:ext cx="1459433" cy="1639049"/>
            <a:chOff x="3112132" y="4559237"/>
            <a:chExt cx="1402767" cy="1550929"/>
          </a:xfrm>
        </p:grpSpPr>
        <p:sp>
          <p:nvSpPr>
            <p:cNvPr id="84" name="타원 83"/>
            <p:cNvSpPr/>
            <p:nvPr/>
          </p:nvSpPr>
          <p:spPr>
            <a:xfrm>
              <a:off x="3188136" y="5863397"/>
              <a:ext cx="1312764" cy="24676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3112132" y="4559237"/>
              <a:ext cx="1402767" cy="1402767"/>
            </a:xfrm>
            <a:prstGeom prst="ellipse">
              <a:avLst/>
            </a:prstGeom>
            <a:blipFill>
              <a:blip r:embed="rId7" cstate="print"/>
              <a:stretch>
                <a:fillRect/>
              </a:stretch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SzPct val="140000"/>
                <a:defRPr/>
              </a:pPr>
              <a:r>
                <a:rPr lang="en-US" altLang="ko-KR" sz="1600" spc="-11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spc="-11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 서비스</a:t>
              </a:r>
              <a:endParaRPr lang="ko-KR" altLang="en-US" sz="16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44"/>
          <p:cNvGrpSpPr/>
          <p:nvPr/>
        </p:nvGrpSpPr>
        <p:grpSpPr>
          <a:xfrm>
            <a:off x="5915779" y="2095087"/>
            <a:ext cx="1459433" cy="1639049"/>
            <a:chOff x="3112132" y="4559237"/>
            <a:chExt cx="1402767" cy="1550929"/>
          </a:xfrm>
        </p:grpSpPr>
        <p:sp>
          <p:nvSpPr>
            <p:cNvPr id="82" name="타원 81"/>
            <p:cNvSpPr/>
            <p:nvPr/>
          </p:nvSpPr>
          <p:spPr>
            <a:xfrm>
              <a:off x="3188136" y="5863397"/>
              <a:ext cx="1312764" cy="24676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3112132" y="4559237"/>
              <a:ext cx="1402767" cy="1402767"/>
            </a:xfrm>
            <a:prstGeom prst="ellipse">
              <a:avLst/>
            </a:prstGeom>
            <a:blipFill>
              <a:blip r:embed="rId7" cstate="print"/>
              <a:stretch>
                <a:fillRect/>
              </a:stretch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SzPct val="140000"/>
                <a:defRPr/>
              </a:pPr>
              <a:r>
                <a:rPr lang="en-US" altLang="ko-KR" sz="1600" spc="-11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spc="-11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 서비스</a:t>
              </a:r>
              <a:endParaRPr lang="ko-KR" altLang="en-US" sz="16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272"/>
          <p:cNvSpPr>
            <a:spLocks noChangeArrowheads="1"/>
          </p:cNvSpPr>
          <p:nvPr/>
        </p:nvSpPr>
        <p:spPr bwMode="auto">
          <a:xfrm>
            <a:off x="1431268" y="3803334"/>
            <a:ext cx="6338970" cy="308525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 contourW="31750">
              <a:bevelT w="1270"/>
              <a:contourClr>
                <a:schemeClr val="bg1"/>
              </a:contourClr>
            </a:sp3d>
          </a:bodyPr>
          <a:lstStyle/>
          <a:p>
            <a:pPr algn="ctr" defTabSz="1330325">
              <a:lnSpc>
                <a:spcPct val="110000"/>
              </a:lnSpc>
              <a:spcAft>
                <a:spcPts val="300"/>
              </a:spcAft>
              <a:tabLst>
                <a:tab pos="5648325" algn="l"/>
              </a:tabLst>
              <a:defRPr/>
            </a:pPr>
            <a:r>
              <a:rPr lang="en-US" altLang="ko-KR" dirty="0" smtClean="0">
                <a:solidFill>
                  <a:srgbClr val="C85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 smtClean="0">
                <a:solidFill>
                  <a:srgbClr val="C85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특징</a:t>
            </a:r>
            <a:r>
              <a:rPr lang="en-US" altLang="ko-KR" dirty="0" smtClean="0">
                <a:solidFill>
                  <a:srgbClr val="C85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dirty="0" smtClean="0">
                <a:solidFill>
                  <a:srgbClr val="C85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제공</a:t>
            </a:r>
            <a:r>
              <a:rPr lang="en-US" altLang="ko-KR" dirty="0">
                <a:solidFill>
                  <a:srgbClr val="C85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C85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rgbClr val="C85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신속한 대응 </a:t>
            </a:r>
            <a:r>
              <a:rPr lang="en-US" altLang="ko-KR" dirty="0" smtClean="0">
                <a:solidFill>
                  <a:srgbClr val="C85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rgbClr val="C85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손쉬운 확인</a:t>
            </a:r>
            <a:r>
              <a:rPr lang="en-US" altLang="ko-KR" dirty="0" smtClean="0">
                <a:solidFill>
                  <a:srgbClr val="C85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C85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rgbClr val="C85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508518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앱을</a:t>
            </a:r>
            <a:r>
              <a:rPr lang="ko-KR" altLang="en-US" sz="1200" dirty="0" smtClean="0"/>
              <a:t> 통한 화면 표시 기능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경고음 알림 기능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배터리 잔량 표시 기능</a:t>
            </a:r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292080" y="508518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센서를 통해 안전벨트 착용 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감지 기능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페어링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기능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5277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업무범위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제목 12"/>
          <p:cNvSpPr txBox="1">
            <a:spLocks/>
          </p:cNvSpPr>
          <p:nvPr/>
        </p:nvSpPr>
        <p:spPr>
          <a:xfrm>
            <a:off x="436480" y="1196752"/>
            <a:ext cx="324036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2-2.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업무 상세범위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6508064"/>
              </p:ext>
            </p:extLst>
          </p:nvPr>
        </p:nvGraphicFramePr>
        <p:xfrm>
          <a:off x="513176" y="1772816"/>
          <a:ext cx="8153400" cy="3960440"/>
        </p:xfrm>
        <a:graphic>
          <a:graphicData uri="http://schemas.openxmlformats.org/drawingml/2006/table">
            <a:tbl>
              <a:tblPr/>
              <a:tblGrid>
                <a:gridCol w="1065407"/>
                <a:gridCol w="1625265"/>
                <a:gridCol w="1832004"/>
                <a:gridCol w="3630724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영역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업무 범위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상세 업무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상세내용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6145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표시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안전벨트 착용 여부 표시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전 좌석의 안전벨트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착용 시 녹색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미착용 시 적색으로 표시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배터리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잔여량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배터리의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잔여량을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 표시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전 좌석 배터리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잔여량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 표시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경고음 알림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미착용 시 경고음 알림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전 좌석 안전벨트 착용 여부를 지속적으로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감지하여 미착용 시 경고음 알림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동기화 기능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주기적인 착용 피드백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안전벨트 착용 여부를 주기적으로 전송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9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/Device)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센서 기능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센서를 통한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안전벨트 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착용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여부 감지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센서를 감지하여 신호 생성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페어링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앱과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 정보 교환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앱과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 연동 하여 정보를 교환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일정계획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51520" y="1340768"/>
            <a:ext cx="7073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기획 단계 기간은 전체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3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개월입니다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4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78291167"/>
              </p:ext>
            </p:extLst>
          </p:nvPr>
        </p:nvGraphicFramePr>
        <p:xfrm>
          <a:off x="304802" y="1844823"/>
          <a:ext cx="8659687" cy="4267424"/>
        </p:xfrm>
        <a:graphic>
          <a:graphicData uri="http://schemas.openxmlformats.org/drawingml/2006/table">
            <a:tbl>
              <a:tblPr/>
              <a:tblGrid>
                <a:gridCol w="954830"/>
                <a:gridCol w="1008112"/>
                <a:gridCol w="1368152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936103"/>
              </a:tblGrid>
              <a:tr h="3600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Task</a:t>
                      </a: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Activity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상세기간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기간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5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+1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+2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+3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+4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+5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+6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+7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+8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+9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3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착수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계획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수행 계획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04.04 ~ 04.05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5000">
                          <a:schemeClr val="accent4">
                            <a:lumMod val="60000"/>
                            <a:lumOff val="40000"/>
                          </a:schemeClr>
                        </a:gs>
                        <a:gs pos="35000">
                          <a:schemeClr val="accent2">
                            <a:tint val="37000"/>
                            <a:satMod val="300000"/>
                          </a:schemeClr>
                        </a:gs>
                        <a:gs pos="75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Kick-off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W/S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231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분석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사전 조사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04.06 ~ 04.13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5000">
                          <a:schemeClr val="accent4">
                            <a:lumMod val="60000"/>
                            <a:lumOff val="40000"/>
                          </a:schemeClr>
                        </a:gs>
                        <a:gs pos="35000">
                          <a:schemeClr val="accent2">
                            <a:tint val="37000"/>
                            <a:satMod val="300000"/>
                          </a:schemeClr>
                        </a:gs>
                        <a:gs pos="75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219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동향 분석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04.27 ~ 05.11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5000">
                          <a:schemeClr val="accent4">
                            <a:lumMod val="60000"/>
                            <a:lumOff val="40000"/>
                          </a:schemeClr>
                        </a:gs>
                        <a:gs pos="35000">
                          <a:schemeClr val="accent2">
                            <a:tint val="37000"/>
                            <a:satMod val="300000"/>
                          </a:schemeClr>
                        </a:gs>
                        <a:gs pos="75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기술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시장 동향 등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219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기능 정의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05.12 ~ 06.10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5000">
                          <a:schemeClr val="accent4">
                            <a:lumMod val="60000"/>
                            <a:lumOff val="40000"/>
                          </a:schemeClr>
                        </a:gs>
                        <a:gs pos="35000">
                          <a:schemeClr val="accent2">
                            <a:tint val="37000"/>
                            <a:satMod val="300000"/>
                          </a:schemeClr>
                        </a:gs>
                        <a:gs pos="75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24292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설계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개발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H/W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설계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07.01 ~ 08.01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5000">
                          <a:schemeClr val="accent4">
                            <a:lumMod val="60000"/>
                            <a:lumOff val="40000"/>
                          </a:schemeClr>
                        </a:gs>
                        <a:gs pos="35000">
                          <a:schemeClr val="accent2">
                            <a:tint val="37000"/>
                            <a:satMod val="300000"/>
                          </a:schemeClr>
                        </a:gs>
                        <a:gs pos="75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2429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기능 설계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07.01 ~ 07.15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5000">
                          <a:schemeClr val="accent4">
                            <a:lumMod val="60000"/>
                            <a:lumOff val="40000"/>
                          </a:schemeClr>
                        </a:gs>
                        <a:gs pos="35000">
                          <a:schemeClr val="accent2">
                            <a:tint val="37000"/>
                            <a:satMod val="300000"/>
                          </a:schemeClr>
                        </a:gs>
                        <a:gs pos="75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2429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화면 설계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개발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09.01 ~ 10.01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5000">
                          <a:schemeClr val="accent4">
                            <a:lumMod val="60000"/>
                            <a:lumOff val="40000"/>
                          </a:schemeClr>
                        </a:gs>
                        <a:gs pos="35000">
                          <a:schemeClr val="accent2">
                            <a:tint val="37000"/>
                            <a:satMod val="300000"/>
                          </a:schemeClr>
                        </a:gs>
                        <a:gs pos="75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320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통신 설계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개발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07.20 ~ 08.30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5000">
                          <a:schemeClr val="accent4">
                            <a:lumMod val="60000"/>
                            <a:lumOff val="40000"/>
                          </a:schemeClr>
                        </a:gs>
                        <a:gs pos="35000">
                          <a:schemeClr val="accent2">
                            <a:tint val="37000"/>
                            <a:satMod val="300000"/>
                          </a:schemeClr>
                        </a:gs>
                        <a:gs pos="75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9"/>
          <p:cNvSpPr>
            <a:spLocks noChangeArrowheads="1"/>
          </p:cNvSpPr>
          <p:nvPr/>
        </p:nvSpPr>
        <p:spPr bwMode="auto">
          <a:xfrm>
            <a:off x="3707904" y="3068960"/>
            <a:ext cx="144016" cy="144016"/>
          </a:xfrm>
          <a:prstGeom prst="rect">
            <a:avLst/>
          </a:prstGeom>
          <a:gradFill>
            <a:gsLst>
              <a:gs pos="5000">
                <a:srgbClr val="FF7C80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" name="직사각형 9"/>
          <p:cNvSpPr>
            <a:spLocks noChangeArrowheads="1"/>
          </p:cNvSpPr>
          <p:nvPr/>
        </p:nvSpPr>
        <p:spPr bwMode="auto">
          <a:xfrm>
            <a:off x="3923928" y="3501008"/>
            <a:ext cx="360040" cy="144016"/>
          </a:xfrm>
          <a:prstGeom prst="rect">
            <a:avLst/>
          </a:prstGeom>
          <a:gradFill>
            <a:gsLst>
              <a:gs pos="5000">
                <a:srgbClr val="FF7C80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" name="직사각형 9"/>
          <p:cNvSpPr>
            <a:spLocks noChangeArrowheads="1"/>
          </p:cNvSpPr>
          <p:nvPr/>
        </p:nvSpPr>
        <p:spPr bwMode="auto">
          <a:xfrm>
            <a:off x="4283968" y="4005064"/>
            <a:ext cx="432048" cy="144016"/>
          </a:xfrm>
          <a:prstGeom prst="rect">
            <a:avLst/>
          </a:prstGeom>
          <a:gradFill>
            <a:gsLst>
              <a:gs pos="5000">
                <a:srgbClr val="FF7C80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" name="직사각형 9"/>
          <p:cNvSpPr>
            <a:spLocks noChangeArrowheads="1"/>
          </p:cNvSpPr>
          <p:nvPr/>
        </p:nvSpPr>
        <p:spPr bwMode="auto">
          <a:xfrm>
            <a:off x="4932040" y="4365104"/>
            <a:ext cx="504056" cy="144016"/>
          </a:xfrm>
          <a:prstGeom prst="rect">
            <a:avLst/>
          </a:prstGeom>
          <a:gradFill>
            <a:gsLst>
              <a:gs pos="5000">
                <a:srgbClr val="FF7C80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" name="직사각형 9"/>
          <p:cNvSpPr>
            <a:spLocks noChangeArrowheads="1"/>
          </p:cNvSpPr>
          <p:nvPr/>
        </p:nvSpPr>
        <p:spPr bwMode="auto">
          <a:xfrm>
            <a:off x="4932040" y="4797152"/>
            <a:ext cx="288032" cy="144016"/>
          </a:xfrm>
          <a:prstGeom prst="rect">
            <a:avLst/>
          </a:prstGeom>
          <a:gradFill>
            <a:gsLst>
              <a:gs pos="5000">
                <a:srgbClr val="FF7C80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24" name="직사각형 9"/>
          <p:cNvSpPr>
            <a:spLocks noChangeArrowheads="1"/>
          </p:cNvSpPr>
          <p:nvPr/>
        </p:nvSpPr>
        <p:spPr bwMode="auto">
          <a:xfrm>
            <a:off x="5796136" y="5229200"/>
            <a:ext cx="936104" cy="144016"/>
          </a:xfrm>
          <a:prstGeom prst="rect">
            <a:avLst/>
          </a:prstGeom>
          <a:gradFill>
            <a:gsLst>
              <a:gs pos="5000">
                <a:srgbClr val="FF7C80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" name="직사각형 9"/>
          <p:cNvSpPr>
            <a:spLocks noChangeArrowheads="1"/>
          </p:cNvSpPr>
          <p:nvPr/>
        </p:nvSpPr>
        <p:spPr bwMode="auto">
          <a:xfrm>
            <a:off x="3635896" y="2636912"/>
            <a:ext cx="72008" cy="144016"/>
          </a:xfrm>
          <a:prstGeom prst="rect">
            <a:avLst/>
          </a:prstGeom>
          <a:gradFill>
            <a:gsLst>
              <a:gs pos="5000">
                <a:srgbClr val="FF7C80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" name="직사각형 9"/>
          <p:cNvSpPr>
            <a:spLocks noChangeArrowheads="1"/>
          </p:cNvSpPr>
          <p:nvPr/>
        </p:nvSpPr>
        <p:spPr bwMode="auto">
          <a:xfrm>
            <a:off x="5220072" y="5733256"/>
            <a:ext cx="576064" cy="144016"/>
          </a:xfrm>
          <a:prstGeom prst="rect">
            <a:avLst/>
          </a:prstGeom>
          <a:gradFill>
            <a:gsLst>
              <a:gs pos="5000">
                <a:srgbClr val="FF7C80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프로젝트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단계별 상세계획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450991" y="1120976"/>
            <a:ext cx="7073337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단계별 상세 계획은 구체적인 내용 및 산출물을 작성합니다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바닥글 개체 틀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70" name="Freeform 93"/>
          <p:cNvSpPr>
            <a:spLocks/>
          </p:cNvSpPr>
          <p:nvPr/>
        </p:nvSpPr>
        <p:spPr bwMode="gray">
          <a:xfrm>
            <a:off x="2714612" y="2071678"/>
            <a:ext cx="1002221" cy="788811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009999">
                  <a:gamma/>
                  <a:tint val="90980"/>
                  <a:invGamma/>
                  <a:alpha val="32001"/>
                </a:srgbClr>
              </a:gs>
              <a:gs pos="100000">
                <a:srgbClr val="009999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굴림" pitchFamily="50" charset="-127"/>
            </a:endParaRPr>
          </a:p>
        </p:txBody>
      </p:sp>
      <p:sp>
        <p:nvSpPr>
          <p:cNvPr id="71" name="Freeform 102"/>
          <p:cNvSpPr>
            <a:spLocks/>
          </p:cNvSpPr>
          <p:nvPr/>
        </p:nvSpPr>
        <p:spPr bwMode="gray">
          <a:xfrm>
            <a:off x="1071538" y="2236285"/>
            <a:ext cx="1214446" cy="835525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99CC00">
                  <a:gamma/>
                  <a:tint val="57647"/>
                  <a:invGamma/>
                  <a:alpha val="32001"/>
                </a:srgbClr>
              </a:gs>
              <a:gs pos="100000">
                <a:srgbClr val="99CC00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굴림" pitchFamily="50" charset="-127"/>
            </a:endParaRPr>
          </a:p>
        </p:txBody>
      </p:sp>
      <p:grpSp>
        <p:nvGrpSpPr>
          <p:cNvPr id="72" name="Group 105"/>
          <p:cNvGrpSpPr>
            <a:grpSpLocks/>
          </p:cNvGrpSpPr>
          <p:nvPr/>
        </p:nvGrpSpPr>
        <p:grpSpPr bwMode="auto">
          <a:xfrm>
            <a:off x="381000" y="2881410"/>
            <a:ext cx="1566716" cy="2024038"/>
            <a:chOff x="576" y="1792"/>
            <a:chExt cx="1446" cy="2138"/>
          </a:xfrm>
        </p:grpSpPr>
        <p:sp>
          <p:nvSpPr>
            <p:cNvPr id="73" name="AutoShape 10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74" name="AutoShape 10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CC00">
                    <a:gamma/>
                    <a:shade val="38824"/>
                    <a:invGamma/>
                  </a:srgbClr>
                </a:gs>
                <a:gs pos="50000">
                  <a:srgbClr val="99CC00"/>
                </a:gs>
                <a:gs pos="100000">
                  <a:srgbClr val="99CC00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75" name="AutoShape 10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76" name="AutoShape 10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77" name="Text Box 110"/>
            <p:cNvSpPr txBox="1">
              <a:spLocks noChangeArrowheads="1"/>
            </p:cNvSpPr>
            <p:nvPr/>
          </p:nvSpPr>
          <p:spPr bwMode="gray">
            <a:xfrm>
              <a:off x="857" y="1792"/>
              <a:ext cx="90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착수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계획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 Box 11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14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altLang="ko-KR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기획 배경</a:t>
              </a:r>
              <a:endParaRPr lang="en-US" altLang="ko-KR" sz="1400" b="1" kern="0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주제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선정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팀원 구성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일정 수립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역할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정의</a:t>
              </a:r>
              <a:endParaRPr lang="en-US" altLang="ko-KR" sz="1400" b="1" kern="0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수행 계획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093986" y="2875038"/>
            <a:ext cx="1566716" cy="2032706"/>
            <a:chOff x="2093986" y="2721707"/>
            <a:chExt cx="1566716" cy="2032706"/>
          </a:xfrm>
        </p:grpSpPr>
        <p:sp>
          <p:nvSpPr>
            <p:cNvPr id="80" name="AutoShape 94"/>
            <p:cNvSpPr>
              <a:spLocks noChangeArrowheads="1"/>
            </p:cNvSpPr>
            <p:nvPr/>
          </p:nvSpPr>
          <p:spPr bwMode="auto">
            <a:xfrm>
              <a:off x="2093986" y="2872318"/>
              <a:ext cx="1566716" cy="1882095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81" name="AutoShape 95"/>
            <p:cNvSpPr>
              <a:spLocks noChangeArrowheads="1"/>
            </p:cNvSpPr>
            <p:nvPr/>
          </p:nvSpPr>
          <p:spPr bwMode="gray">
            <a:xfrm>
              <a:off x="2252175" y="2778051"/>
              <a:ext cx="1273092" cy="19503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shade val="4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82" name="AutoShape 96"/>
            <p:cNvSpPr>
              <a:spLocks noChangeArrowheads="1"/>
            </p:cNvSpPr>
            <p:nvPr/>
          </p:nvSpPr>
          <p:spPr bwMode="auto">
            <a:xfrm flipH="1">
              <a:off x="3397416" y="2830060"/>
              <a:ext cx="49840" cy="9860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83" name="AutoShape 97"/>
            <p:cNvSpPr>
              <a:spLocks noChangeArrowheads="1"/>
            </p:cNvSpPr>
            <p:nvPr/>
          </p:nvSpPr>
          <p:spPr bwMode="auto">
            <a:xfrm flipH="1">
              <a:off x="2311766" y="2823559"/>
              <a:ext cx="48757" cy="9860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84" name="Text Box 103"/>
            <p:cNvSpPr txBox="1">
              <a:spLocks noChangeArrowheads="1"/>
            </p:cNvSpPr>
            <p:nvPr/>
          </p:nvSpPr>
          <p:spPr bwMode="gray">
            <a:xfrm>
              <a:off x="2449368" y="2721707"/>
              <a:ext cx="902541" cy="307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사전조사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 Box 112"/>
            <p:cNvSpPr txBox="1">
              <a:spLocks noChangeArrowheads="1"/>
            </p:cNvSpPr>
            <p:nvPr/>
          </p:nvSpPr>
          <p:spPr bwMode="auto">
            <a:xfrm>
              <a:off x="2149244" y="3031597"/>
              <a:ext cx="1456201" cy="13849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프로젝트 이해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유사사례 조사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IT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기술현황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lang="en-US" altLang="ko-KR" sz="1400" b="1" kern="0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lang="en-US" altLang="ko-KR" sz="1400" b="1" kern="0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806972" y="1928802"/>
            <a:ext cx="1566716" cy="2046792"/>
            <a:chOff x="3806972" y="2365225"/>
            <a:chExt cx="1566716" cy="2046792"/>
          </a:xfrm>
        </p:grpSpPr>
        <p:sp>
          <p:nvSpPr>
            <p:cNvPr id="87" name="AutoShape 98"/>
            <p:cNvSpPr>
              <a:spLocks noChangeArrowheads="1"/>
            </p:cNvSpPr>
            <p:nvPr/>
          </p:nvSpPr>
          <p:spPr bwMode="auto">
            <a:xfrm>
              <a:off x="3806972" y="2529922"/>
              <a:ext cx="1566716" cy="1882095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88" name="AutoShape 99"/>
            <p:cNvSpPr>
              <a:spLocks noChangeArrowheads="1"/>
            </p:cNvSpPr>
            <p:nvPr/>
          </p:nvSpPr>
          <p:spPr bwMode="gray">
            <a:xfrm>
              <a:off x="3954326" y="2432404"/>
              <a:ext cx="1272009" cy="1972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9999">
                    <a:gamma/>
                    <a:shade val="46275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89" name="AutoShape 100"/>
            <p:cNvSpPr>
              <a:spLocks noChangeArrowheads="1"/>
            </p:cNvSpPr>
            <p:nvPr/>
          </p:nvSpPr>
          <p:spPr bwMode="auto">
            <a:xfrm flipH="1">
              <a:off x="5104984" y="2481163"/>
              <a:ext cx="48757" cy="97518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90" name="AutoShape 101"/>
            <p:cNvSpPr>
              <a:spLocks noChangeArrowheads="1"/>
            </p:cNvSpPr>
            <p:nvPr/>
          </p:nvSpPr>
          <p:spPr bwMode="auto">
            <a:xfrm flipH="1">
              <a:off x="4024752" y="2481163"/>
              <a:ext cx="48757" cy="97518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91" name="Text Box 104"/>
            <p:cNvSpPr txBox="1">
              <a:spLocks noChangeArrowheads="1"/>
            </p:cNvSpPr>
            <p:nvPr/>
          </p:nvSpPr>
          <p:spPr bwMode="gray">
            <a:xfrm>
              <a:off x="4155435" y="2365225"/>
              <a:ext cx="8627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HW</a:t>
              </a:r>
              <a:r>
                <a:rPr kumimoji="0" lang="ko-KR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 Box 113"/>
            <p:cNvSpPr txBox="1">
              <a:spLocks noChangeArrowheads="1"/>
            </p:cNvSpPr>
            <p:nvPr/>
          </p:nvSpPr>
          <p:spPr bwMode="auto">
            <a:xfrm>
              <a:off x="3865480" y="2667531"/>
              <a:ext cx="1456201" cy="11695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기술</a:t>
              </a:r>
              <a:r>
                <a:rPr lang="ko-KR" altLang="en-US" sz="1400" b="1" kern="0" baseline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동향 분석</a:t>
              </a:r>
              <a:endParaRPr kumimoji="0" lang="en-US" altLang="ko-KR" sz="1400" b="1" i="0" u="none" strike="noStrike" kern="0" cap="none" spc="0" normalizeH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특성</a:t>
              </a:r>
              <a:r>
                <a:rPr lang="en-US" altLang="ko-KR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기능분석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altLang="ko-KR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연동장치 정의</a:t>
              </a:r>
              <a:endParaRPr lang="en-US" altLang="ko-KR" sz="1400" b="1" kern="0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제작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범위 정의</a:t>
              </a:r>
              <a:endParaRPr lang="en-US" altLang="ko-KR" sz="1400" b="1" kern="0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제작기능 도출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3" name="Freeform 102"/>
          <p:cNvSpPr>
            <a:spLocks/>
          </p:cNvSpPr>
          <p:nvPr/>
        </p:nvSpPr>
        <p:spPr bwMode="gray">
          <a:xfrm>
            <a:off x="4876800" y="1448892"/>
            <a:ext cx="1002164" cy="78890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99CC00">
                  <a:gamma/>
                  <a:tint val="57647"/>
                  <a:invGamma/>
                  <a:alpha val="32001"/>
                </a:srgbClr>
              </a:gs>
              <a:gs pos="100000">
                <a:srgbClr val="99CC00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굴림" pitchFamily="50" charset="-127"/>
            </a:endParaRPr>
          </a:p>
        </p:txBody>
      </p:sp>
      <p:grpSp>
        <p:nvGrpSpPr>
          <p:cNvPr id="94" name="Group 105"/>
          <p:cNvGrpSpPr>
            <a:grpSpLocks/>
          </p:cNvGrpSpPr>
          <p:nvPr/>
        </p:nvGrpSpPr>
        <p:grpSpPr bwMode="auto">
          <a:xfrm>
            <a:off x="5527936" y="1949809"/>
            <a:ext cx="1566626" cy="2031607"/>
            <a:chOff x="576" y="1785"/>
            <a:chExt cx="1446" cy="2145"/>
          </a:xfrm>
        </p:grpSpPr>
        <p:sp>
          <p:nvSpPr>
            <p:cNvPr id="95" name="AutoShape 10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96" name="AutoShape 107"/>
            <p:cNvSpPr>
              <a:spLocks noChangeArrowheads="1"/>
            </p:cNvSpPr>
            <p:nvPr/>
          </p:nvSpPr>
          <p:spPr bwMode="gray">
            <a:xfrm>
              <a:off x="712" y="1853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CC00">
                    <a:gamma/>
                    <a:shade val="38824"/>
                    <a:invGamma/>
                  </a:srgbClr>
                </a:gs>
                <a:gs pos="50000">
                  <a:srgbClr val="99CC00"/>
                </a:gs>
                <a:gs pos="100000">
                  <a:srgbClr val="99CC00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97" name="AutoShape 10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98" name="AutoShape 10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99" name="Text Box 110"/>
            <p:cNvSpPr txBox="1">
              <a:spLocks noChangeArrowheads="1"/>
            </p:cNvSpPr>
            <p:nvPr/>
          </p:nvSpPr>
          <p:spPr bwMode="gray">
            <a:xfrm>
              <a:off x="881" y="1785"/>
              <a:ext cx="85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HW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설계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 Box 111"/>
            <p:cNvSpPr txBox="1">
              <a:spLocks noChangeArrowheads="1"/>
            </p:cNvSpPr>
            <p:nvPr/>
          </p:nvSpPr>
          <p:spPr bwMode="auto">
            <a:xfrm>
              <a:off x="624" y="2108"/>
              <a:ext cx="1398" cy="1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상세장치 정의</a:t>
              </a:r>
              <a:endParaRPr lang="en-US" altLang="ko-KR" sz="1400" b="1" kern="0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통신장치 정의</a:t>
              </a:r>
              <a:endParaRPr lang="en-US" altLang="ko-KR" sz="1400" b="1" kern="0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altLang="ko-KR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설계방안 검토</a:t>
              </a:r>
              <a:endParaRPr lang="en-US" altLang="ko-KR" sz="1400" b="1" kern="0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altLang="ko-KR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설계도면 작성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인터페이스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설계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7240824" y="2854677"/>
            <a:ext cx="1566626" cy="2360461"/>
            <a:chOff x="7240824" y="1658039"/>
            <a:chExt cx="1566626" cy="2360461"/>
          </a:xfrm>
        </p:grpSpPr>
        <p:sp>
          <p:nvSpPr>
            <p:cNvPr id="102" name="AutoShape 94"/>
            <p:cNvSpPr>
              <a:spLocks noChangeArrowheads="1"/>
            </p:cNvSpPr>
            <p:nvPr/>
          </p:nvSpPr>
          <p:spPr bwMode="auto">
            <a:xfrm>
              <a:off x="7240824" y="1820589"/>
              <a:ext cx="1566626" cy="1882326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3" name="AutoShape 95"/>
            <p:cNvSpPr>
              <a:spLocks noChangeArrowheads="1"/>
            </p:cNvSpPr>
            <p:nvPr/>
          </p:nvSpPr>
          <p:spPr bwMode="gray">
            <a:xfrm>
              <a:off x="7399003" y="1725227"/>
              <a:ext cx="1273019" cy="19722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shade val="4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4" name="AutoShape 96"/>
            <p:cNvSpPr>
              <a:spLocks noChangeArrowheads="1"/>
            </p:cNvSpPr>
            <p:nvPr/>
          </p:nvSpPr>
          <p:spPr bwMode="auto">
            <a:xfrm flipH="1">
              <a:off x="8544179" y="1778326"/>
              <a:ext cx="49837" cy="98614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5" name="AutoShape 97"/>
            <p:cNvSpPr>
              <a:spLocks noChangeArrowheads="1"/>
            </p:cNvSpPr>
            <p:nvPr/>
          </p:nvSpPr>
          <p:spPr bwMode="auto">
            <a:xfrm flipH="1">
              <a:off x="7458591" y="1771824"/>
              <a:ext cx="48754" cy="98614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6" name="Text Box 103"/>
            <p:cNvSpPr txBox="1">
              <a:spLocks noChangeArrowheads="1"/>
            </p:cNvSpPr>
            <p:nvPr/>
          </p:nvSpPr>
          <p:spPr bwMode="gray">
            <a:xfrm>
              <a:off x="7614604" y="1658039"/>
              <a:ext cx="902489" cy="307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기획종료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Text Box 112"/>
            <p:cNvSpPr txBox="1">
              <a:spLocks noChangeArrowheads="1"/>
            </p:cNvSpPr>
            <p:nvPr/>
          </p:nvSpPr>
          <p:spPr bwMode="auto">
            <a:xfrm>
              <a:off x="7296078" y="1979888"/>
              <a:ext cx="1456117" cy="9536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개발범위 확정</a:t>
              </a:r>
              <a:endParaRPr lang="en-US" altLang="ko-KR" sz="1400" b="1" kern="0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altLang="ko-KR" sz="1400" b="1" kern="0" dirty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최종개발목표</a:t>
              </a:r>
              <a:endParaRPr lang="en-US" altLang="ko-KR" sz="1400" b="1" kern="0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수행결과</a:t>
              </a:r>
              <a:r>
                <a:rPr lang="ko-KR" altLang="en-US" sz="1400" b="1" kern="0" dirty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서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AutoShape 96"/>
            <p:cNvSpPr>
              <a:spLocks noChangeArrowheads="1"/>
            </p:cNvSpPr>
            <p:nvPr/>
          </p:nvSpPr>
          <p:spPr bwMode="auto">
            <a:xfrm flipH="1">
              <a:off x="8525131" y="3919886"/>
              <a:ext cx="49837" cy="98614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9" name="AutoShape 97"/>
            <p:cNvSpPr>
              <a:spLocks noChangeArrowheads="1"/>
            </p:cNvSpPr>
            <p:nvPr/>
          </p:nvSpPr>
          <p:spPr bwMode="auto">
            <a:xfrm flipH="1">
              <a:off x="7439543" y="3913384"/>
              <a:ext cx="48754" cy="98614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</p:grpSp>
      <p:grpSp>
        <p:nvGrpSpPr>
          <p:cNvPr id="110" name="Group 105"/>
          <p:cNvGrpSpPr>
            <a:grpSpLocks/>
          </p:cNvGrpSpPr>
          <p:nvPr/>
        </p:nvGrpSpPr>
        <p:grpSpPr bwMode="auto">
          <a:xfrm>
            <a:off x="5548284" y="4057770"/>
            <a:ext cx="1566626" cy="2038374"/>
            <a:chOff x="576" y="1779"/>
            <a:chExt cx="1446" cy="2151"/>
          </a:xfrm>
        </p:grpSpPr>
        <p:sp>
          <p:nvSpPr>
            <p:cNvPr id="111" name="AutoShape 10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12" name="AutoShape 107"/>
            <p:cNvSpPr>
              <a:spLocks noChangeArrowheads="1"/>
            </p:cNvSpPr>
            <p:nvPr/>
          </p:nvSpPr>
          <p:spPr bwMode="gray">
            <a:xfrm>
              <a:off x="712" y="1853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CC00">
                    <a:gamma/>
                    <a:shade val="38824"/>
                    <a:invGamma/>
                  </a:srgbClr>
                </a:gs>
                <a:gs pos="50000">
                  <a:srgbClr val="99CC00"/>
                </a:gs>
                <a:gs pos="100000">
                  <a:srgbClr val="99CC00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13" name="AutoShape 10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14" name="AutoShape 10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gray">
            <a:xfrm>
              <a:off x="901" y="1779"/>
              <a:ext cx="82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smtClean="0">
                  <a:solidFill>
                    <a:srgbClr val="FEFEFE"/>
                  </a:solidFill>
                  <a:latin typeface="맑은 고딕" pitchFamily="50" charset="-127"/>
                  <a:ea typeface="맑은 고딕" pitchFamily="50" charset="-127"/>
                </a:rPr>
                <a:t>SW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설계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624" y="2108"/>
              <a:ext cx="1398" cy="1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상세기능 정의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구현모델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구조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기능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모듈</a:t>
              </a:r>
              <a:r>
                <a:rPr lang="en-US" altLang="ko-KR" sz="12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설계</a:t>
              </a:r>
              <a:endParaRPr lang="en-US" altLang="ko-KR" sz="1400" b="1" kern="0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프로세스설계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기술 검토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7" name="Freeform 93"/>
          <p:cNvSpPr>
            <a:spLocks/>
          </p:cNvSpPr>
          <p:nvPr/>
        </p:nvSpPr>
        <p:spPr bwMode="gray">
          <a:xfrm>
            <a:off x="6732240" y="1487964"/>
            <a:ext cx="999997" cy="78890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009999">
                  <a:gamma/>
                  <a:tint val="90980"/>
                  <a:invGamma/>
                  <a:alpha val="32001"/>
                </a:srgbClr>
              </a:gs>
              <a:gs pos="100000">
                <a:srgbClr val="009999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굴림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3798057" y="4071942"/>
            <a:ext cx="1566716" cy="2046792"/>
            <a:chOff x="3806972" y="2365225"/>
            <a:chExt cx="1566716" cy="2046792"/>
          </a:xfrm>
        </p:grpSpPr>
        <p:sp>
          <p:nvSpPr>
            <p:cNvPr id="119" name="AutoShape 98"/>
            <p:cNvSpPr>
              <a:spLocks noChangeArrowheads="1"/>
            </p:cNvSpPr>
            <p:nvPr/>
          </p:nvSpPr>
          <p:spPr bwMode="auto">
            <a:xfrm>
              <a:off x="3806972" y="2529922"/>
              <a:ext cx="1566716" cy="1882095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20" name="AutoShape 99"/>
            <p:cNvSpPr>
              <a:spLocks noChangeArrowheads="1"/>
            </p:cNvSpPr>
            <p:nvPr/>
          </p:nvSpPr>
          <p:spPr bwMode="gray">
            <a:xfrm>
              <a:off x="3954326" y="2432404"/>
              <a:ext cx="1272009" cy="1972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9999">
                    <a:gamma/>
                    <a:shade val="46275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21" name="AutoShape 100"/>
            <p:cNvSpPr>
              <a:spLocks noChangeArrowheads="1"/>
            </p:cNvSpPr>
            <p:nvPr/>
          </p:nvSpPr>
          <p:spPr bwMode="auto">
            <a:xfrm flipH="1">
              <a:off x="5104984" y="2481163"/>
              <a:ext cx="48757" cy="97518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22" name="AutoShape 101"/>
            <p:cNvSpPr>
              <a:spLocks noChangeArrowheads="1"/>
            </p:cNvSpPr>
            <p:nvPr/>
          </p:nvSpPr>
          <p:spPr bwMode="auto">
            <a:xfrm flipH="1">
              <a:off x="4024752" y="2481163"/>
              <a:ext cx="48757" cy="97518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23" name="Text Box 104"/>
            <p:cNvSpPr txBox="1">
              <a:spLocks noChangeArrowheads="1"/>
            </p:cNvSpPr>
            <p:nvPr/>
          </p:nvSpPr>
          <p:spPr bwMode="gray">
            <a:xfrm>
              <a:off x="4155435" y="2365225"/>
              <a:ext cx="8258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SW</a:t>
              </a:r>
              <a:r>
                <a:rPr kumimoji="0" lang="ko-KR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 Box 113"/>
            <p:cNvSpPr txBox="1">
              <a:spLocks noChangeArrowheads="1"/>
            </p:cNvSpPr>
            <p:nvPr/>
          </p:nvSpPr>
          <p:spPr bwMode="auto">
            <a:xfrm>
              <a:off x="3865480" y="2667531"/>
              <a:ext cx="1456201" cy="9541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시장동향 분석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업무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기능분석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대</a:t>
              </a:r>
              <a:r>
                <a:rPr lang="ko-KR" altLang="en-US" sz="1400" b="1" kern="0" dirty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상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범위 정의</a:t>
              </a:r>
              <a:endPara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altLang="ko-KR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srgbClr val="808080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구현기능 도출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5" name="Freeform 93"/>
          <p:cNvSpPr>
            <a:spLocks/>
          </p:cNvSpPr>
          <p:nvPr/>
        </p:nvSpPr>
        <p:spPr bwMode="gray">
          <a:xfrm flipV="1">
            <a:off x="6786578" y="5655220"/>
            <a:ext cx="999997" cy="798116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009999">
                  <a:gamma/>
                  <a:tint val="90980"/>
                  <a:invGamma/>
                  <a:alpha val="32001"/>
                </a:srgbClr>
              </a:gs>
              <a:gs pos="100000">
                <a:srgbClr val="009999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굴림" pitchFamily="50" charset="-127"/>
            </a:endParaRPr>
          </a:p>
        </p:txBody>
      </p:sp>
      <p:sp>
        <p:nvSpPr>
          <p:cNvPr id="126" name="Freeform 93"/>
          <p:cNvSpPr>
            <a:spLocks/>
          </p:cNvSpPr>
          <p:nvPr/>
        </p:nvSpPr>
        <p:spPr bwMode="gray">
          <a:xfrm flipV="1">
            <a:off x="4897275" y="5655220"/>
            <a:ext cx="999997" cy="798116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009999">
                  <a:gamma/>
                  <a:tint val="90980"/>
                  <a:invGamma/>
                  <a:alpha val="32001"/>
                </a:srgbClr>
              </a:gs>
              <a:gs pos="100000">
                <a:srgbClr val="009999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관리방법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53205" y="1209799"/>
            <a:ext cx="293593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700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5-1. </a:t>
            </a:r>
            <a:r>
              <a:rPr lang="ko-KR" altLang="en-US" sz="1700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1700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Ground-Rule</a:t>
            </a:r>
            <a:endParaRPr lang="ko-KR" altLang="en-US" sz="1700" b="1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129" y="2123271"/>
            <a:ext cx="81393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카페를 이용하여 최소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회 팀원간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진행상황을 피드백 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프로젝트와 관련된 정보는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최대한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팀원과 공유를 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메일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카페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팀장은 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회 프로젝트 진행상황을 전달한다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팀원간 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회 만나서 회의를 진행한다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969</Words>
  <Application>Microsoft Office PowerPoint</Application>
  <PresentationFormat>화면 슬라이드 쇼(4:3)</PresentationFormat>
  <Paragraphs>301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kjy</dc:creator>
  <cp:lastModifiedBy>LGPC</cp:lastModifiedBy>
  <cp:revision>104</cp:revision>
  <dcterms:created xsi:type="dcterms:W3CDTF">2014-06-12T04:14:12Z</dcterms:created>
  <dcterms:modified xsi:type="dcterms:W3CDTF">2015-04-05T01:33:03Z</dcterms:modified>
</cp:coreProperties>
</file>