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notesMasterIdLst>
    <p:notesMasterId r:id="rId2"/>
  </p:notesMasterIdLst>
  <p:sldIdLst>
    <p:sldId id="256" r:id="rId3"/>
    <p:sldId id="257" r:id="rId4"/>
    <p:sldId id="258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89" r:id="rId17"/>
    <p:sldId id="291" r:id="rId18"/>
    <p:sldId id="275" r:id="rId19"/>
    <p:sldId id="285" r:id="rId20"/>
    <p:sldId id="276" r:id="rId21"/>
    <p:sldId id="279" r:id="rId22"/>
    <p:sldId id="284" r:id="rId23"/>
    <p:sldId id="283" r:id="rId24"/>
    <p:sldId id="277" r:id="rId25"/>
    <p:sldId id="280" r:id="rId26"/>
    <p:sldId id="281" r:id="rId27"/>
    <p:sldId id="278" r:id="rId28"/>
    <p:sldId id="282" r:id="rId29"/>
    <p:sldId id="286" r:id="rId30"/>
    <p:sldId id="287" r:id="rId31"/>
    <p:sldId id="294" r:id="rId32"/>
    <p:sldId id="293" r:id="rId33"/>
    <p:sldId id="295" r:id="rId34"/>
    <p:sldId id="296" r:id="rId35"/>
    <p:sldId id="298" r:id="rId36"/>
    <p:sldId id="297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292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TJ" initials="T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84" y="9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commentAuthors" Target="commentAuthors.xml"  /><Relationship Id="rId56" Type="http://schemas.openxmlformats.org/officeDocument/2006/relationships/presProps" Target="presProps.xml"  /><Relationship Id="rId57" Type="http://schemas.openxmlformats.org/officeDocument/2006/relationships/viewProps" Target="viewProps.xml"  /><Relationship Id="rId58" Type="http://schemas.openxmlformats.org/officeDocument/2006/relationships/theme" Target="theme/theme1.xml"  /><Relationship Id="rId59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2-07-26T18:12:25.687" idx="1">
    <p:pos x="9" y="9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917C4231-6899-42F8-BC1F-164F4C4DA155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8B225C0C-84E2-4201-805A-8D4ACDC90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81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06157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1383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7350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B139-BA54-4AC1-BD5F-9DBE7EB397C7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7F32-129E-4CAA-BC83-C046957DE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1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B139-BA54-4AC1-BD5F-9DBE7EB397C7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7F32-129E-4CAA-BC83-C046957DE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5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B139-BA54-4AC1-BD5F-9DBE7EB397C7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7F32-129E-4CAA-BC83-C046957DE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8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B139-BA54-4AC1-BD5F-9DBE7EB397C7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7F32-129E-4CAA-BC83-C046957DE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3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B139-BA54-4AC1-BD5F-9DBE7EB397C7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7F32-129E-4CAA-BC83-C046957DE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3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B139-BA54-4AC1-BD5F-9DBE7EB397C7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7F32-129E-4CAA-BC83-C046957DE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2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B139-BA54-4AC1-BD5F-9DBE7EB397C7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7F32-129E-4CAA-BC83-C046957DE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0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B139-BA54-4AC1-BD5F-9DBE7EB397C7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7F32-129E-4CAA-BC83-C046957DE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2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B139-BA54-4AC1-BD5F-9DBE7EB397C7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7F32-129E-4CAA-BC83-C046957DE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4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B139-BA54-4AC1-BD5F-9DBE7EB397C7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7F32-129E-4CAA-BC83-C046957DE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B139-BA54-4AC1-BD5F-9DBE7EB397C7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7F32-129E-4CAA-BC83-C046957DE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131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B139-BA54-4AC1-BD5F-9DBE7EB397C7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7F32-129E-4CAA-BC83-C046957DE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7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8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9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0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1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42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4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6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7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9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0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comments" Target="../comments/commen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ICT </a:t>
            </a:r>
            <a:r>
              <a:rPr lang="ko-KR" altLang="en-US" dirty="0" smtClean="0"/>
              <a:t>보안전문가반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포토폴리오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/>
            </a:pPr>
            <a:endParaRPr lang="en-US" altLang="ko-KR"/>
          </a:p>
          <a:p>
            <a:pPr algn="r">
              <a:defRPr/>
            </a:pPr>
            <a:r>
              <a:rPr lang="ko-KR" altLang="en-US"/>
              <a:t>지서구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6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4" y="103798"/>
            <a:ext cx="10682293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9" y="193971"/>
            <a:ext cx="11279174" cy="36104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9" y="4304437"/>
            <a:ext cx="6782747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5" y="224444"/>
            <a:ext cx="9631119" cy="632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2832100"/>
            <a:ext cx="9144000" cy="11938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Sql injection </a:t>
            </a:r>
            <a:r>
              <a:rPr lang="ko-KR" altLang="en-US"/>
              <a:t>실습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1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000"/>
              <a:t>논리적 에러를 이용한 </a:t>
            </a:r>
            <a:r>
              <a:rPr lang="en-US" altLang="ko-KR" sz="3000"/>
              <a:t>Sql injection</a:t>
            </a:r>
            <a:endParaRPr lang="en-US" altLang="ko-KR" sz="3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423"/>
            <a:ext cx="10610589" cy="1725870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977030" y="3482235"/>
            <a:ext cx="1766170" cy="9653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0534"/>
            <a:ext cx="10515600" cy="18154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62928" y="3429000"/>
            <a:ext cx="9429072" cy="1179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아래의 사진처럼 해커가 임의의 </a:t>
            </a:r>
            <a:r>
              <a:rPr lang="en-US" altLang="ko-KR"/>
              <a:t>SQL</a:t>
            </a:r>
            <a:r>
              <a:rPr lang="ko-KR" altLang="en-US"/>
              <a:t>구문을 주입하고 </a:t>
            </a:r>
            <a:r>
              <a:rPr lang="en-US" altLang="ko-KR">
                <a:solidFill>
                  <a:srgbClr val="ff0000"/>
                </a:solidFill>
              </a:rPr>
              <a:t>‘or 1=1--</a:t>
            </a:r>
            <a:r>
              <a:rPr lang="ko-KR" altLang="en-US"/>
              <a:t>라는 </a:t>
            </a:r>
            <a:r>
              <a:rPr lang="en-US" altLang="ko-KR"/>
              <a:t>‘</a:t>
            </a:r>
            <a:r>
              <a:rPr lang="ko-KR" altLang="en-US">
                <a:solidFill>
                  <a:srgbClr val="ff0000"/>
                </a:solidFill>
              </a:rPr>
              <a:t>둘중 하나라도 참이면</a:t>
            </a:r>
            <a:endParaRPr lang="ko-KR" altLang="en-US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참이다</a:t>
            </a:r>
            <a:r>
              <a:rPr lang="en-US" altLang="ko-KR"/>
              <a:t>’</a:t>
            </a:r>
            <a:r>
              <a:rPr lang="ko-KR" altLang="en-US"/>
              <a:t> 라는 의미를 가진 연산자 이기때문에 참이되는 쿼리문을 입력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이용해 </a:t>
            </a:r>
            <a:r>
              <a:rPr lang="en-US" altLang="ko-KR"/>
              <a:t>where</a:t>
            </a:r>
            <a:r>
              <a:rPr lang="ko-KR" altLang="en-US"/>
              <a:t>절을 모두 참으로 만들고 </a:t>
            </a:r>
            <a:r>
              <a:rPr lang="en-US" altLang="ko-KR"/>
              <a:t>–</a:t>
            </a:r>
            <a:r>
              <a:rPr lang="ko-KR" altLang="en-US"/>
              <a:t>를 넣어줌으로 뒤의 구문을 모두 주석 처리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간단한 구문이지만 결론적으로 </a:t>
            </a:r>
            <a:r>
              <a:rPr lang="en-US" altLang="ko-KR"/>
              <a:t>member</a:t>
            </a:r>
            <a:r>
              <a:rPr lang="ko-KR" altLang="en-US"/>
              <a:t>테이블에 있는 모든 정보를 조회 하게됨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4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000"/>
              <a:t>Blind sql injection</a:t>
            </a:r>
            <a:endParaRPr lang="en-US" altLang="ko-KR" sz="3000"/>
          </a:p>
        </p:txBody>
      </p:sp>
      <p:sp>
        <p:nvSpPr>
          <p:cNvPr id="10" name=""/>
          <p:cNvSpPr txBox="1"/>
          <p:nvPr/>
        </p:nvSpPr>
        <p:spPr>
          <a:xfrm>
            <a:off x="865604" y="1457157"/>
            <a:ext cx="8469430" cy="11793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로그인 페이지처럼 db의 내용을 조회하여 확인할 수 없는 페이지 에서 사용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눈에 보이지 않는 테이블의 내용을 하나씩 비교하여 확인할 수 있음.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이 공격 기법은 일반적으로 </a:t>
            </a:r>
            <a:r>
              <a:rPr lang="en-US" altLang="ko-KR"/>
              <a:t>‘or 1=1--</a:t>
            </a:r>
            <a:r>
              <a:rPr lang="ko-KR" altLang="en-US"/>
              <a:t> 와 같은 공격패턴을 사용하는 인증우회   기법의 상위 단계라고 할수 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1066129" y="3044658"/>
            <a:ext cx="6969161" cy="3633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Substring </a:t>
            </a:r>
            <a:r>
              <a:rPr lang="ko-KR" altLang="en-US"/>
              <a:t>함수를 활용하여 해당부분의 문자열을 리턴받는 방법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865605" y="3429000"/>
            <a:ext cx="515052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ex)</a:t>
            </a: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5153" y="3984289"/>
            <a:ext cx="10101164" cy="25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69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1389199" y="2867978"/>
            <a:ext cx="9123316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select * from member limit </a:t>
            </a:r>
            <a:r>
              <a:rPr lang="ko-KR" altLang="en-US"/>
              <a:t>을 사용하면 </a:t>
            </a:r>
            <a:r>
              <a:rPr lang="en-US" altLang="ko-KR"/>
              <a:t>member</a:t>
            </a:r>
            <a:r>
              <a:rPr lang="ko-KR" altLang="en-US"/>
              <a:t> </a:t>
            </a:r>
            <a:r>
              <a:rPr lang="en-US" altLang="ko-KR"/>
              <a:t>table</a:t>
            </a:r>
            <a:r>
              <a:rPr lang="ko-KR" altLang="en-US"/>
              <a:t>에 </a:t>
            </a:r>
            <a:r>
              <a:rPr lang="en-US" altLang="ko-KR"/>
              <a:t>2</a:t>
            </a:r>
            <a:r>
              <a:rPr lang="ko-KR" altLang="en-US"/>
              <a:t>번지 부터 줄까지 나오고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6536" y="462378"/>
            <a:ext cx="9278927" cy="224308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1970" y="3429000"/>
            <a:ext cx="9428060" cy="2885083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379811" y="6388672"/>
            <a:ext cx="6217328" cy="3667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참과 거짓 참은 '1'으로 표시되고 거짓은 '0'으로 표시된다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9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XSS(Cross Site Scripting)</a:t>
            </a:r>
            <a:r>
              <a:rPr lang="ko-KR" altLang="en-US"/>
              <a:t>공격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1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131" y="601208"/>
            <a:ext cx="10821738" cy="56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000"/>
              <a:t>공격 </a:t>
            </a:r>
            <a:r>
              <a:rPr lang="en-US" altLang="ko-KR" sz="3000"/>
              <a:t>1.</a:t>
            </a:r>
            <a:r>
              <a:rPr lang="ko-KR" altLang="en-US" sz="3000"/>
              <a:t> </a:t>
            </a:r>
            <a:r>
              <a:rPr lang="en-US" altLang="ko-KR" sz="3000"/>
              <a:t>script</a:t>
            </a:r>
            <a:r>
              <a:rPr lang="ko-KR" altLang="en-US" sz="3000"/>
              <a:t>를 활용한 유저가 해커가 만든 목록을 클릭했을시 광고성 창을 뜨게한다</a:t>
            </a:r>
            <a:r>
              <a:rPr lang="en-US" altLang="ko-KR" sz="3000"/>
              <a:t>.</a:t>
            </a:r>
            <a:endParaRPr lang="en-US" altLang="ko-KR" sz="30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8575" y="1840894"/>
            <a:ext cx="10962744" cy="419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4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웹 서비스 및 취약점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	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- MySQL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- Html, Php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XSS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- CSRF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- burpsuite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30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680" y="260657"/>
            <a:ext cx="11428640" cy="4481818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865600" y="5467684"/>
            <a:ext cx="9586533" cy="36355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‘&lt;script&gt;alert’</a:t>
            </a:r>
            <a:r>
              <a:rPr lang="ko-KR" altLang="en-US"/>
              <a:t>스크립트문을 사용함으로써 경고문이 뜨게하면서 </a:t>
            </a:r>
            <a:r>
              <a:rPr lang="en-US" altLang="ko-KR"/>
              <a:t>hello</a:t>
            </a:r>
            <a:r>
              <a:rPr lang="ko-KR" altLang="en-US"/>
              <a:t>라는 글자가 나오게됨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335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3999" y="2235200"/>
            <a:ext cx="9144000" cy="23876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CSRF</a:t>
            </a:r>
            <a:br>
              <a:rPr lang="ko-KR" altLang="en-US"/>
            </a:br>
            <a:r>
              <a:rPr lang="en-US" altLang="ko-KR"/>
              <a:t>(Cross Site Request Forgery) </a:t>
            </a:r>
            <a:r>
              <a:rPr lang="ko-KR" altLang="en-US"/>
              <a:t>공격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7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4665" y="674865"/>
            <a:ext cx="10082669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4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000"/>
              <a:t>공격 </a:t>
            </a:r>
            <a:r>
              <a:rPr lang="en-US" altLang="ko-KR" sz="3000"/>
              <a:t>2.</a:t>
            </a:r>
            <a:r>
              <a:rPr lang="ko-KR" altLang="en-US" sz="3000"/>
              <a:t> </a:t>
            </a:r>
            <a:r>
              <a:rPr lang="en-US" altLang="ko-KR" sz="3000"/>
              <a:t>form tag</a:t>
            </a:r>
            <a:r>
              <a:rPr lang="ko-KR" altLang="en-US" sz="3000"/>
              <a:t>를 활용한 </a:t>
            </a:r>
            <a:r>
              <a:rPr lang="en-US" altLang="ko-KR" sz="3000"/>
              <a:t>update</a:t>
            </a:r>
            <a:r>
              <a:rPr lang="ko-KR" altLang="en-US" sz="3000"/>
              <a:t> 쿼리문을 사용하여 해커가 설정한 비밀번호로 자동으로 변경하게 하는 공격</a:t>
            </a:r>
            <a:endParaRPr lang="ko-KR" altLang="en-US" sz="30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4571" y="1980998"/>
            <a:ext cx="10615112" cy="3102343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848892" y="5584658"/>
            <a:ext cx="5309972" cy="36656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고객의 정보를 </a:t>
            </a:r>
            <a:r>
              <a:rPr lang="en-US" altLang="ko-KR"/>
              <a:t>id: user01 pw: 1234</a:t>
            </a:r>
            <a:r>
              <a:rPr lang="ko-KR" altLang="en-US"/>
              <a:t>로 임의로 지정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0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 txBox="1"/>
          <p:nvPr/>
        </p:nvSpPr>
        <p:spPr>
          <a:xfrm>
            <a:off x="748622" y="4648868"/>
            <a:ext cx="7353343" cy="63560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해커가 회원가입을 함으로써 아이디 링크가 어디로 이어지는 지 파악 </a:t>
            </a:r>
            <a:endParaRPr lang="en-US" altLang="ko-KR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소스코드를 확인하고 경로를 지정하기 위함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3140" y="245814"/>
            <a:ext cx="10585719" cy="40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4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55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8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0130"/>
            <a:ext cx="12192000" cy="3596949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97972" y="4531895"/>
            <a:ext cx="10556743" cy="6382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★★★</a:t>
            </a:r>
            <a:r>
              <a:rPr lang="en-US" altLang="ko-KR"/>
              <a:t>type’Hidden’</a:t>
            </a:r>
            <a:r>
              <a:rPr lang="ko-KR" altLang="en-US"/>
              <a:t>으로 설정한 명령문을 가리고 유저가 해커가 설정한 게시글을 유저가 클릭했을시 </a:t>
            </a:r>
            <a:endParaRPr lang="ko-KR" altLang="en-US"/>
          </a:p>
          <a:p>
            <a:pPr>
              <a:defRPr/>
            </a:pPr>
            <a:r>
              <a:rPr lang="ko-KR" altLang="en-US"/>
              <a:t>해커가 설정한 개인정보로 변경된다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4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3052" y="922180"/>
            <a:ext cx="1114580" cy="4094319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171658" y="2142289"/>
            <a:ext cx="3358815" cy="180473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41181" y="2654156"/>
            <a:ext cx="5060691" cy="96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24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482098"/>
            <a:ext cx="10515600" cy="1325563"/>
          </a:xfrm>
        </p:spPr>
        <p:txBody>
          <a:bodyPr/>
          <a:p>
            <a:pPr>
              <a:defRPr/>
            </a:pPr>
            <a:r>
              <a:rPr lang="ko-KR" altLang="en-US"/>
              <a:t>대응방안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captcha</a:t>
            </a:r>
            <a:r>
              <a:rPr lang="ko-KR" altLang="en-US"/>
              <a:t>를 활용한다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 Referer </a:t>
            </a:r>
            <a:r>
              <a:rPr lang="ko-KR" altLang="en-US"/>
              <a:t>검증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token </a:t>
            </a:r>
            <a:r>
              <a:rPr lang="ko-KR" altLang="en-US"/>
              <a:t>활용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replaceALL()</a:t>
            </a:r>
            <a:r>
              <a:rPr lang="ko-KR" altLang="en-US"/>
              <a:t>을 활용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90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482098"/>
            <a:ext cx="10515600" cy="1325563"/>
          </a:xfrm>
        </p:spPr>
        <p:txBody>
          <a:bodyPr/>
          <a:p>
            <a:pPr>
              <a:defRPr/>
            </a:pPr>
            <a:r>
              <a:rPr lang="en-US" altLang="ko-KR"/>
              <a:t>replaceALL()</a:t>
            </a:r>
            <a:r>
              <a:rPr lang="ko-KR" altLang="en-US"/>
              <a:t>을 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0233" y="1490392"/>
            <a:ext cx="7135220" cy="387721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875631" y="5568122"/>
            <a:ext cx="6096000" cy="90201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replaceALL()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활용하여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&lt;,&gt;,&amp;,’’,’,/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같이 스크립트 생성에 사용되는 문자열을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&amp;|t; &amp;#adv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등으로 변경하면 악성코드가 포함되더라도 스크립트가 실행되지 않는다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041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서비스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MYSQL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88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2832100"/>
            <a:ext cx="9144000" cy="11938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Burpsuite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7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Burpsuite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609599" y="1607552"/>
            <a:ext cx="9930766" cy="36355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 프록시 서버를 사용하여 클라이언트, 서버의 응답 및 요청 패킷을 확인하고 조작이 가능한 툴이다.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" y="2323786"/>
            <a:ext cx="10972798" cy="38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4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ko-KR" altLang="en-US"/>
              <a:t>설치 방법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1" y="1417638"/>
            <a:ext cx="10972798" cy="373432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09601" y="5751763"/>
            <a:ext cx="7530464" cy="36188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구글에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‘burpsuite download’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검색해서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burpsuite download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들어가서 설치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5748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195" y="392697"/>
            <a:ext cx="5441163" cy="607260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1" y="204337"/>
            <a:ext cx="5558031" cy="626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2832100"/>
            <a:ext cx="9144000" cy="11938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Proxy</a:t>
            </a:r>
            <a:r>
              <a:rPr lang="ko-KR" altLang="en-US"/>
              <a:t> 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7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66" y="0"/>
            <a:ext cx="12132867" cy="6858000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6878411" y="3056164"/>
            <a:ext cx="4703986" cy="6376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수동 프록시 설정에서 </a:t>
            </a:r>
            <a:endParaRPr lang="ko-KR" altLang="en-US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켬 </a:t>
            </a:r>
            <a:r>
              <a:rPr lang="en-US" altLang="ko-KR">
                <a:solidFill>
                  <a:srgbClr val="ff0000"/>
                </a:solidFill>
              </a:rPr>
              <a:t>--&gt;</a:t>
            </a:r>
            <a:r>
              <a:rPr lang="ko-KR" altLang="en-US">
                <a:solidFill>
                  <a:srgbClr val="ff0000"/>
                </a:solidFill>
              </a:rPr>
              <a:t> 주소 </a:t>
            </a:r>
            <a:r>
              <a:rPr lang="en-US" altLang="ko-KR">
                <a:solidFill>
                  <a:srgbClr val="ff0000"/>
                </a:solidFill>
              </a:rPr>
              <a:t>127.0.0.1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--&gt;</a:t>
            </a:r>
            <a:r>
              <a:rPr lang="ko-KR" altLang="en-US">
                <a:solidFill>
                  <a:srgbClr val="ff0000"/>
                </a:solidFill>
              </a:rPr>
              <a:t>포트 </a:t>
            </a:r>
            <a:r>
              <a:rPr lang="en-US" altLang="ko-KR">
                <a:solidFill>
                  <a:srgbClr val="ff0000"/>
                </a:solidFill>
              </a:rPr>
              <a:t>--&gt;(8080)--&gt;</a:t>
            </a:r>
            <a:r>
              <a:rPr lang="ko-KR" altLang="en-US">
                <a:solidFill>
                  <a:srgbClr val="ff0000"/>
                </a:solidFill>
              </a:rPr>
              <a:t> 저장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8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9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018" y="342469"/>
            <a:ext cx="11745964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9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857500"/>
            <a:ext cx="10972798" cy="1143000"/>
          </a:xfrm>
        </p:spPr>
        <p:txBody>
          <a:bodyPr/>
          <a:p>
            <a:pPr algn="ctr">
              <a:defRPr/>
            </a:pPr>
            <a:r>
              <a:rPr lang="ko-KR" altLang="en-US"/>
              <a:t>주의사항</a:t>
            </a:r>
            <a:r>
              <a:rPr lang="en-US" altLang="ko-KR"/>
              <a:t>!!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281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36" y="657105"/>
            <a:ext cx="5115639" cy="25266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35" y="4015048"/>
            <a:ext cx="5115639" cy="2536427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2527069" y="3266902"/>
            <a:ext cx="1529542" cy="6650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43106" y="4030627"/>
            <a:ext cx="61490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–u root –p 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후 </a:t>
            </a:r>
            <a:endParaRPr lang="en-US" altLang="ko-KR" dirty="0" smtClean="0"/>
          </a:p>
          <a:p>
            <a:r>
              <a:rPr lang="ko-KR" altLang="en-US" dirty="0" smtClean="0"/>
              <a:t>기존에는 비밀번호가 설정되어 있지 않기에 </a:t>
            </a:r>
            <a:endParaRPr lang="en-US" altLang="ko-KR" dirty="0" smtClean="0"/>
          </a:p>
          <a:p>
            <a:r>
              <a:rPr lang="ko-KR" altLang="en-US" dirty="0" smtClean="0"/>
              <a:t>비밀번호없이 로그인 </a:t>
            </a:r>
            <a:r>
              <a:rPr lang="en-US" altLang="ko-KR" dirty="0" smtClean="0"/>
              <a:t>--&gt; </a:t>
            </a:r>
          </a:p>
          <a:p>
            <a:r>
              <a:rPr lang="en-US" altLang="ko-KR" dirty="0" smtClean="0"/>
              <a:t>Alter user </a:t>
            </a:r>
            <a:r>
              <a:rPr lang="en-US" altLang="ko-KR" dirty="0" err="1" smtClean="0"/>
              <a:t>root@localhost</a:t>
            </a:r>
            <a:r>
              <a:rPr lang="en-US" altLang="ko-KR" dirty="0" smtClean="0"/>
              <a:t> identified by ‘</a:t>
            </a:r>
            <a:r>
              <a:rPr lang="ko-KR" altLang="en-US" dirty="0" smtClean="0"/>
              <a:t>사용할 비밀번호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76109" y="822960"/>
            <a:ext cx="420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XAMPP</a:t>
            </a:r>
            <a:r>
              <a:rPr lang="ko-KR" altLang="en-US" dirty="0" smtClean="0"/>
              <a:t>를 설치해서 </a:t>
            </a:r>
            <a:r>
              <a:rPr lang="en-US" altLang="ko-KR" dirty="0" smtClean="0"/>
              <a:t>Apache </a:t>
            </a:r>
            <a:r>
              <a:rPr lang="ko-KR" altLang="en-US" dirty="0" smtClean="0"/>
              <a:t>웹 서버와 </a:t>
            </a:r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8834" y="342469"/>
            <a:ext cx="10974331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9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8834" y="342469"/>
            <a:ext cx="10974331" cy="6173061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905497" y="2367642"/>
            <a:ext cx="5549268" cy="64035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내 </a:t>
            </a:r>
            <a:r>
              <a:rPr lang="en-US" altLang="ko-KR">
                <a:solidFill>
                  <a:srgbClr val="ff0000"/>
                </a:solidFill>
              </a:rPr>
              <a:t>ip</a:t>
            </a:r>
            <a:r>
              <a:rPr lang="ko-KR" altLang="en-US">
                <a:solidFill>
                  <a:srgbClr val="ff0000"/>
                </a:solidFill>
              </a:rPr>
              <a:t>뿐만 아니라 서버를 지나는 모든 </a:t>
            </a:r>
            <a:r>
              <a:rPr lang="en-US" altLang="ko-KR">
                <a:solidFill>
                  <a:srgbClr val="ff0000"/>
                </a:solidFill>
              </a:rPr>
              <a:t>ip</a:t>
            </a:r>
            <a:r>
              <a:rPr lang="ko-KR" altLang="en-US">
                <a:solidFill>
                  <a:srgbClr val="ff0000"/>
                </a:solidFill>
              </a:rPr>
              <a:t>를 잡기때문에 </a:t>
            </a:r>
            <a:endParaRPr lang="ko-KR" altLang="en-US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다른 유저의 </a:t>
            </a:r>
            <a:r>
              <a:rPr lang="en-US" altLang="ko-KR">
                <a:solidFill>
                  <a:srgbClr val="ff0000"/>
                </a:solidFill>
              </a:rPr>
              <a:t>ip</a:t>
            </a:r>
            <a:r>
              <a:rPr lang="ko-KR" altLang="en-US">
                <a:solidFill>
                  <a:srgbClr val="ff0000"/>
                </a:solidFill>
              </a:rPr>
              <a:t>가 잡힐 수 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8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Burpsuite</a:t>
            </a:r>
            <a:r>
              <a:rPr lang="ko-KR" altLang="en-US"/>
              <a:t>를 활용한 파일업로드 공격 실습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570945"/>
            <a:ext cx="6600825" cy="2028825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756284" y="4034381"/>
            <a:ext cx="10131061" cy="6404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DVWA Security를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Low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로 설정하고 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php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파일을 업로드 하니업로드가 실패했고 jpeg나 png 이미지 파일만 받을 수 있다는 메시지가 출력 된다.</a:t>
            </a:r>
            <a:endParaRPr xmlns:mc="http://schemas.openxmlformats.org/markup-compatibility/2006" xmlns:hp="http://schemas.haansoft.com/office/presentation/8.0" lang="ko-KR" altLang="en-US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18778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 txBox="1"/>
          <p:nvPr/>
        </p:nvSpPr>
        <p:spPr>
          <a:xfrm>
            <a:off x="6878410" y="1421250"/>
            <a:ext cx="4685214" cy="20077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PHP</a:t>
            </a:r>
            <a:r>
              <a:rPr lang="ko-KR" altLang="en-US"/>
              <a:t>파일이 업로드 될때  </a:t>
            </a:r>
            <a:r>
              <a:rPr lang="en-US" altLang="ko-KR"/>
              <a:t>intercept</a:t>
            </a:r>
            <a:r>
              <a:rPr lang="ko-KR" altLang="en-US"/>
              <a:t> 하면업로드 요청이 인터셉트 된다. php 부분이 우리가 업로드한 파일의 내용이 전달되는 부분이다. </a:t>
            </a:r>
            <a:r>
              <a:rPr lang="ko-KR" altLang="en-US" b="1"/>
              <a:t>Content-Type</a:t>
            </a:r>
            <a:r>
              <a:rPr lang="ko-KR" altLang="en-US"/>
              <a:t>을 보면 </a:t>
            </a:r>
            <a:r>
              <a:rPr lang="ko-KR" altLang="en-US">
                <a:solidFill>
                  <a:srgbClr val="ff0000"/>
                </a:solidFill>
              </a:rPr>
              <a:t>Application/x-php </a:t>
            </a:r>
            <a:r>
              <a:rPr lang="ko-KR" altLang="en-US"/>
              <a:t>라고 설정되어 있는데  우리가 php파일을 업로드 했기 때문에 자동으로 php 타입으로 설정되는 것이다.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8892" y="539904"/>
            <a:ext cx="6487430" cy="60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1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>
            <a:off x="817517" y="4630762"/>
            <a:ext cx="10012680" cy="5200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이 Content-type을 조작해 보도록 하자. 이 부분을 image/jpeg로 바꾸고 Forward 버튼을 클릭한다.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 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08965" y="669988"/>
            <a:ext cx="5182323" cy="3531378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3704" y="804162"/>
            <a:ext cx="5300152" cy="339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0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>
            <a:off x="817517" y="4630762"/>
            <a:ext cx="10012680" cy="634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타입을 조작했더니 위와 같이 파일 업로드가 성공되었다. Content-type만 검사 하는것은 불충분한 대응인 것을 알 수 있다.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7517" y="1304066"/>
            <a:ext cx="10012680" cy="28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857500"/>
            <a:ext cx="10972798" cy="1143000"/>
          </a:xfrm>
        </p:spPr>
        <p:txBody>
          <a:bodyPr/>
          <a:p>
            <a:pPr algn="ctr">
              <a:defRPr/>
            </a:pPr>
            <a:r>
              <a:rPr lang="ko-KR" altLang="en-US"/>
              <a:t>기능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0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Cluster bomb </a:t>
            </a:r>
            <a:r>
              <a:rPr lang="ko-KR" altLang="en-US"/>
              <a:t>기능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385" y="1417638"/>
            <a:ext cx="11841228" cy="47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001" y="341652"/>
            <a:ext cx="12053997" cy="61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3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8834" y="342469"/>
            <a:ext cx="10974331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4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25184" y="336653"/>
            <a:ext cx="278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Table, column </a:t>
            </a:r>
            <a:r>
              <a:rPr lang="ko-KR" altLang="en-US" dirty="0" smtClean="0"/>
              <a:t>생성 및 조회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91" y="336653"/>
            <a:ext cx="4839375" cy="29219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1" y="3603375"/>
            <a:ext cx="9126224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4906" y="774096"/>
            <a:ext cx="9803652" cy="28197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347104" y="4177392"/>
            <a:ext cx="5211811" cy="36412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대입에 성공해서 뜨는 문구를 </a:t>
            </a:r>
            <a:r>
              <a:rPr lang="en-US" altLang="ko-KR"/>
              <a:t>“login sucess”</a:t>
            </a:r>
            <a:r>
              <a:rPr lang="ko-KR" altLang="en-US"/>
              <a:t>로 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1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24959"/>
            <a:ext cx="10972798" cy="1143000"/>
          </a:xfrm>
        </p:spPr>
        <p:txBody>
          <a:bodyPr/>
          <a:p>
            <a:pPr algn="l">
              <a:defRPr/>
            </a:pPr>
            <a:r>
              <a:rPr lang="ko-KR" altLang="en-US"/>
              <a:t>결과값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267959"/>
            <a:ext cx="10972798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12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3999" y="2832100"/>
            <a:ext cx="9144000" cy="119379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6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34" y="414881"/>
            <a:ext cx="4791744" cy="2495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2155" y="589179"/>
            <a:ext cx="66129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계속 </a:t>
            </a:r>
            <a:r>
              <a:rPr lang="ko-KR" altLang="en-US" dirty="0" err="1" smtClean="0"/>
              <a:t>로그인에</a:t>
            </a:r>
            <a:r>
              <a:rPr lang="ko-KR" altLang="en-US" dirty="0" smtClean="0"/>
              <a:t> 실패해서 조회를 해봤더니 </a:t>
            </a:r>
            <a:r>
              <a:rPr lang="en-US" altLang="ko-KR" dirty="0" smtClean="0"/>
              <a:t>pw</a:t>
            </a:r>
            <a:r>
              <a:rPr lang="ko-KR" altLang="en-US" dirty="0" smtClean="0"/>
              <a:t>길이를 잘못 설정</a:t>
            </a:r>
            <a:endParaRPr lang="en-US" altLang="ko-KR" dirty="0" smtClean="0"/>
          </a:p>
          <a:p>
            <a:r>
              <a:rPr lang="ko-KR" altLang="en-US" dirty="0" smtClean="0"/>
              <a:t>을 해서 조회에 실패</a:t>
            </a:r>
            <a:endParaRPr lang="en-US" altLang="ko-KR" dirty="0" smtClean="0"/>
          </a:p>
          <a:p>
            <a:r>
              <a:rPr lang="ko-KR" altLang="en-US" dirty="0" smtClean="0"/>
              <a:t>테이블을 만들 때 </a:t>
            </a:r>
            <a:r>
              <a:rPr lang="en-US" altLang="ko-KR" dirty="0" smtClean="0"/>
              <a:t>pw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sha1</a:t>
            </a:r>
            <a:r>
              <a:rPr lang="ko-KR" altLang="en-US" dirty="0" smtClean="0"/>
              <a:t>을 쓸 경우 반드시 </a:t>
            </a:r>
            <a:r>
              <a:rPr lang="en-US" altLang="ko-KR" dirty="0" smtClean="0"/>
              <a:t>varchar</a:t>
            </a:r>
            <a:r>
              <a:rPr lang="ko-KR" altLang="en-US" dirty="0" smtClean="0"/>
              <a:t>길이를 </a:t>
            </a:r>
            <a:endParaRPr lang="en-US" altLang="ko-KR" dirty="0" smtClean="0"/>
          </a:p>
          <a:p>
            <a:r>
              <a:rPr lang="en-US" altLang="ko-KR" dirty="0" smtClean="0"/>
              <a:t>100</a:t>
            </a:r>
            <a:r>
              <a:rPr lang="ko-KR" altLang="en-US" dirty="0" smtClean="0"/>
              <a:t>을 넘어야한다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길이를 잘못 설정할 경우 </a:t>
            </a:r>
            <a:endParaRPr lang="en-US" altLang="ko-KR" dirty="0" smtClean="0"/>
          </a:p>
          <a:p>
            <a:r>
              <a:rPr lang="ko-KR" altLang="en-US" dirty="0" smtClean="0"/>
              <a:t>암호 값이 전부 인식이 안돼 로그인 불가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34" y="3115470"/>
            <a:ext cx="911669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3999" y="2937042"/>
            <a:ext cx="9144000" cy="98391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HTML, PHP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4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7" y="426281"/>
            <a:ext cx="10430222" cy="13336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67" y="2080061"/>
            <a:ext cx="10430222" cy="20576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7" y="4457843"/>
            <a:ext cx="10430222" cy="1942700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4438996" y="1759967"/>
            <a:ext cx="1172095" cy="56759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505497" y="3730424"/>
            <a:ext cx="1105594" cy="81464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06240" y="5552902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43919" y="185909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3919" y="3814581"/>
            <a:ext cx="548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Like %keyword%</a:t>
            </a:r>
            <a:r>
              <a:rPr lang="ko-KR" altLang="en-US" dirty="0" smtClean="0"/>
              <a:t>문을 써서 테이블정보에 들어가는 </a:t>
            </a:r>
            <a:endParaRPr lang="en-US" altLang="ko-KR" dirty="0" smtClean="0"/>
          </a:p>
          <a:p>
            <a:r>
              <a:rPr lang="ko-KR" altLang="en-US" dirty="0" smtClean="0"/>
              <a:t>단어 하나에도검색이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7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4" y="114478"/>
            <a:ext cx="1196928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6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486</ep:Words>
  <ep:PresentationFormat>와이드스크린</ep:PresentationFormat>
  <ep:Paragraphs>97</ep:Paragraphs>
  <ep:Slides>52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ep:HeadingPairs>
  <ep:TitlesOfParts>
    <vt:vector size="53" baseType="lpstr">
      <vt:lpstr>Office 테마</vt:lpstr>
      <vt:lpstr>ICT 보안전문가반 포토폴리오</vt:lpstr>
      <vt:lpstr>목차</vt:lpstr>
      <vt:lpstr>1. 웹 서비스</vt:lpstr>
      <vt:lpstr>슬라이드 4</vt:lpstr>
      <vt:lpstr>슬라이드 5</vt:lpstr>
      <vt:lpstr>슬라이드 6</vt:lpstr>
      <vt:lpstr>HTML, PHP</vt:lpstr>
      <vt:lpstr>슬라이드 8</vt:lpstr>
      <vt:lpstr>슬라이드 9</vt:lpstr>
      <vt:lpstr>슬라이드 10</vt:lpstr>
      <vt:lpstr>슬라이드 11</vt:lpstr>
      <vt:lpstr>슬라이드 12</vt:lpstr>
      <vt:lpstr>Sql injection 실습</vt:lpstr>
      <vt:lpstr>논리적 에러를 이용한 Sql injection</vt:lpstr>
      <vt:lpstr>Blind sql injection</vt:lpstr>
      <vt:lpstr>슬라이드 16</vt:lpstr>
      <vt:lpstr>XSS(Cross Site Scripting)공격</vt:lpstr>
      <vt:lpstr>슬라이드 18</vt:lpstr>
      <vt:lpstr>공격 1. script를 활용한 유저가 해커가 만든 목록을 클릭했을시 광고성 창을 뜨게한다.</vt:lpstr>
      <vt:lpstr>슬라이드 20</vt:lpstr>
      <vt:lpstr>CSRF (Cross Site Request Forgery) 공격</vt:lpstr>
      <vt:lpstr>슬라이드 22</vt:lpstr>
      <vt:lpstr>공격 2. form tag를 활용한 update 쿼리문을 사용하여 해커가 설정한 비밀번호로 자동으로 변경하게 하는 공격</vt:lpstr>
      <vt:lpstr>슬라이드 24</vt:lpstr>
      <vt:lpstr>슬라이드 25</vt:lpstr>
      <vt:lpstr>슬라이드 26</vt:lpstr>
      <vt:lpstr>슬라이드 27</vt:lpstr>
      <vt:lpstr>대응방안</vt:lpstr>
      <vt:lpstr>replaceALL()을 활용</vt:lpstr>
      <vt:lpstr>Burpsuite</vt:lpstr>
      <vt:lpstr>Burpsuite란?</vt:lpstr>
      <vt:lpstr>설치 방법</vt:lpstr>
      <vt:lpstr>슬라이드 33</vt:lpstr>
      <vt:lpstr>Proxy 설정</vt:lpstr>
      <vt:lpstr>슬라이드 35</vt:lpstr>
      <vt:lpstr>슬라이드 36</vt:lpstr>
      <vt:lpstr>슬라이드 37</vt:lpstr>
      <vt:lpstr>슬라이드 38</vt:lpstr>
      <vt:lpstr>주의사항!!</vt:lpstr>
      <vt:lpstr>슬라이드 40</vt:lpstr>
      <vt:lpstr>슬라이드 41</vt:lpstr>
      <vt:lpstr>Burpsuite를 활용한 파일업로드 공격 실습</vt:lpstr>
      <vt:lpstr>슬라이드 43</vt:lpstr>
      <vt:lpstr>슬라이드 44</vt:lpstr>
      <vt:lpstr>슬라이드 45</vt:lpstr>
      <vt:lpstr>기능</vt:lpstr>
      <vt:lpstr>Cluster bomb 기능</vt:lpstr>
      <vt:lpstr>슬라이드 48</vt:lpstr>
      <vt:lpstr>슬라이드 49</vt:lpstr>
      <vt:lpstr>슬라이드 50</vt:lpstr>
      <vt:lpstr>결과값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2022-07-26T03:12:23.000</dcterms:created>
  <dc:creator>TJ</dc:creator>
  <cp:lastModifiedBy>Administrator</cp:lastModifiedBy>
  <dcterms:modified xsi:type="dcterms:W3CDTF">2022-08-02T16:48:52.719</dcterms:modified>
  <cp:revision>77</cp:revision>
  <dc:title>ICT 보안전문가반 포토폴리오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