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72" r:id="rId4"/>
    <p:sldId id="275" r:id="rId5"/>
    <p:sldId id="311" r:id="rId6"/>
    <p:sldId id="268" r:id="rId7"/>
    <p:sldId id="269" r:id="rId8"/>
    <p:sldId id="276" r:id="rId9"/>
    <p:sldId id="274" r:id="rId10"/>
    <p:sldId id="277" r:id="rId11"/>
    <p:sldId id="273" r:id="rId12"/>
    <p:sldId id="278" r:id="rId13"/>
    <p:sldId id="313" r:id="rId14"/>
    <p:sldId id="314" r:id="rId15"/>
    <p:sldId id="315" r:id="rId16"/>
    <p:sldId id="312" r:id="rId17"/>
    <p:sldId id="279" r:id="rId18"/>
    <p:sldId id="302" r:id="rId19"/>
    <p:sldId id="303" r:id="rId20"/>
    <p:sldId id="280" r:id="rId21"/>
    <p:sldId id="300" r:id="rId22"/>
    <p:sldId id="298" r:id="rId23"/>
    <p:sldId id="299" r:id="rId24"/>
    <p:sldId id="301" r:id="rId25"/>
    <p:sldId id="287" r:id="rId26"/>
    <p:sldId id="288" r:id="rId27"/>
    <p:sldId id="289" r:id="rId28"/>
    <p:sldId id="305" r:id="rId29"/>
    <p:sldId id="304" r:id="rId30"/>
    <p:sldId id="290" r:id="rId31"/>
    <p:sldId id="291" r:id="rId32"/>
    <p:sldId id="292" r:id="rId33"/>
    <p:sldId id="316" r:id="rId34"/>
    <p:sldId id="263" r:id="rId35"/>
    <p:sldId id="317" r:id="rId36"/>
    <p:sldId id="306" r:id="rId37"/>
    <p:sldId id="296" r:id="rId38"/>
    <p:sldId id="307" r:id="rId39"/>
    <p:sldId id="309" r:id="rId40"/>
    <p:sldId id="270" r:id="rId41"/>
    <p:sldId id="261" r:id="rId42"/>
    <p:sldId id="310" r:id="rId43"/>
    <p:sldId id="308" r:id="rId44"/>
    <p:sldId id="26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FB80F-1C3D-498A-AFC4-3C1421AD667B}" v="1" dt="2022-05-29T03:01:15.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799"/>
    </inkml:context>
    <inkml:brush xml:id="br0">
      <inkml:brushProperty name="width" value="0.1" units="cm"/>
      <inkml:brushProperty name="height" value="0.1" units="cm"/>
      <inkml:brushProperty name="color" value="#E71224"/>
    </inkml:brush>
  </inkml:definitions>
  <inkml:trace contextRef="#ctx0" brushRef="#br0">11184 2315 4351 0 0,'0'3'768'0'0,"3"2"-576"0"0,1 2 192 0 0,3 0 96 0 0,1 3-224 0 0,1-2 96 0 0,3-4 0 0 0,2-3 0 0 0,3-2 0 0 0,3-4 0 0 0,3-1 0 0 0,3-2-64 0 0,3-1 0 0 0,4 2-64 0 0,2 2-32 0 0,-2 2-64 0 0,0 1 0 0 0,1 2-64 0 0,-3 0 0 0 0,0 0-32 0 0,-2 0-32 0 0,0 1 32 0 0,-1-1 0 0 0,-3 3 32 0 0,-2 2 0 0 0,1 2 0 0 0,-1 3 32 0 0,3 1 32 0 0,3 1 0 0 0,6 1 0 0 0,3 3-64 0 0,2 0 32 0 0,3 2-32 0 0,1 0 0 0 0,2 1-32 0 0,-1-3 0 0 0,-1-5-32 0 0,-2 0 32 0 0,-1-3-32 0 0,-3-2 32 0 0,-3-2-32 0 0,-2-3 0 0 0,-4 0 0 0 0,0-1 32 0 0,-1 0-32 0 0,-4 2 32 0 0,-1 2 0 0 0,-3 0 0 0 0,0-1-32 0 0,-2-1 0 0 0,0-1 64 0 0,0 0-32 0 0,0-1 0 0 0,0 0 0 0 0,1 0 0 0 0,-1 0 0 0 0,0 0 0 0 0,1-4-32 0 0,-1 0 32 0 0,1 0-32 0 0,-1-2 0 0 0,1-1 0 0 0,-4-1 0 0 0,-4 3-256 0 0,-7 2-832 0 0,-7 6 960 0 0,-10 1-128 0 0,-8 1-64 0 0,-2-1 320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0"/>
    </inkml:context>
    <inkml:brush xml:id="br0">
      <inkml:brushProperty name="width" value="0.1" units="cm"/>
      <inkml:brushProperty name="height" value="0.1" units="cm"/>
      <inkml:brushProperty name="color" value="#E71224"/>
    </inkml:brush>
  </inkml:definitions>
  <inkml:trace contextRef="#ctx0" brushRef="#br0">11307 3522 6591 0 0,'6'-3'512'0'0,"6"-1"-384"0"0,3 3-64 0 0,6 2 288 0 0,2 1-160 0 0,4 3-96 0 0,0 0-32 0 0,2 1-32 0 0,5-2 0 0 0,7-2 96 0 0,5 0 0 0 0,5-1 96 0 0,6-1 32 0 0,6 0 0 0 0,2 3 32 0 0,5 1 0 0 0,3 3 0 0 0,3 3-96 0 0,0 0-32 0 0,0 2-64 0 0,0-2-64 0 0,-1-2 0 0 0,-4 1 0 0 0,0-2-32 0 0,-7-4 32 0 0,-5-4-32 0 0,-9-1 32 0 0,-7 0-32 0 0,-7 0 0 0 0,-14 4-864 0 0,-13 1 704 0 0,-11 3-32 0 0,-6 1 192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1"/>
    </inkml:context>
    <inkml:brush xml:id="br0">
      <inkml:brushProperty name="width" value="0.1" units="cm"/>
      <inkml:brushProperty name="height" value="0.1" units="cm"/>
      <inkml:brushProperty name="color" value="#E71224"/>
    </inkml:brush>
  </inkml:definitions>
  <inkml:trace contextRef="#ctx0" brushRef="#br0">11289 4802 6399 0 0,'3'0'1856'0'0,"5"3"-1760"0"0,3 2 0 0 0,7-1 32 0 0,6-4 32 0 0,5-2 64 0 0,8-1 32 0 0,6-2 0 0 0,9-2 32 0 0,8 2 32 0 0,10-2-96 0 0,5 0-32 0 0,6 1-64 0 0,4 2 0 0 0,5 2-96 0 0,1 4 0 0 0,-1 1-32 0 0,-4 1-96 0 0,-7 0-288 0 0,-7-2-800 0 0,-7 0 1024 0 0,-8-1-160 0 0,-10-1-96 0 0,-14 1 416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2"/>
    </inkml:context>
    <inkml:brush xml:id="br0">
      <inkml:brushProperty name="width" value="0.1" units="cm"/>
      <inkml:brushProperty name="height" value="0.1" units="cm"/>
      <inkml:brushProperty name="color" value="#E71224"/>
    </inkml:brush>
  </inkml:definitions>
  <inkml:trace contextRef="#ctx0" brushRef="#br0">11167 6036 6655 0 0,'-3'0'1152'0'0,"-1"-3"-960"0"0,-3-1 544 0 0,2 0 192 0 0,7 0-896 0 0,4 2 32 0 0,9 1 0 0 0,7 0 0 0 0,10-3 32 0 0,9 0 0 0 0,10-3 0 0 0,8 0 0 0 0,11 1 0 0 0,6-2-64 0 0,5 1 32 0 0,5 2-64 0 0,3 1-64 0 0,0 1-288 0 0,0 2 288 0 0,-6-3 0 0 0,-7-3-64 0 0,-17-1 128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3"/>
    </inkml:context>
    <inkml:brush xml:id="br0">
      <inkml:brushProperty name="width" value="0.1" units="cm"/>
      <inkml:brushProperty name="height" value="0.1" units="cm"/>
      <inkml:brushProperty name="color" value="#E71224"/>
    </inkml:brush>
  </inkml:definitions>
  <inkml:trace contextRef="#ctx0" brushRef="#br0">11245 7164 4831 0 0,'3'0'416'0'0,"5"0"224"0"0,3 0-352 0 0,4 0 384 0 0,1 0-288 0 0,6 0-32 0 0,1-3 0 0 0,3-1 0 0 0,4 0-96 0 0,3 1-32 0 0,2-3-96 0 0,1 0 0 0 0,5 2-64 0 0,0 0-64 0 0,1 5-640 0 0,-1 2 576 0 0,-1 0-32 0 0,-5 0-96 0 0,-7 0 192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4"/>
    </inkml:context>
    <inkml:brush xml:id="br0">
      <inkml:brushProperty name="width" value="0.1" units="cm"/>
      <inkml:brushProperty name="height" value="0.1" units="cm"/>
      <inkml:brushProperty name="color" value="#E71224"/>
    </inkml:brush>
  </inkml:definitions>
  <inkml:trace contextRef="#ctx0" brushRef="#br0">11245 8406 1663 0 0,'3'0'512'0'0,"8"0"0"0"0,4 0-128 0 0,7-3 416 0 0,5-1-32 0 0,8 0-64 0 0,8-3-64 0 0,2 1-160 0 0,3 1-64 0 0,6-3-160 0 0,3 2-64 0 0,5-3-64 0 0,1 1-32 0 0,-1 2-32 0 0,-1 1-96 0 0,-8 2 64 0 0,-10 5-32 0 0,-12 2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5"/>
    </inkml:context>
    <inkml:brush xml:id="br0">
      <inkml:brushProperty name="width" value="0.1" units="cm"/>
      <inkml:brushProperty name="height" value="0.1" units="cm"/>
      <inkml:brushProperty name="color" value="#E71224"/>
    </inkml:brush>
  </inkml:definitions>
  <inkml:trace contextRef="#ctx0" brushRef="#br0">6528 8733 3647 0 0,'0'3'480'0'0,"0"4"608"0"0,3 5 96 0 0,4-1-160 0 0,4-1-448 0 0,1-7-288 0 0,0-2-64 0 0,3-6 192 0 0,0-1-256 0 0,2 0 64 0 0,1 1-128 0 0,1-2 32 0 0,-1 1-64 0 0,1 0 0 0 0,0 3-32 0 0,0 0 32 0 0,-1 5 0 0 0,1 2 0 0 0,0 0 32 0 0,-1-1 0 0 0,1 0 0 0 0,-1 2 0 0 0,1 0 0 0 0,-1-1-32 0 0,1 0 0 0 0,-1 1 0 0 0,1 1-32 0 0,-1 1 32 0 0,1 1-32 0 0,-1-2 0 0 0,1-2 0 0 0,-4 2 0 0 0,-1 0 32 0 0,1-1 0 0 0,0-2 0 0 0,1-1 0 0 0,1-1 0 0 0,4 0-32 0 0,2-1 64 0 0,-1-1-64 0 0,0 1 0 0 0,-1 0 0 0 0,2 0 0 0 0,1 0-32 0 0,-1-1 32 0 0,-2-2 0 0 0,3-1-32 0 0,0-3 0 0 0,-1 0 0 0 0,-1 0 32 0 0,-1 0-32 0 0,-2-1 0 0 0,0 3 0 0 0,-3-2 0 0 0,-2 0 32 0 0,0 2-32 0 0,1 1 0 0 0,1 2 0 0 0,1-3 32 0 0,1 1 0 0 0,0 0-32 0 0,1-2 0 0 0,-1 0 32 0 0,1 0-32 0 0,0 3 32 0 0,-1 0-32 0 0,1-1 32 0 0,2-1-32 0 0,2 1 0 0 0,3 1 0 0 0,0 1 0 0 0,2 1 0 0 0,-1 0 32 0 0,-2 1-32 0 0,2-3 0 0 0,-1-1 0 0 0,-2 0 0 0 0,1 1 0 0 0,0 1 32 0 0,-1 1-32 0 0,-2 0 0 0 0,-1 1-32 0 0,-2 0 64 0 0,0 0-32 0 0,0 0 0 0 0,-1 0 32 0 0,0 3-32 0 0,3 2 32 0 0,2-1 0 0 0,2 2-32 0 0,1 1 0 0 0,2-2 0 0 0,-1 2 32 0 0,2 0-32 0 0,-1-2 32 0 0,0-1 0 0 0,0 2-32 0 0,-3-1 32 0 0,-2 0-32 0 0,-2 1 32 0 0,-1 0-32 0 0,-1 3 32 0 0,-1-2-32 0 0,1 3 0 0 0,-1-1 32 0 0,0 0-32 0 0,0 0 32 0 0,0-2 0 0 0,1-2 0 0 0,2-2 0 0 0,2-2 0 0 0,2-1 0 0 0,5 0-32 0 0,-1 0 32 0 0,1-1-32 0 0,-1 1 0 0 0,-3 0 32 0 0,-2 3 0 0 0,-2 1-32 0 0,-2 0 0 0 0,-1-1 0 0 0,-1-1 0 0 0,0 0 32 0 0,-3 2-32 0 0,-1 0 0 0 0,0 0 0 0 0,1-1 0 0 0,-2 2 0 0 0,0 1 32 0 0,1-2 0 0 0,1 0-32 0 0,1-2 32 0 0,1-1 32 0 0,-2-3-64 0 0,-1-2 32 0 0,1 0 0 0 0,0-3 0 0 0,2-3 64 0 0,0 0-64 0 0,1 2 0 0 0,0 2 0 0 0,1 3 0 0 0,-1-3-32 0 0,1 1 32 0 0,0 1-32 0 0,-1 1 0 0 0,1 1 0 0 0,-1 1 0 0 0,1 1 32 0 0,-4-3-32 0 0,0-1 0 0 0,-1 0 0 0 0,1 1 0 0 0,2 1 0 0 0,0 1 0 0 0,0 0 0 0 0,2 1 0 0 0,-1 0-32 0 0,1-3 64 0 0,-1-1 0 0 0,1 0-64 0 0,0 1 64 0 0,-1-3-32 0 0,1 1 0 0 0,-1 0 0 0 0,-2-1 0 0 0,-2-1 32 0 0,1 2-32 0 0,0 1 0 0 0,1 2 0 0 0,1 0 0 0 0,1 2 0 0 0,0 0 0 0 0,0 0 0 0 0,1 0 0 0 0,0 0 0 0 0,-1 1 0 0 0,1-1 0 0 0,0 0 0 0 0,-1 0 0 0 0,1 0 0 0 0,-1 0 0 0 0,1-3 0 0 0,-1-1 32 0 0,1 0-32 0 0,-1 0 0 0 0,1 2 0 0 0,-1 1 32 0 0,1 0-32 0 0,-1 1 0 0 0,4 0 0 0 0,1 0 0 0 0,-1 0 0 0 0,3 0 0 0 0,3 0 0 0 0,0 0 32 0 0,2 0 0 0 0,1 1-32 0 0,3-1 0 0 0,-2 3 32 0 0,0 1-32 0 0,-3 0 32 0 0,-2-1-32 0 0,0-4 0 0 0,-1-2 0 0 0,-3 0 32 0 0,-1 0-32 0 0,-1 1 32 0 0,-2 0 0 0 0,0 1 0 0 0,-1 1 32 0 0,0 0-32 0 0,0 0 32 0 0,1 0-64 0 0,-1 0 32 0 0,0 0-32 0 0,1 4 32 0 0,-1 0 0 0 0,4 0-32 0 0,0-1 32 0 0,1-1-32 0 0,2 0 32 0 0,3-1-32 0 0,0-1 32 0 0,1 0 0 0 0,0 0-32 0 0,-3-1 0 0 0,-2 1 0 0 0,1 0 32 0 0,-1 0-32 0 0,-1 0 0 0 0,-1 0 0 0 0,-2 0 32 0 0,-1 0-32 0 0,0 0 32 0 0,0 0-32 0 0,2 0 32 0 0,1-3-32 0 0,1-1 32 0 0,1 0 0 0 0,1 0-32 0 0,2 2 32 0 0,0 1 0 0 0,-2 0-32 0 0,1 1 32 0 0,0 0-32 0 0,-2 0 0 0 0,-2 0 32 0 0,-1 0-32 0 0,-2 0 32 0 0,0 0-32 0 0,-3-3 0 0 0,-2-1 0 0 0,0 0 32 0 0,1 1-32 0 0,1 1 0 0 0,1 0 0 0 0,0-2 32 0 0,5 0-32 0 0,0 0 0 0 0,1 1 0 0 0,-1 1 0 0 0,-1 0 0 0 0,-1 2 0 0 0,-1 0 32 0 0,0 0-32 0 0,0 0 0 0 0,-1 3 0 0 0,0 2 0 0 0,1-1 0 0 0,-1-1 0 0 0,0-1 0 0 0,1 0 0 0 0,-1-1 0 0 0,1-1 32 0 0,-1 0-32 0 0,1 0 0 0 0,-1 0 32 0 0,1-1-32 0 0,-1 1 32 0 0,1 0-32 0 0,-1 0 0 0 0,1 0 0 0 0,-1 0 0 0 0,1 0 0 0 0,-1 0 0 0 0,1 0 32 0 0,-1 0-32 0 0,1 0 0 0 0,-1 0 0 0 0,1 0 0 0 0,-1 0 0 0 0,1 0 0 0 0,2 0 0 0 0,2 0 0 0 0,-1 0 0 0 0,0 0 0 0 0,-1 0 0 0 0,-1 0 0 0 0,-1 0 0 0 0,0 0 0 0 0,-1 0 0 0 0,1 0 0 0 0,-1 0 0 0 0,0 0 0 0 0,1-3 32 0 0,-1-1-32 0 0,1 0 32 0 0,-1 0 0 0 0,1 2-32 0 0,-1 1 0 0 0,1 0 0 0 0,-1 1 0 0 0,1 0 32 0 0,-1 0-32 0 0,1 0 0 0 0,-1 0 32 0 0,1 0-32 0 0,-1 0 32 0 0,0 1-32 0 0,1-1 0 0 0,-1 0 0 0 0,1 0 32 0 0,-1 0 0 0 0,1 0-32 0 0,-1 0 32 0 0,1 0 0 0 0,-1 0 32 0 0,1 0 64 0 0,-1-4-96 0 0,1 0 64 0 0,-1 0 0 0 0,1 1-32 0 0,-1 1-64 0 0,1 0 0 0 0,-1 2-32 0 0,1-1 32 0 0,-1 1 32 0 0,-2 3-32 0 0,-2 2 32 0 0,1-1-32 0 0,-3 3 0 0 0,0-1 64 0 0,-2-4-544 0 0,-3-5 2688 0 0,-3-12-2080 0 0,-1-13 160 0 0,-2-14 128 0 0,-1 0-416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05630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9278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2217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46224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9047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067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2149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0539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003044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6965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219994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9604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6631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3341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8.xml"/><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blob/main/00_MQ_Base_Final.py" TargetMode="Externa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70.png"/><Relationship Id="rId12" Type="http://schemas.openxmlformats.org/officeDocument/2006/relationships/customXml" Target="../ink/ink23.xml"/><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customXml" Target="../ink/ink22.xml"/><Relationship Id="rId4" Type="http://schemas.openxmlformats.org/officeDocument/2006/relationships/image" Target="../media/image37.png"/><Relationship Id="rId9" Type="http://schemas.openxmlformats.org/officeDocument/2006/relationships/image" Target="../media/image38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customXml" Target="../ink/ink2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7.png"/><Relationship Id="rId7" Type="http://schemas.openxmlformats.org/officeDocument/2006/relationships/customXml" Target="../ink/ink28.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customXml" Target="../ink/ink27.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29.xml"/></Relationships>
</file>

<file path=ppt/slides/_rels/slide35.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67.png"/><Relationship Id="rId18" Type="http://schemas.openxmlformats.org/officeDocument/2006/relationships/customXml" Target="../ink/ink37.xml"/><Relationship Id="rId3" Type="http://schemas.openxmlformats.org/officeDocument/2006/relationships/customXml" Target="../ink/ink30.xml"/><Relationship Id="rId7" Type="http://schemas.openxmlformats.org/officeDocument/2006/relationships/image" Target="../media/image64.png"/><Relationship Id="rId12" Type="http://schemas.openxmlformats.org/officeDocument/2006/relationships/customXml" Target="../ink/ink34.xml"/><Relationship Id="rId17" Type="http://schemas.openxmlformats.org/officeDocument/2006/relationships/image" Target="../media/image69.png"/><Relationship Id="rId2" Type="http://schemas.openxmlformats.org/officeDocument/2006/relationships/notesSlide" Target="../notesSlides/notesSlide29.xml"/><Relationship Id="rId16" Type="http://schemas.openxmlformats.org/officeDocument/2006/relationships/customXml" Target="../ink/ink36.xml"/><Relationship Id="rId1" Type="http://schemas.openxmlformats.org/officeDocument/2006/relationships/slideLayout" Target="../slideLayouts/slideLayout6.xml"/><Relationship Id="rId6" Type="http://schemas.openxmlformats.org/officeDocument/2006/relationships/customXml" Target="../ink/ink31.xml"/><Relationship Id="rId11" Type="http://schemas.openxmlformats.org/officeDocument/2006/relationships/image" Target="../media/image66.png"/><Relationship Id="rId5" Type="http://schemas.openxmlformats.org/officeDocument/2006/relationships/image" Target="../media/image63.png"/><Relationship Id="rId15" Type="http://schemas.openxmlformats.org/officeDocument/2006/relationships/image" Target="../media/image68.png"/><Relationship Id="rId10" Type="http://schemas.openxmlformats.org/officeDocument/2006/relationships/customXml" Target="../ink/ink33.xml"/><Relationship Id="rId19"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65.png"/><Relationship Id="rId14" Type="http://schemas.openxmlformats.org/officeDocument/2006/relationships/customXml" Target="../ink/ink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png"/><Relationship Id="rId7" Type="http://schemas.openxmlformats.org/officeDocument/2006/relationships/image" Target="../media/image66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customXml" Target="../ink/ink39.xml"/><Relationship Id="rId5" Type="http://schemas.openxmlformats.org/officeDocument/2006/relationships/image" Target="../media/image650.png"/><Relationship Id="rId10" Type="http://schemas.openxmlformats.org/officeDocument/2006/relationships/image" Target="../media/image680.png"/><Relationship Id="rId4" Type="http://schemas.openxmlformats.org/officeDocument/2006/relationships/customXml" Target="../ink/ink38.xml"/><Relationship Id="rId9" Type="http://schemas.openxmlformats.org/officeDocument/2006/relationships/customXml" Target="../ink/ink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4.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2.xml"/><Relationship Id="rId3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a:t>Have you played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4"/>
              <a:stretch>
                <a:fillRect/>
              </a:stretch>
            </p:blipFill>
            <p:spPr>
              <a:xfrm>
                <a:off x="820835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6"/>
              <a:stretch>
                <a:fillRect/>
              </a:stretch>
            </p:blipFill>
            <p:spPr>
              <a:xfrm>
                <a:off x="8135996" y="318391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8"/>
              <a:stretch>
                <a:fillRect/>
              </a:stretch>
            </p:blipFill>
            <p:spPr>
              <a:xfrm>
                <a:off x="7852047" y="5397553"/>
                <a:ext cx="60652"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0"/>
              <a:stretch>
                <a:fillRect/>
              </a:stretch>
            </p:blipFill>
            <p:spPr>
              <a:xfrm>
                <a:off x="12669652" y="5242176"/>
                <a:ext cx="71651" cy="803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2"/>
              <a:stretch>
                <a:fillRect/>
              </a:stretch>
            </p:blipFill>
            <p:spPr>
              <a:xfrm>
                <a:off x="8197916" y="4353898"/>
                <a:ext cx="358920" cy="46083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3"/>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4"/>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01_Instructions_V1</a:t>
                      </a:r>
                      <a:endParaRPr sz="2400" b="0"/>
                    </a:p>
                  </a:txBody>
                  <a:tcPr marL="121900" marR="121900" marT="121900" marB="121900"/>
                </a:tc>
                <a:tc>
                  <a:txBody>
                    <a:bodyPr/>
                    <a:lstStyle/>
                    <a:p>
                      <a:pPr marL="0" lvl="0" indent="0" algn="l" rtl="0">
                        <a:spcBef>
                          <a:spcPts val="0"/>
                        </a:spcBef>
                        <a:spcAft>
                          <a:spcPts val="0"/>
                        </a:spcAft>
                        <a:buNone/>
                      </a:pPr>
                      <a:r>
                        <a:rPr lang="en-NZ" sz="160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01_Instruction_V2</a:t>
                      </a:r>
                      <a:endParaRPr sz="2400" b="0"/>
                    </a:p>
                  </a:txBody>
                  <a:tcPr marL="121900" marR="121900" marT="121900" marB="121900"/>
                </a:tc>
                <a:tc>
                  <a:txBody>
                    <a:bodyPr/>
                    <a:lstStyle/>
                    <a:p>
                      <a:pPr marL="0" lvl="0" indent="0" algn="l" rtl="0">
                        <a:spcBef>
                          <a:spcPts val="0"/>
                        </a:spcBef>
                        <a:spcAft>
                          <a:spcPts val="0"/>
                        </a:spcAft>
                        <a:buNone/>
                      </a:pPr>
                      <a:r>
                        <a:rPr lang="en-NZ" sz="160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01_Instructions_V3</a:t>
                      </a:r>
                      <a:endParaRPr sz="2400" b="0"/>
                    </a:p>
                  </a:txBody>
                  <a:tcPr marL="121900" marR="121900" marT="121900" marB="121900"/>
                </a:tc>
                <a:tc>
                  <a:txBody>
                    <a:bodyPr/>
                    <a:lstStyle/>
                    <a:p>
                      <a:pPr marL="0" lvl="0" indent="0" algn="l" rtl="0">
                        <a:spcBef>
                          <a:spcPts val="0"/>
                        </a:spcBef>
                        <a:spcAft>
                          <a:spcPts val="0"/>
                        </a:spcAft>
                        <a:buNone/>
                      </a:pPr>
                      <a:r>
                        <a:rPr lang="en-NZ" sz="160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01_Instructions_V4</a:t>
                      </a:r>
                      <a:endParaRPr sz="2400" b="0"/>
                    </a:p>
                  </a:txBody>
                  <a:tcPr marL="121900" marR="121900" marT="121900" marB="121900"/>
                </a:tc>
                <a:tc>
                  <a:txBody>
                    <a:bodyPr/>
                    <a:lstStyle/>
                    <a:p>
                      <a:pPr marL="0" lvl="0" indent="0" algn="l" rtl="0">
                        <a:spcBef>
                          <a:spcPts val="0"/>
                        </a:spcBef>
                        <a:spcAft>
                          <a:spcPts val="0"/>
                        </a:spcAft>
                        <a:buNone/>
                      </a:pPr>
                      <a:r>
                        <a:rPr lang="en-NZ" sz="160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BAE8D5A1-3BDD-4723-B467-C3531EA95526}"/>
              </a:ext>
            </a:extLst>
          </p:cNvPr>
          <p:cNvPicPr>
            <a:picLocks noChangeAspect="1"/>
          </p:cNvPicPr>
          <p:nvPr/>
        </p:nvPicPr>
        <p:blipFill>
          <a:blip r:embed="rId3"/>
          <a:stretch>
            <a:fillRect/>
          </a:stretch>
        </p:blipFill>
        <p:spPr>
          <a:xfrm>
            <a:off x="1382295" y="1296737"/>
            <a:ext cx="7101305" cy="4665578"/>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Aim</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1465956" y="2826631"/>
            <a:ext cx="3298549"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035385" y="1408950"/>
            <a:ext cx="3405497" cy="3007441"/>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Aim  - Test Plan</a:t>
            </a:r>
            <a:endParaRPr sz="4000" dirty="0"/>
          </a:p>
        </p:txBody>
      </p:sp>
      <p:graphicFrame>
        <p:nvGraphicFramePr>
          <p:cNvPr id="92" name="Google Shape;92;p19"/>
          <p:cNvGraphicFramePr/>
          <p:nvPr>
            <p:extLst>
              <p:ext uri="{D42A27DB-BD31-4B8C-83A1-F6EECF244321}">
                <p14:modId xmlns:p14="http://schemas.microsoft.com/office/powerpoint/2010/main" val="3166781880"/>
              </p:ext>
            </p:extLst>
          </p:nvPr>
        </p:nvGraphicFramePr>
        <p:xfrm>
          <a:off x="415600" y="910593"/>
          <a:ext cx="11360800" cy="5729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err="1"/>
                        <a:t>Xxxi</a:t>
                      </a:r>
                      <a:r>
                        <a:rPr lang="en-NZ" sz="2400" dirty="0"/>
                        <a:t> </a:t>
                      </a:r>
                      <a:r>
                        <a:rPr lang="en-NZ" sz="2400" i="1" dirty="0"/>
                        <a:t>(invalid – string)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O.5 </a:t>
                      </a:r>
                      <a:r>
                        <a:rPr lang="en-NZ" sz="2400" i="1" dirty="0"/>
                        <a:t>(invalid – float)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 </a:t>
                      </a:r>
                      <a:r>
                        <a:rPr lang="en-NZ" sz="2400" i="1" dirty="0"/>
                        <a:t>(invalid – below lower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11 </a:t>
                      </a:r>
                      <a:r>
                        <a:rPr lang="en-NZ" sz="2400" i="1" dirty="0"/>
                        <a:t>(invalid – above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Error – please enter a whole number between 1 and 10</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1 </a:t>
                      </a:r>
                      <a:r>
                        <a:rPr lang="en-NZ" sz="2400" i="1" dirty="0"/>
                        <a:t>(valid – lower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10 </a:t>
                      </a:r>
                      <a:r>
                        <a:rPr lang="en-NZ" sz="2400" i="1" dirty="0"/>
                        <a:t>(valid –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 </a:t>
                      </a:r>
                    </a:p>
                  </a:txBody>
                  <a:tcPr marL="121900" marR="121900" marT="121900" marB="121900"/>
                </a:tc>
                <a:extLst>
                  <a:ext uri="{0D108BD9-81ED-4DB2-BD59-A6C34878D82A}">
                    <a16:rowId xmlns:a16="http://schemas.microsoft.com/office/drawing/2014/main" val="84344363"/>
                  </a:ext>
                </a:extLst>
              </a:tr>
            </a:tbl>
          </a:graphicData>
        </a:graphic>
      </p:graphicFrame>
    </p:spTree>
    <p:extLst>
      <p:ext uri="{BB962C8B-B14F-4D97-AF65-F5344CB8AC3E}">
        <p14:creationId xmlns:p14="http://schemas.microsoft.com/office/powerpoint/2010/main" val="160860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Aim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5937662" y="1983179"/>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 and boundary cases</a:t>
            </a:r>
          </a:p>
        </p:txBody>
      </p:sp>
      <p:pic>
        <p:nvPicPr>
          <p:cNvPr id="3" name="Picture 3" descr="Text&#10;&#10;Description automatically generated">
            <a:extLst>
              <a:ext uri="{FF2B5EF4-FFF2-40B4-BE49-F238E27FC236}">
                <a16:creationId xmlns:a16="http://schemas.microsoft.com/office/drawing/2014/main" id="{4B4873B0-086C-58E6-1083-FB0A4BD17E8F}"/>
              </a:ext>
            </a:extLst>
          </p:cNvPr>
          <p:cNvPicPr>
            <a:picLocks noChangeAspect="1"/>
          </p:cNvPicPr>
          <p:nvPr/>
        </p:nvPicPr>
        <p:blipFill>
          <a:blip r:embed="rId2"/>
          <a:stretch>
            <a:fillRect/>
          </a:stretch>
        </p:blipFill>
        <p:spPr>
          <a:xfrm>
            <a:off x="219241" y="1500633"/>
            <a:ext cx="5724357" cy="4979681"/>
          </a:xfrm>
          <a:prstGeom prst="rect">
            <a:avLst/>
          </a:prstGeom>
        </p:spPr>
      </p:pic>
      <p:pic>
        <p:nvPicPr>
          <p:cNvPr id="4" name="Picture 6" descr="A picture containing text&#10;&#10;Description automatically generated">
            <a:extLst>
              <a:ext uri="{FF2B5EF4-FFF2-40B4-BE49-F238E27FC236}">
                <a16:creationId xmlns:a16="http://schemas.microsoft.com/office/drawing/2014/main" id="{566B962F-4724-90B9-DBD0-95263BDDC6D5}"/>
              </a:ext>
            </a:extLst>
          </p:cNvPr>
          <p:cNvPicPr>
            <a:picLocks noChangeAspect="1"/>
          </p:cNvPicPr>
          <p:nvPr/>
        </p:nvPicPr>
        <p:blipFill>
          <a:blip r:embed="rId3"/>
          <a:stretch>
            <a:fillRect/>
          </a:stretch>
        </p:blipFill>
        <p:spPr>
          <a:xfrm>
            <a:off x="5940927" y="3303858"/>
            <a:ext cx="5951620" cy="905336"/>
          </a:xfrm>
          <a:prstGeom prst="rect">
            <a:avLst/>
          </a:prstGeom>
        </p:spPr>
      </p:pic>
    </p:spTree>
    <p:extLst>
      <p:ext uri="{BB962C8B-B14F-4D97-AF65-F5344CB8AC3E}">
        <p14:creationId xmlns:p14="http://schemas.microsoft.com/office/powerpoint/2010/main" val="286986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Aim: Development </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1562681230"/>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08_Aim_V1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works but only if integers are entered. Any cases that are outside of integer range are correctly refused but the program will crash when floats and strings are entered.</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08_Aim_V2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allows for strings, floats and integers but could be more efficient</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08_Aim_V3</a:t>
                      </a:r>
                      <a:endParaRPr sz="2400" b="0" dirty="0"/>
                    </a:p>
                  </a:txBody>
                  <a:tcPr marL="121900" marR="121900" marT="121900" marB="121900"/>
                </a:tc>
                <a:tc>
                  <a:txBody>
                    <a:bodyPr/>
                    <a:lstStyle/>
                    <a:p>
                      <a:pPr marL="0" lvl="0" indent="0" algn="l" rtl="0">
                        <a:spcBef>
                          <a:spcPts val="0"/>
                        </a:spcBef>
                        <a:spcAft>
                          <a:spcPts val="0"/>
                        </a:spcAft>
                        <a:buNone/>
                      </a:pPr>
                      <a:r>
                        <a:rPr lang="en-NZ" sz="1600" dirty="0"/>
                        <a:t>The basis of the program is now a while loop, so it is adaptable and more efficient</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08_Aim_V4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8258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C77F2B9-E9C9-BC05-9349-6FD8E64EE0C2}"/>
              </a:ext>
            </a:extLst>
          </p:cNvPr>
          <p:cNvPicPr>
            <a:picLocks noChangeAspect="1"/>
          </p:cNvPicPr>
          <p:nvPr/>
        </p:nvPicPr>
        <p:blipFill>
          <a:blip r:embed="rId3"/>
          <a:stretch>
            <a:fillRect/>
          </a:stretch>
        </p:blipFill>
        <p:spPr>
          <a:xfrm>
            <a:off x="1957137" y="1441472"/>
            <a:ext cx="6713621" cy="4870740"/>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Question Generator </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054166" y="374905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435687"/>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59739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Question Generator - Test Plan</a:t>
            </a:r>
            <a:endParaRPr sz="400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a:t>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a:t>One (correct in written form)</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err="1"/>
                        <a:t>Xxi</a:t>
                      </a:r>
                      <a:r>
                        <a:rPr lang="en-NZ" sz="2400"/>
                        <a:t>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a:t>0.4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a:t>In this version of the code the question a random number and is determined by if, </a:t>
            </a:r>
            <a:r>
              <a:rPr lang="en-NZ" b="1" err="1"/>
              <a:t>elif</a:t>
            </a:r>
            <a:r>
              <a:rPr lang="en-NZ" b="1"/>
              <a:t> statements dependent on what number they correspond to. Because of this the code will repeat itself, asking the same question multiple times .</a:t>
            </a:r>
          </a:p>
          <a:p>
            <a:r>
              <a:rPr lang="en-NZ" b="1"/>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https://github.com/MOLLY-S1/Assessment/blob/main/00_MQ_Base_Final.py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a:t>Test Cases - input</a:t>
                      </a:r>
                      <a:endParaRPr sz="1800" b="1"/>
                    </a:p>
                  </a:txBody>
                  <a:tcPr marL="121900" marR="121900" marT="121900" marB="121900">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a:t>1</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a:t>One (correct in written form)</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err="1"/>
                        <a:t>Xxi</a:t>
                      </a:r>
                      <a:r>
                        <a:rPr lang="en-NZ" sz="1800"/>
                        <a:t>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a:t>0.4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xmlns="">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3840" y="332454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xmlns="">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4651" y="2365505"/>
                <a:ext cx="525297"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xmlns="">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3960" y="3984735"/>
                <a:ext cx="469800" cy="519178"/>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xmlns="">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28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3" descr="Graphical user interface, text, application, email&#10;&#10;Description automatically generated">
            <a:extLst>
              <a:ext uri="{FF2B5EF4-FFF2-40B4-BE49-F238E27FC236}">
                <a16:creationId xmlns:a16="http://schemas.microsoft.com/office/drawing/2014/main" id="{E72AD7FC-01A6-35CE-9DBE-F3DD0FE28D09}"/>
              </a:ext>
            </a:extLst>
          </p:cNvPr>
          <p:cNvPicPr>
            <a:picLocks noChangeAspect="1"/>
          </p:cNvPicPr>
          <p:nvPr/>
        </p:nvPicPr>
        <p:blipFill>
          <a:blip r:embed="rId3"/>
          <a:stretch>
            <a:fillRect/>
          </a:stretch>
        </p:blipFill>
        <p:spPr>
          <a:xfrm>
            <a:off x="2812717" y="1365231"/>
            <a:ext cx="6566567" cy="4929644"/>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 Score Calculator</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921414" y="431680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206595" y="1466497"/>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Score calculator- Test Plan</a:t>
            </a:r>
            <a:endParaRPr sz="400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User answers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User answers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882"/>
                <a:ext cx="1617120" cy="12443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8" y="4195760"/>
                <a:ext cx="1784145"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28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04_Question_V1</a:t>
                      </a:r>
                      <a:endParaRPr sz="2400" b="0"/>
                    </a:p>
                  </a:txBody>
                  <a:tcPr marL="121900" marR="121900" marT="121900" marB="121900"/>
                </a:tc>
                <a:tc>
                  <a:txBody>
                    <a:bodyPr/>
                    <a:lstStyle/>
                    <a:p>
                      <a:pPr marL="0" lvl="0" indent="0" algn="l" rtl="0">
                        <a:spcBef>
                          <a:spcPts val="0"/>
                        </a:spcBef>
                        <a:spcAft>
                          <a:spcPts val="0"/>
                        </a:spcAft>
                        <a:buNone/>
                      </a:pPr>
                      <a:r>
                        <a:rPr lang="en-NZ" sz="160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04_Question_V2</a:t>
                      </a:r>
                      <a:endParaRPr sz="2400" b="0"/>
                    </a:p>
                  </a:txBody>
                  <a:tcPr marL="121900" marR="121900" marT="121900" marB="121900"/>
                </a:tc>
                <a:tc>
                  <a:txBody>
                    <a:bodyPr/>
                    <a:lstStyle/>
                    <a:p>
                      <a:pPr marL="0" lvl="0" indent="0" algn="l" rtl="0">
                        <a:spcBef>
                          <a:spcPts val="0"/>
                        </a:spcBef>
                        <a:spcAft>
                          <a:spcPts val="0"/>
                        </a:spcAft>
                        <a:buNone/>
                      </a:pPr>
                      <a:r>
                        <a:rPr lang="en-NZ" sz="160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04_Question_V3</a:t>
                      </a:r>
                      <a:endParaRPr sz="2400" b="0"/>
                    </a:p>
                  </a:txBody>
                  <a:tcPr marL="121900" marR="121900" marT="121900" marB="121900"/>
                </a:tc>
                <a:tc>
                  <a:txBody>
                    <a:bodyPr/>
                    <a:lstStyle/>
                    <a:p>
                      <a:pPr marL="0" lvl="0" indent="0" algn="l" rtl="0">
                        <a:spcBef>
                          <a:spcPts val="0"/>
                        </a:spcBef>
                        <a:spcAft>
                          <a:spcPts val="0"/>
                        </a:spcAft>
                        <a:buNone/>
                      </a:pPr>
                      <a:r>
                        <a:rPr lang="en-NZ" sz="160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a:t>Trial 4</a:t>
                      </a:r>
                    </a:p>
                    <a:p>
                      <a:pPr marL="0" lvl="0" indent="0" algn="l" rtl="0">
                        <a:spcBef>
                          <a:spcPts val="0"/>
                        </a:spcBef>
                        <a:spcAft>
                          <a:spcPts val="0"/>
                        </a:spcAft>
                        <a:buNone/>
                      </a:pPr>
                      <a:r>
                        <a:rPr lang="en-NZ" sz="2400" b="0"/>
                        <a:t>04_Question_V4</a:t>
                      </a:r>
                    </a:p>
                    <a:p>
                      <a:pPr marL="0" lvl="0" indent="0" algn="l" rtl="0">
                        <a:spcBef>
                          <a:spcPts val="0"/>
                        </a:spcBef>
                        <a:spcAft>
                          <a:spcPts val="0"/>
                        </a:spcAft>
                        <a:buNone/>
                      </a:pPr>
                      <a:endParaRPr sz="2400" b="0"/>
                    </a:p>
                  </a:txBody>
                  <a:tcPr marL="121900" marR="121900" marT="121900" marB="121900"/>
                </a:tc>
                <a:tc>
                  <a:txBody>
                    <a:bodyPr/>
                    <a:lstStyle/>
                    <a:p>
                      <a:pPr marL="0" lvl="0" indent="0" algn="l" rtl="0">
                        <a:spcBef>
                          <a:spcPts val="0"/>
                        </a:spcBef>
                        <a:spcAft>
                          <a:spcPts val="0"/>
                        </a:spcAft>
                        <a:buNone/>
                      </a:pPr>
                      <a:r>
                        <a:rPr lang="en-NZ" sz="160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04_Question_V5</a:t>
                      </a:r>
                      <a:endParaRPr sz="2400" b="0"/>
                    </a:p>
                  </a:txBody>
                  <a:tcPr marL="121900" marR="121900" marT="121900" marB="121900"/>
                </a:tc>
                <a:tc>
                  <a:txBody>
                    <a:bodyPr/>
                    <a:lstStyle/>
                    <a:p>
                      <a:pPr marL="0" lvl="0" indent="0" algn="l" rtl="0">
                        <a:spcBef>
                          <a:spcPts val="0"/>
                        </a:spcBef>
                        <a:spcAft>
                          <a:spcPts val="0"/>
                        </a:spcAft>
                        <a:buNone/>
                      </a:pPr>
                      <a:r>
                        <a:rPr lang="en-NZ" sz="160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5: Game Mechanics and Looping</a:t>
            </a:r>
            <a:br>
              <a:rPr lang="en-NZ" sz="4000" dirty="0"/>
            </a:br>
            <a:endParaRPr sz="400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Mechanics and Looping - Test Plan</a:t>
            </a:r>
            <a:endParaRPr sz="400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a:t>at the end of a set of ten questions the user enters ‘x’ to quit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the end of a set of ten questions the user enters &lt;enter&gt; to play another round</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1</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2</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 Testing</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a:effectLst/>
                          <a:latin typeface="inherit"/>
                        </a:rPr>
                        <a:t>Social</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6 - Statement Formatter </a:t>
            </a:r>
            <a:br>
              <a:rPr lang="en-NZ" sz="4000" dirty="0"/>
            </a:br>
            <a:endParaRPr sz="400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a:t>The output often has to standout from other statements, and we can do this by creating a function. </a:t>
            </a:r>
          </a:p>
        </p:txBody>
      </p:sp>
      <p:pic>
        <p:nvPicPr>
          <p:cNvPr id="2" name="Picture 2" descr="Graphical user interface, application&#10;&#10;Description automatically generated">
            <a:extLst>
              <a:ext uri="{FF2B5EF4-FFF2-40B4-BE49-F238E27FC236}">
                <a16:creationId xmlns:a16="http://schemas.microsoft.com/office/drawing/2014/main" id="{8F26A2A5-CB97-B2E3-5002-AA3AC077C4C5}"/>
              </a:ext>
            </a:extLst>
          </p:cNvPr>
          <p:cNvPicPr>
            <a:picLocks noChangeAspect="1"/>
          </p:cNvPicPr>
          <p:nvPr/>
        </p:nvPicPr>
        <p:blipFill>
          <a:blip r:embed="rId3"/>
          <a:stretch>
            <a:fillRect/>
          </a:stretch>
        </p:blipFill>
        <p:spPr>
          <a:xfrm>
            <a:off x="994611" y="1393373"/>
            <a:ext cx="6753726" cy="5461569"/>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a:t>Statement 1</a:t>
                      </a:r>
                    </a:p>
                    <a:p>
                      <a:pPr marL="0" lvl="0" indent="0" algn="l" rtl="0">
                        <a:spcBef>
                          <a:spcPts val="0"/>
                        </a:spcBef>
                        <a:spcAft>
                          <a:spcPts val="0"/>
                        </a:spcAft>
                        <a:buNone/>
                      </a:pPr>
                      <a:r>
                        <a:rPr lang="en-NZ" sz="2400"/>
                        <a:t>“Welcome to the Māori Quiz”</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a:t>Statement 2</a:t>
                      </a:r>
                    </a:p>
                    <a:p>
                      <a:pPr marL="0" lvl="0" indent="0" algn="l" rtl="0">
                        <a:spcBef>
                          <a:spcPts val="0"/>
                        </a:spcBef>
                        <a:spcAft>
                          <a:spcPts val="0"/>
                        </a:spcAft>
                        <a:buNone/>
                      </a:pPr>
                      <a:r>
                        <a:rPr lang="en-NZ" sz="2400"/>
                        <a:t>“Correct”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a:t>Statement 3</a:t>
                      </a:r>
                    </a:p>
                    <a:p>
                      <a:pPr marL="0" lvl="0" indent="0" algn="l" rtl="0">
                        <a:spcBef>
                          <a:spcPts val="0"/>
                        </a:spcBef>
                        <a:spcAft>
                          <a:spcPts val="0"/>
                        </a:spcAft>
                        <a:buNone/>
                      </a:pPr>
                      <a:r>
                        <a:rPr lang="en-NZ" sz="2400"/>
                        <a:t>“Incorrect”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a:t>Statement 4</a:t>
                      </a:r>
                    </a:p>
                    <a:p>
                      <a:pPr marL="0" lvl="0" indent="0" algn="l" rtl="0">
                        <a:spcBef>
                          <a:spcPts val="0"/>
                        </a:spcBef>
                        <a:spcAft>
                          <a:spcPts val="0"/>
                        </a:spcAft>
                        <a:buNone/>
                      </a:pPr>
                      <a:r>
                        <a:rPr lang="en-NZ" sz="2400"/>
                        <a:t>“Goodbye”</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 Testing</a:t>
            </a:r>
            <a:endParaRPr sz="400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997820041"/>
              </p:ext>
            </p:extLst>
          </p:nvPr>
        </p:nvGraphicFramePr>
        <p:xfrm>
          <a:off x="415600" y="910592"/>
          <a:ext cx="11756346" cy="6216395"/>
        </p:xfrm>
        <a:graphic>
          <a:graphicData uri="http://schemas.openxmlformats.org/drawingml/2006/table">
            <a:tbl>
              <a:tblPr>
                <a:noFill/>
              </a:tblPr>
              <a:tblGrid>
                <a:gridCol w="5878173">
                  <a:extLst>
                    <a:ext uri="{9D8B030D-6E8A-4147-A177-3AD203B41FA5}">
                      <a16:colId xmlns:a16="http://schemas.microsoft.com/office/drawing/2014/main" val="20000"/>
                    </a:ext>
                  </a:extLst>
                </a:gridCol>
                <a:gridCol w="5878173">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323473">
                <a:tc>
                  <a:txBody>
                    <a:bodyPr/>
                    <a:lstStyle/>
                    <a:p>
                      <a:pPr marL="0" lvl="0" indent="0" algn="l" rtl="0">
                        <a:spcBef>
                          <a:spcPts val="0"/>
                        </a:spcBef>
                        <a:spcAft>
                          <a:spcPts val="0"/>
                        </a:spcAft>
                        <a:buNone/>
                      </a:pPr>
                      <a:r>
                        <a:rPr lang="en-NZ" sz="2400" dirty="0"/>
                        <a:t>Run Program </a:t>
                      </a:r>
                      <a:endParaRPr lang="en-NZ" sz="2400"/>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rtl="0" eaLnBrk="1" fontAlgn="auto" latinLnBrk="0" hangingPunct="1">
                        <a:lnSpc>
                          <a:spcPct val="100000"/>
                        </a:lnSpc>
                        <a:spcBef>
                          <a:spcPts val="0"/>
                        </a:spcBef>
                        <a:spcAft>
                          <a:spcPts val="0"/>
                        </a:spcAft>
                        <a:buClrTx/>
                        <a:buSzTx/>
                        <a:buFontTx/>
                        <a:buNone/>
                      </a:pPr>
                      <a:r>
                        <a:rPr lang="en-NZ" sz="2400" dirty="0"/>
                        <a:t>Show instructions </a:t>
                      </a:r>
                    </a:p>
                  </a:txBody>
                  <a:tcPr marL="121900" marR="121900" marT="121900" marB="121900"/>
                </a:tc>
                <a:extLst>
                  <a:ext uri="{0D108BD9-81ED-4DB2-BD59-A6C34878D82A}">
                    <a16:rowId xmlns:a16="http://schemas.microsoft.com/office/drawing/2014/main" val="10001"/>
                  </a:ext>
                </a:extLst>
              </a:tr>
              <a:tr h="982578">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r h="1741833">
                <a:tc>
                  <a:txBody>
                    <a:bodyPr/>
                    <a:lstStyle/>
                    <a:p>
                      <a:pPr marL="0" lvl="0" indent="0" algn="l">
                        <a:spcBef>
                          <a:spcPts val="0"/>
                        </a:spcBef>
                        <a:spcAft>
                          <a:spcPts val="0"/>
                        </a:spcAft>
                        <a:buNone/>
                      </a:pPr>
                      <a:r>
                        <a:rPr lang="en-NZ" sz="2400" b="0" i="0" u="none" strike="noStrike" noProof="0" dirty="0">
                          <a:latin typeface="Calibri"/>
                        </a:rPr>
                        <a:t>Enter amount to play with</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err="1">
                          <a:latin typeface="Calibri"/>
                        </a:rPr>
                        <a:t>Xiii</a:t>
                      </a:r>
                    </a:p>
                    <a:p>
                      <a:pPr marL="0" lvl="0" indent="0" algn="l">
                        <a:spcBef>
                          <a:spcPts val="0"/>
                        </a:spcBef>
                        <a:spcAft>
                          <a:spcPts val="0"/>
                        </a:spcAft>
                        <a:buNone/>
                      </a:pPr>
                      <a:r>
                        <a:rPr lang="en-NZ" sz="2400" b="0" i="0" u="none" strike="noStrike" noProof="0" dirty="0">
                          <a:latin typeface="Calibri"/>
                        </a:rPr>
                        <a:t>o.5</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0</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11</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a:t>
                      </a:r>
                      <a:endParaRPr lang="en-NZ" dirty="0"/>
                    </a:p>
                  </a:txBody>
                  <a:tcPr marL="121899" marR="121899" marT="121899" marB="121899"/>
                </a:tc>
                <a:tc>
                  <a:txBody>
                    <a:bodyPr/>
                    <a:lstStyle/>
                    <a:p>
                      <a:pPr marL="0" marR="0" lvl="0" indent="0" algn="l" defTabSz="914400">
                        <a:lnSpc>
                          <a:spcPct val="100000"/>
                        </a:lnSpc>
                        <a:spcBef>
                          <a:spcPts val="0"/>
                        </a:spcBef>
                        <a:spcAft>
                          <a:spcPts val="0"/>
                        </a:spcAft>
                        <a:buNone/>
                        <a:tabLst/>
                        <a:defRPr/>
                      </a:pPr>
                      <a:endParaRPr lang="en-NZ"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 </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Press &lt;enter&gt; to start</a:t>
                      </a:r>
                      <a:endParaRPr lang="en-US" sz="2400" b="0" i="0" u="none" strike="noStrike" noProof="0" dirty="0">
                        <a:latin typeface="Calibri"/>
                      </a:endParaRPr>
                    </a:p>
                    <a:p>
                      <a:pPr marL="0" lvl="0" indent="0" algn="l">
                        <a:lnSpc>
                          <a:spcPct val="100000"/>
                        </a:lnSpc>
                        <a:spcBef>
                          <a:spcPts val="0"/>
                        </a:spcBef>
                        <a:spcAft>
                          <a:spcPts val="0"/>
                        </a:spcAft>
                        <a:buNone/>
                      </a:pPr>
                      <a:endParaRPr lang="en-NZ" sz="2400" dirty="0"/>
                    </a:p>
                  </a:txBody>
                  <a:tcPr marL="121899" marR="121899" marT="121899" marB="121899"/>
                </a:tc>
                <a:extLst>
                  <a:ext uri="{0D108BD9-81ED-4DB2-BD59-A6C34878D82A}">
                    <a16:rowId xmlns:a16="http://schemas.microsoft.com/office/drawing/2014/main" val="1726260405"/>
                  </a:ext>
                </a:extLst>
              </a:tr>
            </a:tbl>
          </a:graphicData>
        </a:graphic>
      </p:graphicFrame>
    </p:spTree>
    <p:extLst>
      <p:ext uri="{BB962C8B-B14F-4D97-AF65-F5344CB8AC3E}">
        <p14:creationId xmlns:p14="http://schemas.microsoft.com/office/powerpoint/2010/main" val="1655667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754"/>
                <a:ext cx="717120" cy="117893"/>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 (part 2)</a:t>
            </a:r>
          </a:p>
        </p:txBody>
      </p:sp>
      <p:sp>
        <p:nvSpPr>
          <p:cNvPr id="15" name="TextBox 14">
            <a:extLst>
              <a:ext uri="{FF2B5EF4-FFF2-40B4-BE49-F238E27FC236}">
                <a16:creationId xmlns:a16="http://schemas.microsoft.com/office/drawing/2014/main" id="{191A371F-3DCB-4C3D-8390-5779AB1576D0}"/>
              </a:ext>
            </a:extLst>
          </p:cNvPr>
          <p:cNvSpPr txBox="1"/>
          <p:nvPr/>
        </p:nvSpPr>
        <p:spPr>
          <a:xfrm>
            <a:off x="7069950" y="1715200"/>
            <a:ext cx="3581002" cy="954107"/>
          </a:xfrm>
          <a:prstGeom prst="rect">
            <a:avLst/>
          </a:prstGeom>
          <a:noFill/>
        </p:spPr>
        <p:txBody>
          <a:bodyPr wrap="square" rtlCol="0">
            <a:spAutoFit/>
          </a:bodyPr>
          <a:lstStyle/>
          <a:p>
            <a:r>
              <a:rPr lang="en-NZ" sz="2800" b="1"/>
              <a:t>All results worked as expected</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4"/>
              <a:stretch>
                <a:fillRect/>
              </a:stretch>
            </p:blipFill>
            <p:spPr>
              <a:xfrm>
                <a:off x="3095559" y="2127547"/>
                <a:ext cx="597240" cy="89280"/>
              </a:xfrm>
              <a:prstGeom prst="rect">
                <a:avLst/>
              </a:prstGeom>
            </p:spPr>
          </p:pic>
        </mc:Fallback>
      </mc:AlternateContent>
      <p:pic>
        <p:nvPicPr>
          <p:cNvPr id="3" name="Picture 4" descr="Text&#10;&#10;Description automatically generated">
            <a:extLst>
              <a:ext uri="{FF2B5EF4-FFF2-40B4-BE49-F238E27FC236}">
                <a16:creationId xmlns:a16="http://schemas.microsoft.com/office/drawing/2014/main" id="{CC6D862A-BD6F-AE8F-DC67-55B0A364B0F2}"/>
              </a:ext>
            </a:extLst>
          </p:cNvPr>
          <p:cNvPicPr>
            <a:picLocks noChangeAspect="1"/>
          </p:cNvPicPr>
          <p:nvPr/>
        </p:nvPicPr>
        <p:blipFill>
          <a:blip r:embed="rId5"/>
          <a:stretch>
            <a:fillRect/>
          </a:stretch>
        </p:blipFill>
        <p:spPr>
          <a:xfrm>
            <a:off x="647032" y="1291358"/>
            <a:ext cx="4080042" cy="4997179"/>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C5FBF2C-B88F-CA23-1AA8-C227E812E368}"/>
                  </a:ext>
                </a:extLst>
              </p14:cNvPr>
              <p14:cNvContentPartPr/>
              <p14:nvPr/>
            </p14:nvContentPartPr>
            <p14:xfrm>
              <a:off x="4325196" y="1552979"/>
              <a:ext cx="581025" cy="76200"/>
            </p14:xfrm>
          </p:contentPart>
        </mc:Choice>
        <mc:Fallback xmlns="">
          <p:pic>
            <p:nvPicPr>
              <p:cNvPr id="5" name="Ink 4">
                <a:extLst>
                  <a:ext uri="{FF2B5EF4-FFF2-40B4-BE49-F238E27FC236}">
                    <a16:creationId xmlns:a16="http://schemas.microsoft.com/office/drawing/2014/main" id="{BC5FBF2C-B88F-CA23-1AA8-C227E812E368}"/>
                  </a:ext>
                </a:extLst>
              </p:cNvPr>
              <p:cNvPicPr/>
              <p:nvPr/>
            </p:nvPicPr>
            <p:blipFill>
              <a:blip r:embed="rId7"/>
              <a:stretch>
                <a:fillRect/>
              </a:stretch>
            </p:blipFill>
            <p:spPr>
              <a:xfrm>
                <a:off x="4307458" y="1536384"/>
                <a:ext cx="616864" cy="1097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D4E7C04-316C-0998-5374-C1629DAA058E}"/>
                  </a:ext>
                </a:extLst>
              </p14:cNvPr>
              <p14:cNvContentPartPr/>
              <p14:nvPr/>
            </p14:nvContentPartPr>
            <p14:xfrm>
              <a:off x="4418412" y="2462824"/>
              <a:ext cx="523875" cy="47625"/>
            </p14:xfrm>
          </p:contentPart>
        </mc:Choice>
        <mc:Fallback xmlns="">
          <p:pic>
            <p:nvPicPr>
              <p:cNvPr id="6" name="Ink 5">
                <a:extLst>
                  <a:ext uri="{FF2B5EF4-FFF2-40B4-BE49-F238E27FC236}">
                    <a16:creationId xmlns:a16="http://schemas.microsoft.com/office/drawing/2014/main" id="{8D4E7C04-316C-0998-5374-C1629DAA058E}"/>
                  </a:ext>
                </a:extLst>
              </p:cNvPr>
              <p:cNvPicPr/>
              <p:nvPr/>
            </p:nvPicPr>
            <p:blipFill>
              <a:blip r:embed="rId9"/>
              <a:stretch>
                <a:fillRect/>
              </a:stretch>
            </p:blipFill>
            <p:spPr>
              <a:xfrm>
                <a:off x="4400902" y="2443464"/>
                <a:ext cx="559253" cy="8595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7330497-E6FE-52F6-AB09-3F0D32BC095D}"/>
                  </a:ext>
                </a:extLst>
              </p14:cNvPr>
              <p14:cNvContentPartPr/>
              <p14:nvPr/>
            </p14:nvContentPartPr>
            <p14:xfrm>
              <a:off x="4405096" y="3411405"/>
              <a:ext cx="466725" cy="19049"/>
            </p14:xfrm>
          </p:contentPart>
        </mc:Choice>
        <mc:Fallback xmlns="">
          <p:pic>
            <p:nvPicPr>
              <p:cNvPr id="7" name="Ink 6">
                <a:extLst>
                  <a:ext uri="{FF2B5EF4-FFF2-40B4-BE49-F238E27FC236}">
                    <a16:creationId xmlns:a16="http://schemas.microsoft.com/office/drawing/2014/main" id="{87330497-E6FE-52F6-AB09-3F0D32BC095D}"/>
                  </a:ext>
                </a:extLst>
              </p:cNvPr>
              <p:cNvPicPr/>
              <p:nvPr/>
            </p:nvPicPr>
            <p:blipFill>
              <a:blip r:embed="rId11"/>
              <a:stretch>
                <a:fillRect/>
              </a:stretch>
            </p:blipFill>
            <p:spPr>
              <a:xfrm>
                <a:off x="4387241" y="3392356"/>
                <a:ext cx="502078" cy="57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E9E8455-E0FB-1CF8-88D0-5A493EDD1821}"/>
                  </a:ext>
                </a:extLst>
              </p14:cNvPr>
              <p14:cNvContentPartPr/>
              <p14:nvPr/>
            </p14:nvContentPartPr>
            <p14:xfrm>
              <a:off x="4298487" y="4302955"/>
              <a:ext cx="371474" cy="38099"/>
            </p14:xfrm>
          </p:contentPart>
        </mc:Choice>
        <mc:Fallback xmlns="">
          <p:pic>
            <p:nvPicPr>
              <p:cNvPr id="8" name="Ink 7">
                <a:extLst>
                  <a:ext uri="{FF2B5EF4-FFF2-40B4-BE49-F238E27FC236}">
                    <a16:creationId xmlns:a16="http://schemas.microsoft.com/office/drawing/2014/main" id="{5E9E8455-E0FB-1CF8-88D0-5A493EDD1821}"/>
                  </a:ext>
                </a:extLst>
              </p:cNvPr>
              <p:cNvPicPr/>
              <p:nvPr/>
            </p:nvPicPr>
            <p:blipFill>
              <a:blip r:embed="rId13"/>
              <a:stretch>
                <a:fillRect/>
              </a:stretch>
            </p:blipFill>
            <p:spPr>
              <a:xfrm>
                <a:off x="4280402" y="4282903"/>
                <a:ext cx="407283" cy="778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B8700657-D413-208E-F2CD-7F3A6149608E}"/>
                  </a:ext>
                </a:extLst>
              </p14:cNvPr>
              <p14:cNvContentPartPr/>
              <p14:nvPr/>
            </p14:nvContentPartPr>
            <p14:xfrm>
              <a:off x="4371805" y="5203437"/>
              <a:ext cx="190500" cy="19049"/>
            </p14:xfrm>
          </p:contentPart>
        </mc:Choice>
        <mc:Fallback xmlns="">
          <p:pic>
            <p:nvPicPr>
              <p:cNvPr id="9" name="Ink 8">
                <a:extLst>
                  <a:ext uri="{FF2B5EF4-FFF2-40B4-BE49-F238E27FC236}">
                    <a16:creationId xmlns:a16="http://schemas.microsoft.com/office/drawing/2014/main" id="{B8700657-D413-208E-F2CD-7F3A6149608E}"/>
                  </a:ext>
                </a:extLst>
              </p:cNvPr>
              <p:cNvPicPr/>
              <p:nvPr/>
            </p:nvPicPr>
            <p:blipFill>
              <a:blip r:embed="rId15"/>
              <a:stretch>
                <a:fillRect/>
              </a:stretch>
            </p:blipFill>
            <p:spPr>
              <a:xfrm>
                <a:off x="4353697" y="5176224"/>
                <a:ext cx="226355" cy="7293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1A49BFF-0D85-7EBD-530F-091DBC07312E}"/>
                  </a:ext>
                </a:extLst>
              </p14:cNvPr>
              <p14:cNvContentPartPr/>
              <p14:nvPr/>
            </p14:nvContentPartPr>
            <p14:xfrm>
              <a:off x="4371805" y="6114592"/>
              <a:ext cx="266700" cy="28574"/>
            </p14:xfrm>
          </p:contentPart>
        </mc:Choice>
        <mc:Fallback xmlns="">
          <p:pic>
            <p:nvPicPr>
              <p:cNvPr id="10" name="Ink 9">
                <a:extLst>
                  <a:ext uri="{FF2B5EF4-FFF2-40B4-BE49-F238E27FC236}">
                    <a16:creationId xmlns:a16="http://schemas.microsoft.com/office/drawing/2014/main" id="{D1A49BFF-0D85-7EBD-530F-091DBC07312E}"/>
                  </a:ext>
                </a:extLst>
              </p:cNvPr>
              <p:cNvPicPr/>
              <p:nvPr/>
            </p:nvPicPr>
            <p:blipFill>
              <a:blip r:embed="rId17"/>
              <a:stretch>
                <a:fillRect/>
              </a:stretch>
            </p:blipFill>
            <p:spPr>
              <a:xfrm>
                <a:off x="4353662" y="6095543"/>
                <a:ext cx="302623" cy="6629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FFD7862-735E-8DD0-63BA-BFF05567489F}"/>
                  </a:ext>
                </a:extLst>
              </p14:cNvPr>
              <p14:cNvContentPartPr/>
              <p14:nvPr/>
            </p14:nvContentPartPr>
            <p14:xfrm>
              <a:off x="796340" y="6283584"/>
              <a:ext cx="2438400" cy="114300"/>
            </p14:xfrm>
          </p:contentPart>
        </mc:Choice>
        <mc:Fallback xmlns="">
          <p:pic>
            <p:nvPicPr>
              <p:cNvPr id="13" name="Ink 12">
                <a:extLst>
                  <a:ext uri="{FF2B5EF4-FFF2-40B4-BE49-F238E27FC236}">
                    <a16:creationId xmlns:a16="http://schemas.microsoft.com/office/drawing/2014/main" id="{CFFD7862-735E-8DD0-63BA-BFF05567489F}"/>
                  </a:ext>
                </a:extLst>
              </p:cNvPr>
              <p:cNvPicPr/>
              <p:nvPr/>
            </p:nvPicPr>
            <p:blipFill>
              <a:blip r:embed="rId19"/>
              <a:stretch>
                <a:fillRect/>
              </a:stretch>
            </p:blipFill>
            <p:spPr>
              <a:xfrm>
                <a:off x="778699" y="6266107"/>
                <a:ext cx="2474042" cy="148905"/>
              </a:xfrm>
              <a:prstGeom prst="rect">
                <a:avLst/>
              </a:prstGeom>
            </p:spPr>
          </p:pic>
        </mc:Fallback>
      </mc:AlternateContent>
    </p:spTree>
    <p:extLst>
      <p:ext uri="{BB962C8B-B14F-4D97-AF65-F5344CB8AC3E}">
        <p14:creationId xmlns:p14="http://schemas.microsoft.com/office/powerpoint/2010/main" val="4164029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2</a:t>
            </a:r>
            <a:endParaRPr sz="400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a:t>User answers every question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US" sz="1800" b="1" kern="1200">
                          <a:solidFill>
                            <a:schemeClr val="tx1"/>
                          </a:solidFill>
                          <a:effectLst/>
                          <a:latin typeface="+mn-lt"/>
                          <a:ea typeface="+mn-ea"/>
                          <a:cs typeface="+mn-cs"/>
                        </a:rPr>
                        <a:t>You should probably do some more studying!”</a:t>
                      </a:r>
                      <a:endParaRPr lang="en-NZ" sz="240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a:t>User answers every question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NZ" sz="1800" b="1" kern="1200">
                          <a:solidFill>
                            <a:schemeClr val="tx1"/>
                          </a:solidFill>
                          <a:effectLst/>
                          <a:latin typeface="+mn-lt"/>
                          <a:ea typeface="+mn-ea"/>
                          <a:cs typeface="+mn-cs"/>
                        </a:rPr>
                        <a:t>10/10 THAT'S AMAZING!!!”</a:t>
                      </a: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ALL INCORRECT</a:t>
            </a:r>
          </a:p>
        </p:txBody>
      </p:sp>
    </p:spTree>
    <p:extLst>
      <p:ext uri="{BB962C8B-B14F-4D97-AF65-F5344CB8AC3E}">
        <p14:creationId xmlns:p14="http://schemas.microsoft.com/office/powerpoint/2010/main" val="249328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3</a:t>
            </a:r>
            <a:endParaRPr sz="400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a:t>Quiz ends</a:t>
                      </a:r>
                    </a:p>
                    <a:p>
                      <a:pPr marL="0" lvl="0" indent="0" algn="l" rtl="0">
                        <a:spcBef>
                          <a:spcPts val="0"/>
                        </a:spcBef>
                        <a:spcAft>
                          <a:spcPts val="0"/>
                        </a:spcAft>
                        <a:buNone/>
                      </a:pPr>
                      <a:r>
                        <a:rPr lang="en-NZ" sz="2400"/>
                        <a:t>User presses &lt;enter&gt; to play again</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a:t>Quiz ends </a:t>
                      </a:r>
                    </a:p>
                    <a:p>
                      <a:pPr marL="0" lvl="0" indent="0" algn="l" rtl="0">
                        <a:spcBef>
                          <a:spcPts val="0"/>
                        </a:spcBef>
                        <a:spcAft>
                          <a:spcPts val="0"/>
                        </a:spcAft>
                        <a:buNone/>
                      </a:pPr>
                      <a:r>
                        <a:rPr lang="en-NZ" sz="2400"/>
                        <a:t>User presses ‘x’ to finish</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483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596" y="443503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300" y="4021395"/>
                <a:ext cx="888512"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a:effectLst/>
                          <a:latin typeface="inherit"/>
                        </a:rPr>
                        <a:t>Functionality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Functionality makes sure the program runs as </a:t>
                      </a:r>
                      <a:r>
                        <a:rPr lang="en-US" b="0">
                          <a:effectLst/>
                          <a:latin typeface="Calibri" panose="020F0502020204030204" pitchFamily="34" charset="0"/>
                        </a:rPr>
                        <a:t>its</a:t>
                      </a:r>
                      <a:r>
                        <a:rPr lang="en-US" b="0">
                          <a:effectLst/>
                          <a:latin typeface="inherit"/>
                        </a:rPr>
                        <a:t> supposed to. It should work for all cases including boundary, expected, and unexpected. </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a:effectLst/>
                          <a:latin typeface="inherit"/>
                        </a:rPr>
                        <a:t>Aesthetics</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Aesthetics is how the program looks, and its appearance. An aesthetically pleasing program will contain </a:t>
                      </a:r>
                      <a:r>
                        <a:rPr lang="en-US" b="0">
                          <a:effectLst/>
                          <a:latin typeface="Calibri" panose="020F0502020204030204" pitchFamily="34" charset="0"/>
                        </a:rPr>
                        <a:t>well spaced</a:t>
                      </a:r>
                      <a:r>
                        <a:rPr lang="en-US" b="0">
                          <a:effectLst/>
                          <a:latin typeface="inherit"/>
                        </a:rPr>
                        <a:t> instructions, prompts and decorations around key messages.</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 </a:t>
                      </a:r>
                    </a:p>
                  </a:txBody>
                  <a:tcPr/>
                </a:tc>
                <a:tc>
                  <a:txBody>
                    <a:bodyPr/>
                    <a:lstStyle/>
                    <a:p>
                      <a:r>
                        <a:rPr lang="en-NZ"/>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a:t>Usability </a:t>
                      </a:r>
                    </a:p>
                  </a:txBody>
                  <a:tcPr/>
                </a:tc>
                <a:tc>
                  <a:txBody>
                    <a:bodyPr/>
                    <a:lstStyle/>
                    <a:p>
                      <a:r>
                        <a:rPr lang="en-NZ"/>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a:t>Aesthetics </a:t>
                      </a:r>
                    </a:p>
                  </a:txBody>
                  <a:tcPr/>
                </a:tc>
                <a:tc>
                  <a:txBody>
                    <a:bodyPr/>
                    <a:lstStyle/>
                    <a:p>
                      <a:r>
                        <a:rPr lang="en-NZ"/>
                        <a:t>The program has a carefully spaced output and used a statement formatter to enhance the appearance. Although aesthetics is not the main focus of text-based programs it helps by addressing the usability 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a:t>Social </a:t>
                      </a:r>
                    </a:p>
                  </a:txBody>
                  <a:tcPr/>
                </a:tc>
                <a:tc>
                  <a:txBody>
                    <a:bodyPr/>
                    <a:lstStyle/>
                    <a:p>
                      <a:r>
                        <a:rPr lang="en-NZ"/>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a:t>Future proofing </a:t>
                      </a:r>
                    </a:p>
                  </a:txBody>
                  <a:tcPr/>
                </a:tc>
                <a:tc>
                  <a:txBody>
                    <a:bodyPr/>
                    <a:lstStyle/>
                    <a:p>
                      <a:r>
                        <a:rPr lang="en-NZ"/>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303463" y="71020"/>
            <a:ext cx="10515600" cy="559435"/>
          </a:xfrm>
        </p:spPr>
        <p:txBody>
          <a:bodyPr>
            <a:normAutofit fontScale="90000"/>
          </a:bodyPr>
          <a:lstStyle/>
          <a:p>
            <a:r>
              <a:rPr lang="en-NZ" sz="4000"/>
              <a:t>Version Control Evidence:</a:t>
            </a:r>
          </a:p>
        </p:txBody>
      </p:sp>
      <p:pic>
        <p:nvPicPr>
          <p:cNvPr id="3" name="Picture 4" descr="Table&#10;&#10;Description automatically generated">
            <a:extLst>
              <a:ext uri="{FF2B5EF4-FFF2-40B4-BE49-F238E27FC236}">
                <a16:creationId xmlns:a16="http://schemas.microsoft.com/office/drawing/2014/main" id="{28CB8C7E-63D3-840F-8C46-8530C8DD42C6}"/>
              </a:ext>
            </a:extLst>
          </p:cNvPr>
          <p:cNvPicPr>
            <a:picLocks noChangeAspect="1"/>
          </p:cNvPicPr>
          <p:nvPr/>
        </p:nvPicPr>
        <p:blipFill>
          <a:blip r:embed="rId3"/>
          <a:stretch>
            <a:fillRect/>
          </a:stretch>
        </p:blipFill>
        <p:spPr>
          <a:xfrm>
            <a:off x="125663" y="531759"/>
            <a:ext cx="5416884" cy="3481744"/>
          </a:xfrm>
          <a:prstGeom prst="rect">
            <a:avLst/>
          </a:prstGeom>
        </p:spPr>
      </p:pic>
      <p:pic>
        <p:nvPicPr>
          <p:cNvPr id="5" name="Picture 5">
            <a:extLst>
              <a:ext uri="{FF2B5EF4-FFF2-40B4-BE49-F238E27FC236}">
                <a16:creationId xmlns:a16="http://schemas.microsoft.com/office/drawing/2014/main" id="{A3CE5C9E-31E2-B4AE-13CB-68754E5E4ED1}"/>
              </a:ext>
            </a:extLst>
          </p:cNvPr>
          <p:cNvPicPr>
            <a:picLocks noChangeAspect="1"/>
          </p:cNvPicPr>
          <p:nvPr/>
        </p:nvPicPr>
        <p:blipFill>
          <a:blip r:embed="rId4"/>
          <a:stretch>
            <a:fillRect/>
          </a:stretch>
        </p:blipFill>
        <p:spPr>
          <a:xfrm>
            <a:off x="299453" y="4005848"/>
            <a:ext cx="4895515" cy="285683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745C0DE3-33A5-9110-9D6B-22B2F1543595}"/>
              </a:ext>
            </a:extLst>
          </p:cNvPr>
          <p:cNvPicPr>
            <a:picLocks noChangeAspect="1"/>
          </p:cNvPicPr>
          <p:nvPr/>
        </p:nvPicPr>
        <p:blipFill>
          <a:blip r:embed="rId5"/>
          <a:stretch>
            <a:fillRect/>
          </a:stretch>
        </p:blipFill>
        <p:spPr>
          <a:xfrm>
            <a:off x="5954295" y="147131"/>
            <a:ext cx="5483726" cy="3529108"/>
          </a:xfrm>
          <a:prstGeom prst="rect">
            <a:avLst/>
          </a:prstGeom>
        </p:spPr>
      </p:pic>
      <p:pic>
        <p:nvPicPr>
          <p:cNvPr id="7" name="Picture 8" descr="Graphical user interface, text, application, email&#10;&#10;Description automatically generated">
            <a:extLst>
              <a:ext uri="{FF2B5EF4-FFF2-40B4-BE49-F238E27FC236}">
                <a16:creationId xmlns:a16="http://schemas.microsoft.com/office/drawing/2014/main" id="{62D8BC37-7516-2F6F-37DB-404CD7C04BBB}"/>
              </a:ext>
            </a:extLst>
          </p:cNvPr>
          <p:cNvPicPr>
            <a:picLocks noChangeAspect="1"/>
          </p:cNvPicPr>
          <p:nvPr/>
        </p:nvPicPr>
        <p:blipFill>
          <a:blip r:embed="rId6"/>
          <a:stretch>
            <a:fillRect/>
          </a:stretch>
        </p:blipFill>
        <p:spPr>
          <a:xfrm>
            <a:off x="5954295" y="3742921"/>
            <a:ext cx="5309936" cy="311531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The questions did not reset from 0 when a new round was played. I have now fixed this by adding two lines of code: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r>
              <a:rPr lang="en-NZ" sz="2400" dirty="0"/>
              <a:t>When a new round is wanting to  be played the code previously stated that “press &lt;enter&gt; to play again but if any thing accept ‘x’ will play another round. This has now been changed to show that any key can be entered to play again:</a:t>
            </a:r>
          </a:p>
          <a:p>
            <a:pPr marL="342900" indent="-342900">
              <a:buFontTx/>
              <a:buChar char="-"/>
            </a:pPr>
            <a:endParaRPr lang="en-NZ" sz="2400" dirty="0"/>
          </a:p>
          <a:p>
            <a:pPr marL="342900" indent="-342900">
              <a:buFontTx/>
              <a:buChar char="-"/>
            </a:pPr>
            <a:endParaRPr lang="en-NZ" sz="2400" dirty="0"/>
          </a:p>
          <a:p>
            <a:endParaRPr lang="en-NZ" sz="2400" dirty="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a:t>Through testing I have been able to find and fix any flaws in my code before they were combined into a full program.</a:t>
            </a:r>
          </a:p>
          <a:p>
            <a:pPr marL="342900" indent="-342900">
              <a:buFontTx/>
              <a:buChar char="-"/>
            </a:pPr>
            <a:r>
              <a:rPr lang="en-US" sz="2400"/>
              <a:t>Through having other people (not in this class) test my program I was able to find out how to improve its functionality and gain ideas on how to make it more user friendly. This improved the quality of my finished program.</a:t>
            </a:r>
            <a:endParaRPr lang="en-US" sz="2400" kern="1200">
              <a:solidFill>
                <a:schemeClr val="tx1"/>
              </a:solidFill>
              <a:latin typeface="+mn-lt"/>
              <a:ea typeface="+mn-ea"/>
              <a:cs typeface="+mn-cs"/>
            </a:endParaRPr>
          </a:p>
          <a:p>
            <a:pPr marL="285750" indent="-285750">
              <a:buFontTx/>
              <a:buChar char="-"/>
            </a:pPr>
            <a:r>
              <a:rPr lang="en-US" sz="2400"/>
              <a:t>I have also applied all relevant implications that I stated to my code. This makes the code a higher quality and more user friendly</a:t>
            </a:r>
          </a:p>
          <a:p>
            <a:pPr marL="285750" indent="-285750">
              <a:buFontTx/>
              <a:buChar char="-"/>
            </a:pPr>
            <a:r>
              <a:rPr lang="en-US" sz="2400"/>
              <a:t>By making a large program smaller by using functions I have been able to code my program more efficient overall. </a:t>
            </a:r>
          </a:p>
          <a:p>
            <a:pPr marL="285750" indent="-285750">
              <a:buFontTx/>
              <a:buChar char="-"/>
            </a:pPr>
            <a:r>
              <a:rPr lang="en-US" sz="2400" kern="120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pic>
        <p:nvPicPr>
          <p:cNvPr id="3" name="Picture 3" descr="Graphical user interface, text, application&#10;&#10;Description automatically generated">
            <a:extLst>
              <a:ext uri="{FF2B5EF4-FFF2-40B4-BE49-F238E27FC236}">
                <a16:creationId xmlns:a16="http://schemas.microsoft.com/office/drawing/2014/main" id="{EC54B2DA-AF5A-E26C-AC89-8F1E8B3E8381}"/>
              </a:ext>
            </a:extLst>
          </p:cNvPr>
          <p:cNvPicPr>
            <a:picLocks noChangeAspect="1"/>
          </p:cNvPicPr>
          <p:nvPr/>
        </p:nvPicPr>
        <p:blipFill>
          <a:blip r:embed="rId3"/>
          <a:stretch>
            <a:fillRect/>
          </a:stretch>
        </p:blipFill>
        <p:spPr>
          <a:xfrm>
            <a:off x="834189" y="1246816"/>
            <a:ext cx="4253831" cy="5594262"/>
          </a:xfrm>
          <a:prstGeom prst="rect">
            <a:avLst/>
          </a:prstGeom>
        </p:spPr>
      </p:pic>
    </p:spTree>
    <p:extLst>
      <p:ext uri="{BB962C8B-B14F-4D97-AF65-F5344CB8AC3E}">
        <p14:creationId xmlns:p14="http://schemas.microsoft.com/office/powerpoint/2010/main" val="38489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Y</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a:t>N</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a:t>Have you played this quiz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138" y="5037896"/>
                <a:ext cx="2920684"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17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256" y="4636896"/>
                <a:ext cx="1565288" cy="19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678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456"/>
                <a:ext cx="1562760" cy="19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17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8740" y="329513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460" y="333077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22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420" y="291497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3241</Words>
  <Application>Microsoft Office PowerPoint</Application>
  <PresentationFormat>Widescreen</PresentationFormat>
  <Paragraphs>372</Paragraphs>
  <Slides>44</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Aim</vt:lpstr>
      <vt:lpstr>Aim  - Test Plan</vt:lpstr>
      <vt:lpstr>Aim  - Testing</vt:lpstr>
      <vt:lpstr>Aim: Development </vt:lpstr>
      <vt:lpstr>Component 3 – Question Generator </vt:lpstr>
      <vt:lpstr>Question Generator - Test Plan</vt:lpstr>
      <vt:lpstr>Question Generator – Trialling Part 1</vt:lpstr>
      <vt:lpstr>Question Generator – Trialling Part 2</vt:lpstr>
      <vt:lpstr>Question Generator - Testing</vt:lpstr>
      <vt:lpstr>Component 4 – Score Calculator</vt:lpstr>
      <vt:lpstr>Score calculator- Test Plan</vt:lpstr>
      <vt:lpstr>Score Calculator - Testing</vt:lpstr>
      <vt:lpstr>Question Generator / Score Calculator :Development</vt:lpstr>
      <vt:lpstr>Component 5: Game Mechanics and Looping </vt:lpstr>
      <vt:lpstr>Mechanics and Looping - Test Plan</vt:lpstr>
      <vt:lpstr>Looping and Game Mechanics –Trialling Part 1</vt:lpstr>
      <vt:lpstr>Looping and Game Mechanics –Trialling Part 2</vt:lpstr>
      <vt:lpstr>Looping and Game Mechanics - Testing</vt:lpstr>
      <vt:lpstr>Component 6 - Statement Formatter  </vt:lpstr>
      <vt:lpstr>Statement Formatter  Test Plan</vt:lpstr>
      <vt:lpstr>Statement Formatter - Testing</vt:lpstr>
      <vt:lpstr>Test Plan: Assembled outcome – Part 1</vt:lpstr>
      <vt:lpstr>Assembled Outcome Testing: 1</vt:lpstr>
      <vt:lpstr>Assembled Outcome Testing: 1 (part 2)</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91</cp:revision>
  <dcterms:created xsi:type="dcterms:W3CDTF">2020-03-13T23:52:53Z</dcterms:created>
  <dcterms:modified xsi:type="dcterms:W3CDTF">2022-05-29T03:06:20Z</dcterms:modified>
</cp:coreProperties>
</file>