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2.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3.xml" ContentType="application/inkml+xml"/>
  <Override PartName="/ppt/ink/ink4.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5.xml" ContentType="application/inkml+xml"/>
  <Override PartName="/ppt/ink/ink6.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ink/ink15.xml" ContentType="application/inkml+xml"/>
  <Override PartName="/ppt/ink/ink16.xml" ContentType="application/inkml+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ink/ink17.xml" ContentType="application/inkml+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6"/>
  </p:notesMasterIdLst>
  <p:sldIdLst>
    <p:sldId id="256" r:id="rId5"/>
    <p:sldId id="258" r:id="rId6"/>
    <p:sldId id="272" r:id="rId7"/>
    <p:sldId id="276" r:id="rId8"/>
    <p:sldId id="260" r:id="rId9"/>
    <p:sldId id="268" r:id="rId10"/>
    <p:sldId id="269" r:id="rId11"/>
    <p:sldId id="273" r:id="rId12"/>
    <p:sldId id="277" r:id="rId13"/>
    <p:sldId id="274" r:id="rId14"/>
    <p:sldId id="278" r:id="rId15"/>
    <p:sldId id="279" r:id="rId16"/>
    <p:sldId id="289" r:id="rId17"/>
    <p:sldId id="307" r:id="rId18"/>
    <p:sldId id="282" r:id="rId19"/>
    <p:sldId id="281" r:id="rId20"/>
    <p:sldId id="283" r:id="rId21"/>
    <p:sldId id="280" r:id="rId22"/>
    <p:sldId id="286" r:id="rId23"/>
    <p:sldId id="299" r:id="rId24"/>
    <p:sldId id="308" r:id="rId25"/>
    <p:sldId id="297" r:id="rId26"/>
    <p:sldId id="292" r:id="rId27"/>
    <p:sldId id="301" r:id="rId28"/>
    <p:sldId id="310" r:id="rId29"/>
    <p:sldId id="284" r:id="rId30"/>
    <p:sldId id="309" r:id="rId31"/>
    <p:sldId id="311" r:id="rId32"/>
    <p:sldId id="312" r:id="rId33"/>
    <p:sldId id="298" r:id="rId34"/>
    <p:sldId id="291" r:id="rId35"/>
    <p:sldId id="296" r:id="rId36"/>
    <p:sldId id="313" r:id="rId37"/>
    <p:sldId id="300" r:id="rId38"/>
    <p:sldId id="293" r:id="rId39"/>
    <p:sldId id="306" r:id="rId40"/>
    <p:sldId id="314" r:id="rId41"/>
    <p:sldId id="290" r:id="rId42"/>
    <p:sldId id="294" r:id="rId43"/>
    <p:sldId id="302" r:id="rId44"/>
    <p:sldId id="315" r:id="rId45"/>
    <p:sldId id="303" r:id="rId46"/>
    <p:sldId id="295" r:id="rId47"/>
    <p:sldId id="305" r:id="rId48"/>
    <p:sldId id="316" r:id="rId49"/>
    <p:sldId id="304" r:id="rId50"/>
    <p:sldId id="263" r:id="rId51"/>
    <p:sldId id="319" r:id="rId52"/>
    <p:sldId id="320" r:id="rId53"/>
    <p:sldId id="321" r:id="rId54"/>
    <p:sldId id="322" r:id="rId55"/>
    <p:sldId id="323" r:id="rId56"/>
    <p:sldId id="324" r:id="rId57"/>
    <p:sldId id="325" r:id="rId58"/>
    <p:sldId id="326" r:id="rId59"/>
    <p:sldId id="270" r:id="rId60"/>
    <p:sldId id="261" r:id="rId61"/>
    <p:sldId id="318" r:id="rId62"/>
    <p:sldId id="317" r:id="rId63"/>
    <p:sldId id="266" r:id="rId64"/>
    <p:sldId id="327"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FDF3EE-BE0C-4E8B-AF4E-24CD514DAE7D}" v="9" dt="2024-04-02T20:50:30.9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447" autoAdjust="0"/>
  </p:normalViewPr>
  <p:slideViewPr>
    <p:cSldViewPr snapToGrid="0">
      <p:cViewPr varScale="1">
        <p:scale>
          <a:sx n="74" d="100"/>
          <a:sy n="74" d="100"/>
        </p:scale>
        <p:origin x="3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lly Sankey" userId="944469c7-6883-451f-9b55-4524bc4915b3" providerId="ADAL" clId="{45FDF3EE-BE0C-4E8B-AF4E-24CD514DAE7D}"/>
    <pc:docChg chg="undo custSel modSld">
      <pc:chgData name="Molly Sankey" userId="944469c7-6883-451f-9b55-4524bc4915b3" providerId="ADAL" clId="{45FDF3EE-BE0C-4E8B-AF4E-24CD514DAE7D}" dt="2024-04-02T20:50:44.072" v="53" actId="20577"/>
      <pc:docMkLst>
        <pc:docMk/>
      </pc:docMkLst>
      <pc:sldChg chg="addSp delSp modSp mod setBg addAnim delAnim setClrOvrMap">
        <pc:chgData name="Molly Sankey" userId="944469c7-6883-451f-9b55-4524bc4915b3" providerId="ADAL" clId="{45FDF3EE-BE0C-4E8B-AF4E-24CD514DAE7D}" dt="2024-04-02T20:50:30.967" v="36" actId="20577"/>
        <pc:sldMkLst>
          <pc:docMk/>
          <pc:sldMk cId="1362934084" sldId="256"/>
        </pc:sldMkLst>
        <pc:spChg chg="mod">
          <ac:chgData name="Molly Sankey" userId="944469c7-6883-451f-9b55-4524bc4915b3" providerId="ADAL" clId="{45FDF3EE-BE0C-4E8B-AF4E-24CD514DAE7D}" dt="2024-04-02T20:50:30.967" v="36" actId="20577"/>
          <ac:spMkLst>
            <pc:docMk/>
            <pc:sldMk cId="1362934084" sldId="256"/>
            <ac:spMk id="2" creationId="{A96C2811-5704-42C1-869B-16E29CB6572E}"/>
          </ac:spMkLst>
        </pc:spChg>
        <pc:spChg chg="mod">
          <ac:chgData name="Molly Sankey" userId="944469c7-6883-451f-9b55-4524bc4915b3" providerId="ADAL" clId="{45FDF3EE-BE0C-4E8B-AF4E-24CD514DAE7D}" dt="2024-04-02T20:50:19.427" v="25" actId="26606"/>
          <ac:spMkLst>
            <pc:docMk/>
            <pc:sldMk cId="1362934084" sldId="256"/>
            <ac:spMk id="3" creationId="{930E6464-DA98-43C8-B6C9-594748754628}"/>
          </ac:spMkLst>
        </pc:spChg>
        <pc:spChg chg="add del">
          <ac:chgData name="Molly Sankey" userId="944469c7-6883-451f-9b55-4524bc4915b3" providerId="ADAL" clId="{45FDF3EE-BE0C-4E8B-AF4E-24CD514DAE7D}" dt="2024-04-02T20:50:19.427" v="25" actId="26606"/>
          <ac:spMkLst>
            <pc:docMk/>
            <pc:sldMk cId="1362934084" sldId="256"/>
            <ac:spMk id="9" creationId="{71B2258F-86CA-4D4D-8270-BC05FCDEBFB3}"/>
          </ac:spMkLst>
        </pc:spChg>
        <pc:spChg chg="add del">
          <ac:chgData name="Molly Sankey" userId="944469c7-6883-451f-9b55-4524bc4915b3" providerId="ADAL" clId="{45FDF3EE-BE0C-4E8B-AF4E-24CD514DAE7D}" dt="2024-04-02T20:50:19.402" v="24" actId="26606"/>
          <ac:spMkLst>
            <pc:docMk/>
            <pc:sldMk cId="1362934084" sldId="256"/>
            <ac:spMk id="15" creationId="{0671A8AE-40A1-4631-A6B8-581AFF065482}"/>
          </ac:spMkLst>
        </pc:spChg>
        <pc:spChg chg="add del">
          <ac:chgData name="Molly Sankey" userId="944469c7-6883-451f-9b55-4524bc4915b3" providerId="ADAL" clId="{45FDF3EE-BE0C-4E8B-AF4E-24CD514DAE7D}" dt="2024-04-02T20:50:19.402" v="24" actId="26606"/>
          <ac:spMkLst>
            <pc:docMk/>
            <pc:sldMk cId="1362934084" sldId="256"/>
            <ac:spMk id="17" creationId="{AB58EF07-17C2-48CF-ABB0-EEF1F17CB8F0}"/>
          </ac:spMkLst>
        </pc:spChg>
        <pc:spChg chg="add del">
          <ac:chgData name="Molly Sankey" userId="944469c7-6883-451f-9b55-4524bc4915b3" providerId="ADAL" clId="{45FDF3EE-BE0C-4E8B-AF4E-24CD514DAE7D}" dt="2024-04-02T20:50:19.402" v="24" actId="26606"/>
          <ac:spMkLst>
            <pc:docMk/>
            <pc:sldMk cId="1362934084" sldId="256"/>
            <ac:spMk id="19" creationId="{AF2F604E-43BE-4DC3-B983-E071523364F8}"/>
          </ac:spMkLst>
        </pc:spChg>
        <pc:spChg chg="add del">
          <ac:chgData name="Molly Sankey" userId="944469c7-6883-451f-9b55-4524bc4915b3" providerId="ADAL" clId="{45FDF3EE-BE0C-4E8B-AF4E-24CD514DAE7D}" dt="2024-04-02T20:50:19.402" v="24" actId="26606"/>
          <ac:spMkLst>
            <pc:docMk/>
            <pc:sldMk cId="1362934084" sldId="256"/>
            <ac:spMk id="21" creationId="{08C9B587-E65E-4B52-B37C-ABEBB6E87928}"/>
          </ac:spMkLst>
        </pc:spChg>
        <pc:spChg chg="add">
          <ac:chgData name="Molly Sankey" userId="944469c7-6883-451f-9b55-4524bc4915b3" providerId="ADAL" clId="{45FDF3EE-BE0C-4E8B-AF4E-24CD514DAE7D}" dt="2024-04-02T20:50:19.427" v="25" actId="26606"/>
          <ac:spMkLst>
            <pc:docMk/>
            <pc:sldMk cId="1362934084" sldId="256"/>
            <ac:spMk id="23" creationId="{F609FF9A-4FCE-468E-A86A-C9AB525EAE71}"/>
          </ac:spMkLst>
        </pc:spChg>
        <pc:spChg chg="add">
          <ac:chgData name="Molly Sankey" userId="944469c7-6883-451f-9b55-4524bc4915b3" providerId="ADAL" clId="{45FDF3EE-BE0C-4E8B-AF4E-24CD514DAE7D}" dt="2024-04-02T20:50:19.427" v="25" actId="26606"/>
          <ac:spMkLst>
            <pc:docMk/>
            <pc:sldMk cId="1362934084" sldId="256"/>
            <ac:spMk id="24" creationId="{021E12D4-3A88-428D-8E5E-AF1AFD923D63}"/>
          </ac:spMkLst>
        </pc:spChg>
        <pc:picChg chg="del">
          <ac:chgData name="Molly Sankey" userId="944469c7-6883-451f-9b55-4524bc4915b3" providerId="ADAL" clId="{45FDF3EE-BE0C-4E8B-AF4E-24CD514DAE7D}" dt="2024-04-02T20:48:57.907" v="13" actId="478"/>
          <ac:picMkLst>
            <pc:docMk/>
            <pc:sldMk cId="1362934084" sldId="256"/>
            <ac:picMk id="5" creationId="{21310D62-C8A2-611C-7E18-AE8D3371F35C}"/>
          </ac:picMkLst>
        </pc:picChg>
        <pc:picChg chg="add del">
          <ac:chgData name="Molly Sankey" userId="944469c7-6883-451f-9b55-4524bc4915b3" providerId="ADAL" clId="{45FDF3EE-BE0C-4E8B-AF4E-24CD514DAE7D}" dt="2024-04-02T20:50:19.402" v="24" actId="26606"/>
          <ac:picMkLst>
            <pc:docMk/>
            <pc:sldMk cId="1362934084" sldId="256"/>
            <ac:picMk id="11" creationId="{75248FD1-A1ED-0972-8041-CC4A405F9A9E}"/>
          </ac:picMkLst>
        </pc:picChg>
        <pc:picChg chg="add">
          <ac:chgData name="Molly Sankey" userId="944469c7-6883-451f-9b55-4524bc4915b3" providerId="ADAL" clId="{45FDF3EE-BE0C-4E8B-AF4E-24CD514DAE7D}" dt="2024-04-02T20:50:19.427" v="25" actId="26606"/>
          <ac:picMkLst>
            <pc:docMk/>
            <pc:sldMk cId="1362934084" sldId="256"/>
            <ac:picMk id="25" creationId="{28EBA88E-2BAE-6EA0-5482-2CA951C70CD8}"/>
          </ac:picMkLst>
        </pc:picChg>
      </pc:sldChg>
      <pc:sldChg chg="modSp mod">
        <pc:chgData name="Molly Sankey" userId="944469c7-6883-451f-9b55-4524bc4915b3" providerId="ADAL" clId="{45FDF3EE-BE0C-4E8B-AF4E-24CD514DAE7D}" dt="2024-04-02T20:50:44.072" v="53" actId="20577"/>
        <pc:sldMkLst>
          <pc:docMk/>
          <pc:sldMk cId="3838895173" sldId="258"/>
        </pc:sldMkLst>
        <pc:spChg chg="mod">
          <ac:chgData name="Molly Sankey" userId="944469c7-6883-451f-9b55-4524bc4915b3" providerId="ADAL" clId="{45FDF3EE-BE0C-4E8B-AF4E-24CD514DAE7D}" dt="2024-04-02T20:50:44.072" v="53" actId="20577"/>
          <ac:spMkLst>
            <pc:docMk/>
            <pc:sldMk cId="3838895173" sldId="258"/>
            <ac:spMk id="2" creationId="{0D168B5A-EFF4-4803-8DA6-5994B306EBAF}"/>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23:23:20.918"/>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3T04:17:39.388"/>
    </inkml:context>
    <inkml:brush xml:id="br0">
      <inkml:brushProperty name="width" value="0.2" units="cm"/>
      <inkml:brushProperty name="height" value="0.2" units="cm"/>
      <inkml:brushProperty name="color" value="#FF0066"/>
      <inkml:brushProperty name="ignorePressure" value="1"/>
    </inkml:brush>
  </inkml:definitions>
  <inkml:trace contextRef="#ctx0" brushRef="#br0">0 0,'0'0,"0"19,0 1673,0-1688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3T04:18:57.891"/>
    </inkml:context>
    <inkml:brush xml:id="br0">
      <inkml:brushProperty name="width" value="0.2" units="cm"/>
      <inkml:brushProperty name="height" value="0.2" units="cm"/>
      <inkml:brushProperty name="color" value="#FF0066"/>
      <inkml:brushProperty name="ignorePressure" value="1"/>
    </inkml:brush>
  </inkml:definitions>
  <inkml:trace contextRef="#ctx0" brushRef="#br0">1 0,'0'13230,"0"-13213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3T08:58:03.480"/>
    </inkml:context>
    <inkml:brush xml:id="br0">
      <inkml:brushProperty name="width" value="0.2" units="cm"/>
      <inkml:brushProperty name="height" value="0.2" units="cm"/>
      <inkml:brushProperty name="color" value="#FF0066"/>
      <inkml:brushProperty name="ignorePressure" value="1"/>
    </inkml:brush>
  </inkml:definitions>
  <inkml:trace contextRef="#ctx0" brushRef="#br0">0 1,'0'13190</inkml:trace>
  <inkml:trace contextRef="#ctx0" brushRef="#br0" timeOffset="-882.37">0 15140,'0'98,"0"-196</inkml:trace>
  <inkml:trace contextRef="#ctx0" brushRef="#br0" timeOffset="-1">0 13191,'0'-732,"0"739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3T04:19:28.730"/>
    </inkml:context>
    <inkml:brush xml:id="br0">
      <inkml:brushProperty name="width" value="0.2" units="cm"/>
      <inkml:brushProperty name="height" value="0.2" units="cm"/>
      <inkml:brushProperty name="color" value="#FF0066"/>
      <inkml:brushProperty name="ignorePressure" value="1"/>
    </inkml:brush>
  </inkml:definitions>
  <inkml:trace contextRef="#ctx0" brushRef="#br0">0 1,'10557'0,"-10529"0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3T04:19:38.370"/>
    </inkml:context>
    <inkml:brush xml:id="br0">
      <inkml:brushProperty name="width" value="0.2" units="cm"/>
      <inkml:brushProperty name="height" value="0.2" units="cm"/>
      <inkml:brushProperty name="color" value="#FF0066"/>
      <inkml:brushProperty name="ignorePressure" value="1"/>
    </inkml:brush>
  </inkml:definitions>
  <inkml:trace contextRef="#ctx0" brushRef="#br0">0 1,'10524'0,"-10495"0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3T08:19:02.830"/>
    </inkml:context>
    <inkml:brush xml:id="br0">
      <inkml:brushProperty name="width" value="0.2" units="cm"/>
      <inkml:brushProperty name="height" value="0.2" units="cm"/>
      <inkml:brushProperty name="color" value="#66CC00"/>
      <inkml:brushProperty name="ignorePressure" value="1"/>
    </inkml:brush>
  </inkml:definitions>
  <inkml:trace contextRef="#ctx0" brushRef="#br0">1 0,'4958'0,"-4931"0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3T08:19:07.836"/>
    </inkml:context>
    <inkml:brush xml:id="br0">
      <inkml:brushProperty name="width" value="0.2" units="cm"/>
      <inkml:brushProperty name="height" value="0.2" units="cm"/>
      <inkml:brushProperty name="color" value="#66CC00"/>
      <inkml:brushProperty name="ignorePressure" value="1"/>
    </inkml:brush>
  </inkml:definitions>
  <inkml:trace contextRef="#ctx0" brushRef="#br0">1 0,'4899'0,"-4875"0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3T08:28:05.680"/>
    </inkml:context>
    <inkml:brush xml:id="br0">
      <inkml:brushProperty name="width" value="0.2" units="cm"/>
      <inkml:brushProperty name="height" value="0.2" units="cm"/>
      <inkml:brushProperty name="color" value="#66CC00"/>
      <inkml:brushProperty name="ignorePressure" value="1"/>
    </inkml:brush>
  </inkml:definitions>
  <inkml:trace contextRef="#ctx0" brushRef="#br0">1 0,'0'1348,"0"-1322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5:29.491"/>
    </inkml:context>
    <inkml:brush xml:id="br0">
      <inkml:brushProperty name="width" value="0.2" units="cm"/>
      <inkml:brushProperty name="height" value="0.2" units="cm"/>
      <inkml:brushProperty name="color" value="#66CC00"/>
    </inkml:brush>
  </inkml:definitions>
  <inkml:trace contextRef="#ctx0" brushRef="#br0">0 1 24575,'2278'0'-1365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5:31.469"/>
    </inkml:context>
    <inkml:brush xml:id="br0">
      <inkml:brushProperty name="width" value="0.2" units="cm"/>
      <inkml:brushProperty name="height" value="0.2" units="cm"/>
      <inkml:brushProperty name="color" value="#66CC00"/>
    </inkml:brush>
  </inkml:definitions>
  <inkml:trace contextRef="#ctx0" brushRef="#br0">1 1 24575,'5'0'0,"1"1"0,-1-1 0,1 1 0,-1 0 0,1 1 0,-1-1 0,0 1 0,0 0 0,0 1 0,0-1 0,0 1 0,6 4 0,4 6 0,0-1 0,17 20 0,-22-21 0,0-1 0,1 0 0,0 0 0,23 13 0,1-5 0,-24-13 0,0 0 0,0 1 0,0 0 0,-1 1 0,0 0 0,0 1 0,-1 0 0,9 10 0,20 33 0,-31-40 0,0 0 0,1 0 0,0-1 0,0 0 0,2 0 0,-1-1 0,1 0 0,15 10 0,-4-5 85,0 0 1,-2 2-1,28 27 0,-29-26-426,-1-1 0,2 0-1,0-2 1,22 13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2:23:33.397"/>
    </inkml:context>
    <inkml:brush xml:id="br0">
      <inkml:brushProperty name="width" value="0.05" units="cm"/>
      <inkml:brushProperty name="height" value="0.05" units="cm"/>
      <inkml:brushProperty name="color" value="#33CCFF"/>
    </inkml:brush>
  </inkml:definitions>
  <inkml:trace contextRef="#ctx0" brushRef="#br0">1 1 24575,'415'32'0,"-253"-14"0,116 13 0,55 6 0,0-22 0,-247-16 0,-33-2 0,0 3 0,0 3 0,56 9 0,-47-2 0,105 3 0,63-14 0,-85-1 0,808 2 0,-925 2 0,0 0 0,42 11 0,-38-6 0,41 2 0,49 7 0,-80-8 0,58 2 0,-35-10-1365,-37 0-5461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4:45:33.540"/>
    </inkml:context>
    <inkml:brush xml:id="br0">
      <inkml:brushProperty name="width" value="0.2" units="cm"/>
      <inkml:brushProperty name="height" value="0.2" units="cm"/>
      <inkml:brushProperty name="color" value="#66CC00"/>
    </inkml:brush>
  </inkml:definitions>
  <inkml:trace contextRef="#ctx0" brushRef="#br0">0 795 24575,'1'-7'0,"0"1"0,1 0 0,0-1 0,-1 1 0,2 0 0,2-6 0,2-3 0,5-14 0,2 1 0,25-40 0,-25 45 0,-6 7 0,-1 1 0,0-2 0,-1 1 0,4-21 0,-4 16 0,0 0 0,11-22 0,14-32 0,-25 56 0,1 0 0,1 1 0,1 0 0,0 1 0,20-26 0,25-16 253,-41 48-455,-1-1-1,-1-1 1,0 1 0,-1-2 0,0 1-1,-1-2 1,11-22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23:23:20.918"/>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2:41:06.347"/>
    </inkml:context>
    <inkml:brush xml:id="br0">
      <inkml:brushProperty name="width" value="0.1" units="cm"/>
      <inkml:brushProperty name="height" value="0.1" units="cm"/>
      <inkml:brushProperty name="color" value="#F6630D"/>
    </inkml:brush>
  </inkml:definitions>
  <inkml:trace contextRef="#ctx0" brushRef="#br0">0 1 24575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23:23:20.918"/>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02:41:06.347"/>
    </inkml:context>
    <inkml:brush xml:id="br0">
      <inkml:brushProperty name="width" value="0.1" units="cm"/>
      <inkml:brushProperty name="height" value="0.1" units="cm"/>
      <inkml:brushProperty name="color" value="#F6630D"/>
    </inkml:brush>
  </inkml:definitions>
  <inkml:trace contextRef="#ctx0" brushRef="#br0">0 1 24575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3T04:17:17.806"/>
    </inkml:context>
    <inkml:brush xml:id="br0">
      <inkml:brushProperty name="width" value="0.2" units="cm"/>
      <inkml:brushProperty name="height" value="0.2" units="cm"/>
      <inkml:brushProperty name="color" value="#FF0066"/>
      <inkml:brushProperty name="ignorePressure" value="1"/>
    </inkml:brush>
  </inkml:definitions>
  <inkml:trace contextRef="#ctx0" brushRef="#br0">0 0,'31457'0,"-31455"0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3T04:17:26.145"/>
    </inkml:context>
    <inkml:brush xml:id="br0">
      <inkml:brushProperty name="width" value="0.2" units="cm"/>
      <inkml:brushProperty name="height" value="0.2" units="cm"/>
      <inkml:brushProperty name="color" value="#FF0066"/>
      <inkml:brushProperty name="ignorePressure" value="1"/>
    </inkml:brush>
  </inkml:definitions>
  <inkml:trace contextRef="#ctx0" brushRef="#br0">0 1,'31364'0,"-31364"0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23T04:17:34.008"/>
    </inkml:context>
    <inkml:brush xml:id="br0">
      <inkml:brushProperty name="width" value="0.2" units="cm"/>
      <inkml:brushProperty name="height" value="0.2" units="cm"/>
      <inkml:brushProperty name="color" value="#FF0066"/>
      <inkml:brushProperty name="ignorePressure" value="1"/>
    </inkml:brush>
  </inkml:definitions>
  <inkml:trace contextRef="#ctx0" brushRef="#br0">0 1,'0'1878,"0"-1875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3/04/2024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2429629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16</a:t>
            </a:fld>
            <a:endParaRPr lang="en-NZ"/>
          </a:p>
        </p:txBody>
      </p:sp>
    </p:spTree>
    <p:extLst>
      <p:ext uri="{BB962C8B-B14F-4D97-AF65-F5344CB8AC3E}">
        <p14:creationId xmlns:p14="http://schemas.microsoft.com/office/powerpoint/2010/main" val="1109747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3259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36256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21</a:t>
            </a:fld>
            <a:endParaRPr lang="en-NZ"/>
          </a:p>
        </p:txBody>
      </p:sp>
    </p:spTree>
    <p:extLst>
      <p:ext uri="{BB962C8B-B14F-4D97-AF65-F5344CB8AC3E}">
        <p14:creationId xmlns:p14="http://schemas.microsoft.com/office/powerpoint/2010/main" val="3430352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7868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33102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25</a:t>
            </a:fld>
            <a:endParaRPr lang="en-NZ"/>
          </a:p>
        </p:txBody>
      </p:sp>
    </p:spTree>
    <p:extLst>
      <p:ext uri="{BB962C8B-B14F-4D97-AF65-F5344CB8AC3E}">
        <p14:creationId xmlns:p14="http://schemas.microsoft.com/office/powerpoint/2010/main" val="508463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28004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14424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55498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1087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229482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33</a:t>
            </a:fld>
            <a:endParaRPr lang="en-NZ"/>
          </a:p>
        </p:txBody>
      </p:sp>
    </p:spTree>
    <p:extLst>
      <p:ext uri="{BB962C8B-B14F-4D97-AF65-F5344CB8AC3E}">
        <p14:creationId xmlns:p14="http://schemas.microsoft.com/office/powerpoint/2010/main" val="1753499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7732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41563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305752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460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458518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22370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0353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609506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191402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47</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48</a:t>
            </a:fld>
            <a:endParaRPr lang="en-NZ"/>
          </a:p>
        </p:txBody>
      </p:sp>
    </p:spTree>
    <p:extLst>
      <p:ext uri="{BB962C8B-B14F-4D97-AF65-F5344CB8AC3E}">
        <p14:creationId xmlns:p14="http://schemas.microsoft.com/office/powerpoint/2010/main" val="15460648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49</a:t>
            </a:fld>
            <a:endParaRPr lang="en-NZ"/>
          </a:p>
        </p:txBody>
      </p:sp>
    </p:spTree>
    <p:extLst>
      <p:ext uri="{BB962C8B-B14F-4D97-AF65-F5344CB8AC3E}">
        <p14:creationId xmlns:p14="http://schemas.microsoft.com/office/powerpoint/2010/main" val="40588682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50</a:t>
            </a:fld>
            <a:endParaRPr lang="en-NZ"/>
          </a:p>
        </p:txBody>
      </p:sp>
    </p:spTree>
    <p:extLst>
      <p:ext uri="{BB962C8B-B14F-4D97-AF65-F5344CB8AC3E}">
        <p14:creationId xmlns:p14="http://schemas.microsoft.com/office/powerpoint/2010/main" val="1776420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51</a:t>
            </a:fld>
            <a:endParaRPr lang="en-NZ"/>
          </a:p>
        </p:txBody>
      </p:sp>
    </p:spTree>
    <p:extLst>
      <p:ext uri="{BB962C8B-B14F-4D97-AF65-F5344CB8AC3E}">
        <p14:creationId xmlns:p14="http://schemas.microsoft.com/office/powerpoint/2010/main" val="10152151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52</a:t>
            </a:fld>
            <a:endParaRPr lang="en-NZ"/>
          </a:p>
        </p:txBody>
      </p:sp>
    </p:spTree>
    <p:extLst>
      <p:ext uri="{BB962C8B-B14F-4D97-AF65-F5344CB8AC3E}">
        <p14:creationId xmlns:p14="http://schemas.microsoft.com/office/powerpoint/2010/main" val="16702748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53</a:t>
            </a:fld>
            <a:endParaRPr lang="en-NZ"/>
          </a:p>
        </p:txBody>
      </p:sp>
    </p:spTree>
    <p:extLst>
      <p:ext uri="{BB962C8B-B14F-4D97-AF65-F5344CB8AC3E}">
        <p14:creationId xmlns:p14="http://schemas.microsoft.com/office/powerpoint/2010/main" val="3585595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54</a:t>
            </a:fld>
            <a:endParaRPr lang="en-NZ"/>
          </a:p>
        </p:txBody>
      </p:sp>
    </p:spTree>
    <p:extLst>
      <p:ext uri="{BB962C8B-B14F-4D97-AF65-F5344CB8AC3E}">
        <p14:creationId xmlns:p14="http://schemas.microsoft.com/office/powerpoint/2010/main" val="25743798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55</a:t>
            </a:fld>
            <a:endParaRPr lang="en-NZ"/>
          </a:p>
        </p:txBody>
      </p:sp>
    </p:spTree>
    <p:extLst>
      <p:ext uri="{BB962C8B-B14F-4D97-AF65-F5344CB8AC3E}">
        <p14:creationId xmlns:p14="http://schemas.microsoft.com/office/powerpoint/2010/main" val="29423025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57</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58</a:t>
            </a:fld>
            <a:endParaRPr lang="en-NZ"/>
          </a:p>
        </p:txBody>
      </p:sp>
    </p:spTree>
    <p:extLst>
      <p:ext uri="{BB962C8B-B14F-4D97-AF65-F5344CB8AC3E}">
        <p14:creationId xmlns:p14="http://schemas.microsoft.com/office/powerpoint/2010/main" val="761128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a:latin typeface="Arial" panose="020B0604020202020204" pitchFamily="34" charset="0"/>
              <a:ea typeface="Arial" panose="020B0604020202020204" pitchFamily="34" charset="0"/>
            </a:endParaRP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59</a:t>
            </a:fld>
            <a:endParaRPr lang="en-NZ"/>
          </a:p>
        </p:txBody>
      </p:sp>
    </p:spTree>
    <p:extLst>
      <p:ext uri="{BB962C8B-B14F-4D97-AF65-F5344CB8AC3E}">
        <p14:creationId xmlns:p14="http://schemas.microsoft.com/office/powerpoint/2010/main" val="31236013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60</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61</a:t>
            </a:fld>
            <a:endParaRPr lang="en-NZ"/>
          </a:p>
        </p:txBody>
      </p:sp>
    </p:spTree>
    <p:extLst>
      <p:ext uri="{BB962C8B-B14F-4D97-AF65-F5344CB8AC3E}">
        <p14:creationId xmlns:p14="http://schemas.microsoft.com/office/powerpoint/2010/main" val="1224446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1901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17772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39788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3/04/2024</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3/04/2024</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3/04/2024</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3/04/2024</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3/04/2024</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3/04/2024</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3/04/2024</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3/04/2024</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3/04/2024</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3/04/2024</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3/04/2024</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3/04/2024</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customXml" Target="../ink/ink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customXml" Target="../ink/ink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gvJ7x6cS/burger-menu-combos" TargetMode="External"/><Relationship Id="rId2" Type="http://schemas.openxmlformats.org/officeDocument/2006/relationships/hyperlink" Target="https://github.com/MOLLY-S1/Burger-Menu-Combos" TargetMode="External"/><Relationship Id="rId1" Type="http://schemas.openxmlformats.org/officeDocument/2006/relationships/slideLayout" Target="../slideLayouts/slideLayout6.xml"/><Relationship Id="rId4" Type="http://schemas.openxmlformats.org/officeDocument/2006/relationships/hyperlink" Target="https://github.com/MOLLY-S1/Burger-Menu-Combos/blob/main/00_Base_Final.py"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4.png"/><Relationship Id="rId3" Type="http://schemas.openxmlformats.org/officeDocument/2006/relationships/customXml" Target="../ink/ink3.xml"/><Relationship Id="rId7" Type="http://schemas.openxmlformats.org/officeDocument/2006/relationships/image" Target="../media/image29.png"/><Relationship Id="rId12" Type="http://schemas.openxmlformats.org/officeDocument/2006/relationships/customXml" Target="../ink/ink4.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9.png"/><Relationship Id="rId9"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43.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5.png"/><Relationship Id="rId7"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media/image61.png"/><Relationship Id="rId3" Type="http://schemas.openxmlformats.org/officeDocument/2006/relationships/image" Target="../media/image55.png"/><Relationship Id="rId7" Type="http://schemas.openxmlformats.org/officeDocument/2006/relationships/image" Target="../media/image9.png"/><Relationship Id="rId12"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customXml" Target="../ink/ink5.xml"/><Relationship Id="rId11" Type="http://schemas.openxmlformats.org/officeDocument/2006/relationships/image" Target="../media/image59.png"/><Relationship Id="rId5" Type="http://schemas.openxmlformats.org/officeDocument/2006/relationships/image" Target="../media/image57.png"/><Relationship Id="rId10" Type="http://schemas.openxmlformats.org/officeDocument/2006/relationships/image" Target="../media/image58.png"/><Relationship Id="rId4" Type="http://schemas.openxmlformats.org/officeDocument/2006/relationships/image" Target="../media/image56.png"/><Relationship Id="rId9"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71.png"/><Relationship Id="rId5" Type="http://schemas.openxmlformats.org/officeDocument/2006/relationships/image" Target="../media/image64.png"/><Relationship Id="rId4" Type="http://schemas.openxmlformats.org/officeDocument/2006/relationships/image" Target="../media/image7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78.png"/><Relationship Id="rId18" Type="http://schemas.openxmlformats.org/officeDocument/2006/relationships/customXml" Target="../ink/ink14.xml"/><Relationship Id="rId3" Type="http://schemas.openxmlformats.org/officeDocument/2006/relationships/image" Target="../media/image73.png"/><Relationship Id="rId7" Type="http://schemas.openxmlformats.org/officeDocument/2006/relationships/image" Target="../media/image75.png"/><Relationship Id="rId12" Type="http://schemas.openxmlformats.org/officeDocument/2006/relationships/customXml" Target="../ink/ink11.xml"/><Relationship Id="rId17" Type="http://schemas.openxmlformats.org/officeDocument/2006/relationships/image" Target="../media/image80.png"/><Relationship Id="rId2" Type="http://schemas.openxmlformats.org/officeDocument/2006/relationships/notesSlide" Target="../notesSlides/notesSlide32.xml"/><Relationship Id="rId16" Type="http://schemas.openxmlformats.org/officeDocument/2006/relationships/customXml" Target="../ink/ink13.xml"/><Relationship Id="rId1" Type="http://schemas.openxmlformats.org/officeDocument/2006/relationships/slideLayout" Target="../slideLayouts/slideLayout12.xml"/><Relationship Id="rId6" Type="http://schemas.openxmlformats.org/officeDocument/2006/relationships/customXml" Target="../ink/ink8.xml"/><Relationship Id="rId11" Type="http://schemas.openxmlformats.org/officeDocument/2006/relationships/image" Target="../media/image77.png"/><Relationship Id="rId5" Type="http://schemas.openxmlformats.org/officeDocument/2006/relationships/image" Target="../media/image74.png"/><Relationship Id="rId15" Type="http://schemas.openxmlformats.org/officeDocument/2006/relationships/image" Target="../media/image79.png"/><Relationship Id="rId10" Type="http://schemas.openxmlformats.org/officeDocument/2006/relationships/customXml" Target="../ink/ink10.xml"/><Relationship Id="rId19" Type="http://schemas.openxmlformats.org/officeDocument/2006/relationships/image" Target="../media/image81.png"/><Relationship Id="rId4" Type="http://schemas.openxmlformats.org/officeDocument/2006/relationships/customXml" Target="../ink/ink7.xml"/><Relationship Id="rId9" Type="http://schemas.openxmlformats.org/officeDocument/2006/relationships/image" Target="../media/image76.png"/><Relationship Id="rId14" Type="http://schemas.openxmlformats.org/officeDocument/2006/relationships/customXml" Target="../ink/ink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3.png"/><Relationship Id="rId7" Type="http://schemas.openxmlformats.org/officeDocument/2006/relationships/image" Target="../media/image87.png"/><Relationship Id="rId12" Type="http://schemas.openxmlformats.org/officeDocument/2006/relationships/image" Target="../media/image92.pn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image" Target="../media/image86.png"/><Relationship Id="rId11" Type="http://schemas.openxmlformats.org/officeDocument/2006/relationships/image" Target="../media/image91.png"/><Relationship Id="rId5" Type="http://schemas.openxmlformats.org/officeDocument/2006/relationships/image" Target="../media/image85.png"/><Relationship Id="rId10" Type="http://schemas.openxmlformats.org/officeDocument/2006/relationships/image" Target="../media/image90.png"/><Relationship Id="rId4" Type="http://schemas.openxmlformats.org/officeDocument/2006/relationships/image" Target="../media/image84.png"/><Relationship Id="rId9" Type="http://schemas.openxmlformats.org/officeDocument/2006/relationships/image" Target="../media/image8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image" Target="../media/image103.png"/><Relationship Id="rId3" Type="http://schemas.openxmlformats.org/officeDocument/2006/relationships/image" Target="../media/image93.png"/><Relationship Id="rId7" Type="http://schemas.openxmlformats.org/officeDocument/2006/relationships/image" Target="../media/image97.png"/><Relationship Id="rId12" Type="http://schemas.openxmlformats.org/officeDocument/2006/relationships/image" Target="../media/image102.png"/><Relationship Id="rId17" Type="http://schemas.openxmlformats.org/officeDocument/2006/relationships/image" Target="../media/image107.png"/><Relationship Id="rId2" Type="http://schemas.openxmlformats.org/officeDocument/2006/relationships/notesSlide" Target="../notesSlides/notesSlide37.xml"/><Relationship Id="rId16" Type="http://schemas.openxmlformats.org/officeDocument/2006/relationships/image" Target="../media/image106.png"/><Relationship Id="rId1" Type="http://schemas.openxmlformats.org/officeDocument/2006/relationships/slideLayout" Target="../slideLayouts/slideLayout6.xml"/><Relationship Id="rId6" Type="http://schemas.openxmlformats.org/officeDocument/2006/relationships/image" Target="../media/image96.png"/><Relationship Id="rId11" Type="http://schemas.openxmlformats.org/officeDocument/2006/relationships/image" Target="../media/image101.png"/><Relationship Id="rId5" Type="http://schemas.openxmlformats.org/officeDocument/2006/relationships/image" Target="../media/image95.png"/><Relationship Id="rId15" Type="http://schemas.openxmlformats.org/officeDocument/2006/relationships/image" Target="../media/image105.png"/><Relationship Id="rId10" Type="http://schemas.openxmlformats.org/officeDocument/2006/relationships/image" Target="../media/image100.png"/><Relationship Id="rId4" Type="http://schemas.openxmlformats.org/officeDocument/2006/relationships/image" Target="../media/image94.png"/><Relationship Id="rId9" Type="http://schemas.openxmlformats.org/officeDocument/2006/relationships/image" Target="../media/image99.png"/><Relationship Id="rId14" Type="http://schemas.openxmlformats.org/officeDocument/2006/relationships/image" Target="../media/image104.png"/></Relationships>
</file>

<file path=ppt/slides/_rels/slide52.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image" Target="../media/image108.png"/><Relationship Id="rId7" Type="http://schemas.openxmlformats.org/officeDocument/2006/relationships/customXml" Target="../ink/ink15.xml"/><Relationship Id="rId2" Type="http://schemas.openxmlformats.org/officeDocument/2006/relationships/notesSlide" Target="../notesSlides/notesSlide38.xml"/><Relationship Id="rId1" Type="http://schemas.openxmlformats.org/officeDocument/2006/relationships/slideLayout" Target="../slideLayouts/slideLayout6.xml"/><Relationship Id="rId6" Type="http://schemas.openxmlformats.org/officeDocument/2006/relationships/image" Target="../media/image111.png"/><Relationship Id="rId5" Type="http://schemas.openxmlformats.org/officeDocument/2006/relationships/image" Target="../media/image110.png"/><Relationship Id="rId10" Type="http://schemas.openxmlformats.org/officeDocument/2006/relationships/image" Target="../media/image114.png"/><Relationship Id="rId4" Type="http://schemas.openxmlformats.org/officeDocument/2006/relationships/image" Target="../media/image109.png"/><Relationship Id="rId9" Type="http://schemas.openxmlformats.org/officeDocument/2006/relationships/customXml" Target="../ink/ink1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8" Type="http://schemas.openxmlformats.org/officeDocument/2006/relationships/image" Target="../media/image118.png"/><Relationship Id="rId3" Type="http://schemas.openxmlformats.org/officeDocument/2006/relationships/image" Target="../media/image112.png"/><Relationship Id="rId7" Type="http://schemas.openxmlformats.org/officeDocument/2006/relationships/image" Target="../media/image116.png"/><Relationship Id="rId2" Type="http://schemas.openxmlformats.org/officeDocument/2006/relationships/notesSlide" Target="../notesSlides/notesSlide40.xml"/><Relationship Id="rId1" Type="http://schemas.openxmlformats.org/officeDocument/2006/relationships/slideLayout" Target="../slideLayouts/slideLayout6.xml"/><Relationship Id="rId6" Type="http://schemas.openxmlformats.org/officeDocument/2006/relationships/image" Target="../media/image117.png"/><Relationship Id="rId5" Type="http://schemas.openxmlformats.org/officeDocument/2006/relationships/customXml" Target="../ink/ink17.xml"/><Relationship Id="rId10" Type="http://schemas.openxmlformats.org/officeDocument/2006/relationships/image" Target="../media/image120.png"/><Relationship Id="rId4" Type="http://schemas.openxmlformats.org/officeDocument/2006/relationships/image" Target="../media/image115.png"/><Relationship Id="rId9" Type="http://schemas.openxmlformats.org/officeDocument/2006/relationships/image" Target="../media/image119.png"/></Relationships>
</file>

<file path=ppt/slides/_rels/slide55.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41.xml"/><Relationship Id="rId1" Type="http://schemas.openxmlformats.org/officeDocument/2006/relationships/slideLayout" Target="../slideLayouts/slideLayout6.xml"/><Relationship Id="rId5" Type="http://schemas.openxmlformats.org/officeDocument/2006/relationships/image" Target="../media/image123.png"/><Relationship Id="rId4" Type="http://schemas.openxmlformats.org/officeDocument/2006/relationships/image" Target="../media/image12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42.xml"/><Relationship Id="rId1" Type="http://schemas.openxmlformats.org/officeDocument/2006/relationships/slideLayout" Target="../slideLayouts/slideLayout6.xml"/><Relationship Id="rId5" Type="http://schemas.openxmlformats.org/officeDocument/2006/relationships/image" Target="../media/image126.png"/><Relationship Id="rId4" Type="http://schemas.openxmlformats.org/officeDocument/2006/relationships/image" Target="../media/image125.png"/></Relationships>
</file>

<file path=ppt/slides/_rels/slide58.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43.xml"/><Relationship Id="rId1" Type="http://schemas.openxmlformats.org/officeDocument/2006/relationships/slideLayout" Target="../slideLayouts/slideLayout6.xml"/><Relationship Id="rId5" Type="http://schemas.openxmlformats.org/officeDocument/2006/relationships/image" Target="../media/image129.png"/><Relationship Id="rId4" Type="http://schemas.openxmlformats.org/officeDocument/2006/relationships/image" Target="../media/image128.png"/></Relationships>
</file>

<file path=ppt/slides/_rels/slide59.xml.rels><?xml version="1.0" encoding="UTF-8" standalone="yes"?>
<Relationships xmlns="http://schemas.openxmlformats.org/package/2006/relationships"><Relationship Id="rId8" Type="http://schemas.openxmlformats.org/officeDocument/2006/relationships/customXml" Target="../ink/ink19.xml"/><Relationship Id="rId3" Type="http://schemas.openxmlformats.org/officeDocument/2006/relationships/image" Target="../media/image130.png"/><Relationship Id="rId7" Type="http://schemas.openxmlformats.org/officeDocument/2006/relationships/image" Target="../media/image134.png"/><Relationship Id="rId2" Type="http://schemas.openxmlformats.org/officeDocument/2006/relationships/notesSlide" Target="../notesSlides/notesSlide44.xml"/><Relationship Id="rId1" Type="http://schemas.openxmlformats.org/officeDocument/2006/relationships/slideLayout" Target="../slideLayouts/slideLayout6.xml"/><Relationship Id="rId6" Type="http://schemas.openxmlformats.org/officeDocument/2006/relationships/customXml" Target="../ink/ink18.xml"/><Relationship Id="rId11" Type="http://schemas.openxmlformats.org/officeDocument/2006/relationships/image" Target="../media/image136.png"/><Relationship Id="rId5" Type="http://schemas.openxmlformats.org/officeDocument/2006/relationships/image" Target="../media/image132.png"/><Relationship Id="rId10" Type="http://schemas.openxmlformats.org/officeDocument/2006/relationships/customXml" Target="../ink/ink20.xml"/><Relationship Id="rId4" Type="http://schemas.openxmlformats.org/officeDocument/2006/relationships/image" Target="../media/image131.png"/><Relationship Id="rId9" Type="http://schemas.openxmlformats.org/officeDocument/2006/relationships/image" Target="../media/image13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25" name="Picture 24" descr="Sketch of outdoor things">
            <a:extLst>
              <a:ext uri="{FF2B5EF4-FFF2-40B4-BE49-F238E27FC236}">
                <a16:creationId xmlns:a16="http://schemas.microsoft.com/office/drawing/2014/main" id="{28EBA88E-2BAE-6EA0-5482-2CA951C70CD8}"/>
              </a:ext>
            </a:extLst>
          </p:cNvPr>
          <p:cNvPicPr>
            <a:picLocks noChangeAspect="1"/>
          </p:cNvPicPr>
          <p:nvPr/>
        </p:nvPicPr>
        <p:blipFill rotWithShape="1">
          <a:blip r:embed="rId2">
            <a:alphaModFix amt="60000"/>
          </a:blip>
          <a:srcRect t="13128"/>
          <a:stretch/>
        </p:blipFill>
        <p:spPr>
          <a:xfrm>
            <a:off x="-1" y="10"/>
            <a:ext cx="12192001" cy="6857990"/>
          </a:xfrm>
          <a:prstGeom prst="rect">
            <a:avLst/>
          </a:prstGeom>
        </p:spPr>
      </p:pic>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838200" y="914402"/>
            <a:ext cx="10515600" cy="2985923"/>
          </a:xfrm>
        </p:spPr>
        <p:txBody>
          <a:bodyPr>
            <a:normAutofit/>
          </a:bodyPr>
          <a:lstStyle/>
          <a:p>
            <a:r>
              <a:rPr lang="en-NZ" sz="5200" dirty="0">
                <a:solidFill>
                  <a:srgbClr val="FFFFFF"/>
                </a:solidFill>
              </a:rPr>
              <a:t>Comic Book Store</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a:xfrm>
            <a:off x="838200" y="4072040"/>
            <a:ext cx="10515600" cy="1384310"/>
          </a:xfrm>
        </p:spPr>
        <p:txBody>
          <a:bodyPr>
            <a:normAutofit/>
          </a:bodyPr>
          <a:lstStyle/>
          <a:p>
            <a:r>
              <a:rPr lang="en-NZ" b="1" dirty="0">
                <a:solidFill>
                  <a:srgbClr val="FFFFFF"/>
                </a:solidFill>
              </a:rPr>
              <a:t>Molly Sankey</a:t>
            </a:r>
          </a:p>
        </p:txBody>
      </p:sp>
    </p:spTree>
    <p:extLst>
      <p:ext uri="{BB962C8B-B14F-4D97-AF65-F5344CB8AC3E}">
        <p14:creationId xmlns:p14="http://schemas.microsoft.com/office/powerpoint/2010/main" val="136293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415636"/>
            <a:ext cx="4161312" cy="665452"/>
          </a:xfrm>
        </p:spPr>
        <p:txBody>
          <a:bodyPr>
            <a:normAutofit fontScale="90000"/>
          </a:bodyPr>
          <a:lstStyle/>
          <a:p>
            <a:r>
              <a:rPr lang="en-NZ" dirty="0"/>
              <a:t>Welcome Testing </a:t>
            </a:r>
          </a:p>
        </p:txBody>
      </p:sp>
      <p:pic>
        <p:nvPicPr>
          <p:cNvPr id="6" name="Picture 5">
            <a:extLst>
              <a:ext uri="{FF2B5EF4-FFF2-40B4-BE49-F238E27FC236}">
                <a16:creationId xmlns:a16="http://schemas.microsoft.com/office/drawing/2014/main" id="{5979F38F-6610-F1B8-C76C-3A92FECD305F}"/>
              </a:ext>
            </a:extLst>
          </p:cNvPr>
          <p:cNvPicPr>
            <a:picLocks noChangeAspect="1"/>
          </p:cNvPicPr>
          <p:nvPr/>
        </p:nvPicPr>
        <p:blipFill>
          <a:blip r:embed="rId3"/>
          <a:stretch>
            <a:fillRect/>
          </a:stretch>
        </p:blipFill>
        <p:spPr>
          <a:xfrm>
            <a:off x="7362701" y="278378"/>
            <a:ext cx="4591286" cy="1231963"/>
          </a:xfrm>
          <a:prstGeom prst="rect">
            <a:avLst/>
          </a:prstGeom>
        </p:spPr>
      </p:pic>
      <p:sp>
        <p:nvSpPr>
          <p:cNvPr id="22" name="正方形/長方形 21">
            <a:extLst>
              <a:ext uri="{FF2B5EF4-FFF2-40B4-BE49-F238E27FC236}">
                <a16:creationId xmlns:a16="http://schemas.microsoft.com/office/drawing/2014/main" id="{54C9BCA6-9E7F-4CD2-B265-84CB086E4939}"/>
              </a:ext>
            </a:extLst>
          </p:cNvPr>
          <p:cNvSpPr/>
          <p:nvPr/>
        </p:nvSpPr>
        <p:spPr>
          <a:xfrm>
            <a:off x="7421531" y="1068783"/>
            <a:ext cx="881951" cy="305623"/>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graphicFrame>
        <p:nvGraphicFramePr>
          <p:cNvPr id="25" name="Google Shape;92;p19">
            <a:extLst>
              <a:ext uri="{FF2B5EF4-FFF2-40B4-BE49-F238E27FC236}">
                <a16:creationId xmlns:a16="http://schemas.microsoft.com/office/drawing/2014/main" id="{10FDB122-7B72-042D-4E39-98BA4ED896F9}"/>
              </a:ext>
            </a:extLst>
          </p:cNvPr>
          <p:cNvGraphicFramePr/>
          <p:nvPr>
            <p:extLst>
              <p:ext uri="{D42A27DB-BD31-4B8C-83A1-F6EECF244321}">
                <p14:modId xmlns:p14="http://schemas.microsoft.com/office/powerpoint/2010/main" val="2194112381"/>
              </p:ext>
            </p:extLst>
          </p:nvPr>
        </p:nvGraphicFramePr>
        <p:xfrm>
          <a:off x="509967" y="1690300"/>
          <a:ext cx="6686480" cy="4023120"/>
        </p:xfrm>
        <a:graphic>
          <a:graphicData uri="http://schemas.openxmlformats.org/drawingml/2006/table">
            <a:tbl>
              <a:tblPr>
                <a:noFill/>
              </a:tblPr>
              <a:tblGrid>
                <a:gridCol w="3343240">
                  <a:extLst>
                    <a:ext uri="{9D8B030D-6E8A-4147-A177-3AD203B41FA5}">
                      <a16:colId xmlns:a16="http://schemas.microsoft.com/office/drawing/2014/main" val="20000"/>
                    </a:ext>
                  </a:extLst>
                </a:gridCol>
                <a:gridCol w="334324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Add combo</a:t>
                      </a:r>
                    </a:p>
                  </a:txBody>
                  <a:tcPr marL="121900" marR="121900" marT="121900" marB="121900"/>
                </a:tc>
                <a:tc>
                  <a:txBody>
                    <a:bodyPr/>
                    <a:lstStyle/>
                    <a:p>
                      <a:pPr marL="0" lvl="0" indent="0" algn="l" rtl="0">
                        <a:spcBef>
                          <a:spcPts val="0"/>
                        </a:spcBef>
                        <a:spcAft>
                          <a:spcPts val="0"/>
                        </a:spcAft>
                        <a:buNone/>
                      </a:pPr>
                      <a:r>
                        <a:rPr lang="en-NZ" sz="2400" dirty="0"/>
                        <a:t>Print “Add Combo”</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Find Combo</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“Find Combo”</a:t>
                      </a:r>
                    </a:p>
                  </a:txBody>
                  <a:tcPr marL="121900" marR="121900" marT="121900" marB="121900"/>
                </a:tc>
                <a:extLst>
                  <a:ext uri="{0D108BD9-81ED-4DB2-BD59-A6C34878D82A}">
                    <a16:rowId xmlns:a16="http://schemas.microsoft.com/office/drawing/2014/main" val="846606012"/>
                  </a:ext>
                </a:extLst>
              </a:tr>
              <a:tr h="271624">
                <a:tc>
                  <a:txBody>
                    <a:bodyPr/>
                    <a:lstStyle/>
                    <a:p>
                      <a:pPr marL="0" lvl="0" indent="0" algn="l" rtl="0">
                        <a:spcBef>
                          <a:spcPts val="0"/>
                        </a:spcBef>
                        <a:spcAft>
                          <a:spcPts val="0"/>
                        </a:spcAft>
                        <a:buNone/>
                      </a:pPr>
                      <a:r>
                        <a:rPr lang="en-NZ" sz="2400" dirty="0"/>
                        <a:t>Delete Combo</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“delete Combo”</a:t>
                      </a:r>
                    </a:p>
                  </a:txBody>
                  <a:tcPr marL="121900" marR="121900" marT="121900" marB="121900"/>
                </a:tc>
                <a:extLst>
                  <a:ext uri="{0D108BD9-81ED-4DB2-BD59-A6C34878D82A}">
                    <a16:rowId xmlns:a16="http://schemas.microsoft.com/office/drawing/2014/main" val="3645891850"/>
                  </a:ext>
                </a:extLst>
              </a:tr>
              <a:tr h="609560">
                <a:tc>
                  <a:txBody>
                    <a:bodyPr/>
                    <a:lstStyle/>
                    <a:p>
                      <a:pPr marL="0" lvl="0" indent="0" algn="l" rtl="0">
                        <a:spcBef>
                          <a:spcPts val="0"/>
                        </a:spcBef>
                        <a:spcAft>
                          <a:spcPts val="0"/>
                        </a:spcAft>
                        <a:buNone/>
                      </a:pPr>
                      <a:r>
                        <a:rPr lang="en-NZ" sz="2400" dirty="0"/>
                        <a:t>Output Combo</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“output Combo”</a:t>
                      </a:r>
                    </a:p>
                  </a:txBody>
                  <a:tcPr marL="121900" marR="121900" marT="121900" marB="121900"/>
                </a:tc>
                <a:extLst>
                  <a:ext uri="{0D108BD9-81ED-4DB2-BD59-A6C34878D82A}">
                    <a16:rowId xmlns:a16="http://schemas.microsoft.com/office/drawing/2014/main" val="252855304"/>
                  </a:ext>
                </a:extLst>
              </a:tr>
              <a:tr h="609560">
                <a:tc>
                  <a:txBody>
                    <a:bodyPr/>
                    <a:lstStyle/>
                    <a:p>
                      <a:pPr marL="0" lvl="0" indent="0" algn="l" rtl="0">
                        <a:spcBef>
                          <a:spcPts val="0"/>
                        </a:spcBef>
                        <a:spcAft>
                          <a:spcPts val="0"/>
                        </a:spcAft>
                        <a:buNone/>
                      </a:pPr>
                      <a:r>
                        <a:rPr lang="en-NZ" sz="2400" dirty="0"/>
                        <a:t>Exit</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Leave program “goodbye”</a:t>
                      </a:r>
                    </a:p>
                  </a:txBody>
                  <a:tcPr marL="121900" marR="121900" marT="121900" marB="121900"/>
                </a:tc>
                <a:extLst>
                  <a:ext uri="{0D108BD9-81ED-4DB2-BD59-A6C34878D82A}">
                    <a16:rowId xmlns:a16="http://schemas.microsoft.com/office/drawing/2014/main" val="1687832994"/>
                  </a:ext>
                </a:extLst>
              </a:tr>
            </a:tbl>
          </a:graphicData>
        </a:graphic>
      </p:graphicFrame>
      <p:pic>
        <p:nvPicPr>
          <p:cNvPr id="27" name="Picture 26">
            <a:extLst>
              <a:ext uri="{FF2B5EF4-FFF2-40B4-BE49-F238E27FC236}">
                <a16:creationId xmlns:a16="http://schemas.microsoft.com/office/drawing/2014/main" id="{E022BDA6-71A2-DC5E-AE0F-9E8A10367092}"/>
              </a:ext>
            </a:extLst>
          </p:cNvPr>
          <p:cNvPicPr>
            <a:picLocks noChangeAspect="1"/>
          </p:cNvPicPr>
          <p:nvPr/>
        </p:nvPicPr>
        <p:blipFill>
          <a:blip r:embed="rId4"/>
          <a:stretch>
            <a:fillRect/>
          </a:stretch>
        </p:blipFill>
        <p:spPr>
          <a:xfrm>
            <a:off x="7400898" y="2000800"/>
            <a:ext cx="5257232" cy="2927460"/>
          </a:xfrm>
          <a:prstGeom prst="rect">
            <a:avLst/>
          </a:prstGeom>
        </p:spPr>
      </p:pic>
      <p:sp>
        <p:nvSpPr>
          <p:cNvPr id="28" name="正方形/長方形 21">
            <a:extLst>
              <a:ext uri="{FF2B5EF4-FFF2-40B4-BE49-F238E27FC236}">
                <a16:creationId xmlns:a16="http://schemas.microsoft.com/office/drawing/2014/main" id="{F85A17F7-D46B-B36E-B557-1AF1089E923F}"/>
              </a:ext>
            </a:extLst>
          </p:cNvPr>
          <p:cNvSpPr/>
          <p:nvPr/>
        </p:nvSpPr>
        <p:spPr>
          <a:xfrm>
            <a:off x="584093" y="2435949"/>
            <a:ext cx="1553465" cy="342877"/>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9" name="正方形/長方形 21">
            <a:extLst>
              <a:ext uri="{FF2B5EF4-FFF2-40B4-BE49-F238E27FC236}">
                <a16:creationId xmlns:a16="http://schemas.microsoft.com/office/drawing/2014/main" id="{2F0A443A-4421-3692-3BBA-E5408950D261}"/>
              </a:ext>
            </a:extLst>
          </p:cNvPr>
          <p:cNvSpPr/>
          <p:nvPr/>
        </p:nvSpPr>
        <p:spPr>
          <a:xfrm>
            <a:off x="3853207" y="2435949"/>
            <a:ext cx="2571344" cy="342877"/>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30" name="正方形/長方形 21">
            <a:extLst>
              <a:ext uri="{FF2B5EF4-FFF2-40B4-BE49-F238E27FC236}">
                <a16:creationId xmlns:a16="http://schemas.microsoft.com/office/drawing/2014/main" id="{442BD759-1F8D-2D97-64EB-A01CAD720592}"/>
              </a:ext>
            </a:extLst>
          </p:cNvPr>
          <p:cNvSpPr/>
          <p:nvPr/>
        </p:nvSpPr>
        <p:spPr>
          <a:xfrm>
            <a:off x="7507592" y="2033391"/>
            <a:ext cx="1683909" cy="402557"/>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xmlns:p14="http://schemas.microsoft.com/office/powerpoint/2010/main">
        <mc:Choice Requires="p14">
          <p:contentPart p14:bwMode="auto" r:id="rId5">
            <p14:nvContentPartPr>
              <p14:cNvPr id="31" name="Ink 30">
                <a:extLst>
                  <a:ext uri="{FF2B5EF4-FFF2-40B4-BE49-F238E27FC236}">
                    <a16:creationId xmlns:a16="http://schemas.microsoft.com/office/drawing/2014/main" id="{9C3DBAE1-AB09-A1AE-4CDB-DD8F34DA18D5}"/>
                  </a:ext>
                </a:extLst>
              </p14:cNvPr>
              <p14:cNvContentPartPr/>
              <p14:nvPr/>
            </p14:nvContentPartPr>
            <p14:xfrm>
              <a:off x="-570380" y="510536"/>
              <a:ext cx="360" cy="360"/>
            </p14:xfrm>
          </p:contentPart>
        </mc:Choice>
        <mc:Fallback xmlns="">
          <p:pic>
            <p:nvPicPr>
              <p:cNvPr id="31" name="Ink 30">
                <a:extLst>
                  <a:ext uri="{FF2B5EF4-FFF2-40B4-BE49-F238E27FC236}">
                    <a16:creationId xmlns:a16="http://schemas.microsoft.com/office/drawing/2014/main" id="{9C3DBAE1-AB09-A1AE-4CDB-DD8F34DA18D5}"/>
                  </a:ext>
                </a:extLst>
              </p:cNvPr>
              <p:cNvPicPr/>
              <p:nvPr/>
            </p:nvPicPr>
            <p:blipFill>
              <a:blip r:embed="rId6"/>
              <a:stretch>
                <a:fillRect/>
              </a:stretch>
            </p:blipFill>
            <p:spPr>
              <a:xfrm>
                <a:off x="-579020" y="501536"/>
                <a:ext cx="18000" cy="18000"/>
              </a:xfrm>
              <a:prstGeom prst="rect">
                <a:avLst/>
              </a:prstGeom>
            </p:spPr>
          </p:pic>
        </mc:Fallback>
      </mc:AlternateContent>
      <p:sp>
        <p:nvSpPr>
          <p:cNvPr id="18" name="正方形/長方形 17">
            <a:extLst>
              <a:ext uri="{FF2B5EF4-FFF2-40B4-BE49-F238E27FC236}">
                <a16:creationId xmlns:a16="http://schemas.microsoft.com/office/drawing/2014/main" id="{488335B6-EF6F-4B4C-9994-73F1A08DDD2F}"/>
              </a:ext>
            </a:extLst>
          </p:cNvPr>
          <p:cNvSpPr/>
          <p:nvPr/>
        </p:nvSpPr>
        <p:spPr>
          <a:xfrm>
            <a:off x="584092" y="2964665"/>
            <a:ext cx="1529383" cy="423373"/>
          </a:xfrm>
          <a:prstGeom prst="rect">
            <a:avLst/>
          </a:prstGeom>
          <a:solidFill>
            <a:srgbClr val="33CCFF">
              <a:alpha val="5000"/>
            </a:srgbClr>
          </a:solidFill>
          <a:ln w="18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3" name="正方形/長方形 17">
            <a:extLst>
              <a:ext uri="{FF2B5EF4-FFF2-40B4-BE49-F238E27FC236}">
                <a16:creationId xmlns:a16="http://schemas.microsoft.com/office/drawing/2014/main" id="{E39CCC14-06AD-93A5-AE4D-48136760D527}"/>
              </a:ext>
            </a:extLst>
          </p:cNvPr>
          <p:cNvSpPr/>
          <p:nvPr/>
        </p:nvSpPr>
        <p:spPr>
          <a:xfrm>
            <a:off x="3764699" y="3036543"/>
            <a:ext cx="2659852" cy="351495"/>
          </a:xfrm>
          <a:prstGeom prst="rect">
            <a:avLst/>
          </a:prstGeom>
          <a:solidFill>
            <a:srgbClr val="33CCFF">
              <a:alpha val="5000"/>
            </a:srgbClr>
          </a:solidFill>
          <a:ln w="18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4" name="正方形/長方形 17">
            <a:extLst>
              <a:ext uri="{FF2B5EF4-FFF2-40B4-BE49-F238E27FC236}">
                <a16:creationId xmlns:a16="http://schemas.microsoft.com/office/drawing/2014/main" id="{21460388-7B2A-4C34-6AE7-5FC04F08ACA8}"/>
              </a:ext>
            </a:extLst>
          </p:cNvPr>
          <p:cNvSpPr/>
          <p:nvPr/>
        </p:nvSpPr>
        <p:spPr>
          <a:xfrm>
            <a:off x="7507592" y="2522147"/>
            <a:ext cx="1683909" cy="296292"/>
          </a:xfrm>
          <a:prstGeom prst="rect">
            <a:avLst/>
          </a:prstGeom>
          <a:solidFill>
            <a:srgbClr val="33CCFF">
              <a:alpha val="5000"/>
            </a:srgbClr>
          </a:solidFill>
          <a:ln w="18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5" name="正方形/長方形 17">
            <a:extLst>
              <a:ext uri="{FF2B5EF4-FFF2-40B4-BE49-F238E27FC236}">
                <a16:creationId xmlns:a16="http://schemas.microsoft.com/office/drawing/2014/main" id="{AA2CD92C-DEA4-98EB-7CE1-B166B5356C5B}"/>
              </a:ext>
            </a:extLst>
          </p:cNvPr>
          <p:cNvSpPr/>
          <p:nvPr/>
        </p:nvSpPr>
        <p:spPr>
          <a:xfrm>
            <a:off x="584091" y="3620442"/>
            <a:ext cx="1992854" cy="423373"/>
          </a:xfrm>
          <a:prstGeom prst="rect">
            <a:avLst/>
          </a:prstGeom>
          <a:solidFill>
            <a:srgbClr val="33CCFF">
              <a:alpha val="5000"/>
            </a:srgbClr>
          </a:solidFill>
          <a:ln w="180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7" name="正方形/長方形 17">
            <a:extLst>
              <a:ext uri="{FF2B5EF4-FFF2-40B4-BE49-F238E27FC236}">
                <a16:creationId xmlns:a16="http://schemas.microsoft.com/office/drawing/2014/main" id="{CE816917-2730-D8C9-9E4C-1D1DE4AE664A}"/>
              </a:ext>
            </a:extLst>
          </p:cNvPr>
          <p:cNvSpPr/>
          <p:nvPr/>
        </p:nvSpPr>
        <p:spPr>
          <a:xfrm>
            <a:off x="3764698" y="3601853"/>
            <a:ext cx="2980485" cy="477322"/>
          </a:xfrm>
          <a:prstGeom prst="rect">
            <a:avLst/>
          </a:prstGeom>
          <a:solidFill>
            <a:srgbClr val="33CCFF">
              <a:alpha val="5000"/>
            </a:srgbClr>
          </a:solidFill>
          <a:ln w="180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8" name="正方形/長方形 17">
            <a:extLst>
              <a:ext uri="{FF2B5EF4-FFF2-40B4-BE49-F238E27FC236}">
                <a16:creationId xmlns:a16="http://schemas.microsoft.com/office/drawing/2014/main" id="{802162A4-AF01-CFDC-DCB7-DE6FFB84A573}"/>
              </a:ext>
            </a:extLst>
          </p:cNvPr>
          <p:cNvSpPr/>
          <p:nvPr/>
        </p:nvSpPr>
        <p:spPr>
          <a:xfrm>
            <a:off x="7457068" y="2818439"/>
            <a:ext cx="1992854" cy="423373"/>
          </a:xfrm>
          <a:prstGeom prst="rect">
            <a:avLst/>
          </a:prstGeom>
          <a:solidFill>
            <a:srgbClr val="33CCFF">
              <a:alpha val="5000"/>
            </a:srgbClr>
          </a:solidFill>
          <a:ln w="180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9" name="正方形/長方形 17">
            <a:extLst>
              <a:ext uri="{FF2B5EF4-FFF2-40B4-BE49-F238E27FC236}">
                <a16:creationId xmlns:a16="http://schemas.microsoft.com/office/drawing/2014/main" id="{4C0CFCB3-13B0-1C14-FA98-3350A733F497}"/>
              </a:ext>
            </a:extLst>
          </p:cNvPr>
          <p:cNvSpPr/>
          <p:nvPr/>
        </p:nvSpPr>
        <p:spPr>
          <a:xfrm>
            <a:off x="584091" y="4229654"/>
            <a:ext cx="1992854" cy="423373"/>
          </a:xfrm>
          <a:prstGeom prst="rect">
            <a:avLst/>
          </a:prstGeom>
          <a:solidFill>
            <a:schemeClr val="tx2">
              <a:alpha val="5000"/>
            </a:schemeClr>
          </a:solidFill>
          <a:ln w="18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40" name="正方形/長方形 17">
            <a:extLst>
              <a:ext uri="{FF2B5EF4-FFF2-40B4-BE49-F238E27FC236}">
                <a16:creationId xmlns:a16="http://schemas.microsoft.com/office/drawing/2014/main" id="{49DE5FBD-B410-CAD7-0C10-9627EA493A85}"/>
              </a:ext>
            </a:extLst>
          </p:cNvPr>
          <p:cNvSpPr/>
          <p:nvPr/>
        </p:nvSpPr>
        <p:spPr>
          <a:xfrm>
            <a:off x="3890268" y="4229654"/>
            <a:ext cx="2980485" cy="458733"/>
          </a:xfrm>
          <a:prstGeom prst="rect">
            <a:avLst/>
          </a:prstGeom>
          <a:solidFill>
            <a:schemeClr val="tx2">
              <a:alpha val="5000"/>
            </a:schemeClr>
          </a:solidFill>
          <a:ln w="18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41" name="正方形/長方形 17">
            <a:extLst>
              <a:ext uri="{FF2B5EF4-FFF2-40B4-BE49-F238E27FC236}">
                <a16:creationId xmlns:a16="http://schemas.microsoft.com/office/drawing/2014/main" id="{BE6AA881-648D-0EA3-096F-C20B55B84590}"/>
              </a:ext>
            </a:extLst>
          </p:cNvPr>
          <p:cNvSpPr/>
          <p:nvPr/>
        </p:nvSpPr>
        <p:spPr>
          <a:xfrm>
            <a:off x="7516112" y="3253587"/>
            <a:ext cx="1992854" cy="423373"/>
          </a:xfrm>
          <a:prstGeom prst="rect">
            <a:avLst/>
          </a:prstGeom>
          <a:solidFill>
            <a:schemeClr val="tx2">
              <a:alpha val="5000"/>
            </a:schemeClr>
          </a:solidFill>
          <a:ln w="18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42" name="正方形/長方形 17">
            <a:extLst>
              <a:ext uri="{FF2B5EF4-FFF2-40B4-BE49-F238E27FC236}">
                <a16:creationId xmlns:a16="http://schemas.microsoft.com/office/drawing/2014/main" id="{368A8D14-0746-0CDD-3272-3C8C912C5DE6}"/>
              </a:ext>
            </a:extLst>
          </p:cNvPr>
          <p:cNvSpPr/>
          <p:nvPr/>
        </p:nvSpPr>
        <p:spPr>
          <a:xfrm>
            <a:off x="557136" y="4773953"/>
            <a:ext cx="1992854" cy="423373"/>
          </a:xfrm>
          <a:prstGeom prst="rect">
            <a:avLst/>
          </a:prstGeom>
          <a:solidFill>
            <a:srgbClr val="FFFF00">
              <a:alpha val="5000"/>
            </a:srgbClr>
          </a:solidFill>
          <a:ln w="180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43" name="正方形/長方形 17">
            <a:extLst>
              <a:ext uri="{FF2B5EF4-FFF2-40B4-BE49-F238E27FC236}">
                <a16:creationId xmlns:a16="http://schemas.microsoft.com/office/drawing/2014/main" id="{B59A20CB-99F8-060E-CBB6-F807CF5DB332}"/>
              </a:ext>
            </a:extLst>
          </p:cNvPr>
          <p:cNvSpPr/>
          <p:nvPr/>
        </p:nvSpPr>
        <p:spPr>
          <a:xfrm>
            <a:off x="3853207" y="4860651"/>
            <a:ext cx="1992854" cy="720752"/>
          </a:xfrm>
          <a:prstGeom prst="rect">
            <a:avLst/>
          </a:prstGeom>
          <a:solidFill>
            <a:srgbClr val="FFFF00">
              <a:alpha val="5000"/>
            </a:srgbClr>
          </a:solidFill>
          <a:ln w="180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44" name="正方形/長方形 17">
            <a:extLst>
              <a:ext uri="{FF2B5EF4-FFF2-40B4-BE49-F238E27FC236}">
                <a16:creationId xmlns:a16="http://schemas.microsoft.com/office/drawing/2014/main" id="{10137885-27FF-1E6C-E9E6-96174E630BF8}"/>
              </a:ext>
            </a:extLst>
          </p:cNvPr>
          <p:cNvSpPr/>
          <p:nvPr/>
        </p:nvSpPr>
        <p:spPr>
          <a:xfrm>
            <a:off x="7665490" y="3745516"/>
            <a:ext cx="1992854" cy="423373"/>
          </a:xfrm>
          <a:prstGeom prst="rect">
            <a:avLst/>
          </a:prstGeom>
          <a:solidFill>
            <a:srgbClr val="FFFF00">
              <a:alpha val="5000"/>
            </a:srgbClr>
          </a:solidFill>
          <a:ln w="180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45" name="正方形/長方形 17">
            <a:extLst>
              <a:ext uri="{FF2B5EF4-FFF2-40B4-BE49-F238E27FC236}">
                <a16:creationId xmlns:a16="http://schemas.microsoft.com/office/drawing/2014/main" id="{FCD7A2D7-7169-7DE2-EA4F-7C18EB767700}"/>
              </a:ext>
            </a:extLst>
          </p:cNvPr>
          <p:cNvSpPr/>
          <p:nvPr/>
        </p:nvSpPr>
        <p:spPr>
          <a:xfrm>
            <a:off x="11477204" y="1057790"/>
            <a:ext cx="428877" cy="305625"/>
          </a:xfrm>
          <a:prstGeom prst="rect">
            <a:avLst/>
          </a:prstGeom>
          <a:solidFill>
            <a:srgbClr val="FFFF00">
              <a:alpha val="5000"/>
            </a:srgbClr>
          </a:solidFill>
          <a:ln w="180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46" name="正方形/長方形 17">
            <a:extLst>
              <a:ext uri="{FF2B5EF4-FFF2-40B4-BE49-F238E27FC236}">
                <a16:creationId xmlns:a16="http://schemas.microsoft.com/office/drawing/2014/main" id="{54E87D7C-B42B-AC81-8FDD-F7AC0E435C09}"/>
              </a:ext>
            </a:extLst>
          </p:cNvPr>
          <p:cNvSpPr/>
          <p:nvPr/>
        </p:nvSpPr>
        <p:spPr>
          <a:xfrm>
            <a:off x="8362312" y="1081088"/>
            <a:ext cx="881951" cy="305625"/>
          </a:xfrm>
          <a:prstGeom prst="rect">
            <a:avLst/>
          </a:prstGeom>
          <a:solidFill>
            <a:srgbClr val="33CCFF">
              <a:alpha val="5000"/>
            </a:srgbClr>
          </a:solidFill>
          <a:ln w="18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47" name="正方形/長方形 17">
            <a:extLst>
              <a:ext uri="{FF2B5EF4-FFF2-40B4-BE49-F238E27FC236}">
                <a16:creationId xmlns:a16="http://schemas.microsoft.com/office/drawing/2014/main" id="{DD9AA848-99C5-C4BF-B9A4-BB8C545DD8FD}"/>
              </a:ext>
            </a:extLst>
          </p:cNvPr>
          <p:cNvSpPr/>
          <p:nvPr/>
        </p:nvSpPr>
        <p:spPr>
          <a:xfrm>
            <a:off x="9303093" y="1057791"/>
            <a:ext cx="1007970" cy="305625"/>
          </a:xfrm>
          <a:prstGeom prst="rect">
            <a:avLst/>
          </a:prstGeom>
          <a:solidFill>
            <a:srgbClr val="33CCFF">
              <a:alpha val="5000"/>
            </a:srgbClr>
          </a:solidFill>
          <a:ln w="180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48" name="正方形/長方形 17">
            <a:extLst>
              <a:ext uri="{FF2B5EF4-FFF2-40B4-BE49-F238E27FC236}">
                <a16:creationId xmlns:a16="http://schemas.microsoft.com/office/drawing/2014/main" id="{B76AFF77-463F-CC59-4A5B-ECFD61979C50}"/>
              </a:ext>
            </a:extLst>
          </p:cNvPr>
          <p:cNvSpPr/>
          <p:nvPr/>
        </p:nvSpPr>
        <p:spPr>
          <a:xfrm>
            <a:off x="10369893" y="1063841"/>
            <a:ext cx="1007970" cy="305625"/>
          </a:xfrm>
          <a:prstGeom prst="rect">
            <a:avLst/>
          </a:prstGeom>
          <a:solidFill>
            <a:srgbClr val="33CCFF">
              <a:alpha val="5000"/>
            </a:srgbClr>
          </a:solidFill>
          <a:ln w="180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49" name="TextBox 48">
            <a:extLst>
              <a:ext uri="{FF2B5EF4-FFF2-40B4-BE49-F238E27FC236}">
                <a16:creationId xmlns:a16="http://schemas.microsoft.com/office/drawing/2014/main" id="{EC4ACE08-D7B1-6893-C132-7A7279ADCF37}"/>
              </a:ext>
            </a:extLst>
          </p:cNvPr>
          <p:cNvSpPr txBox="1"/>
          <p:nvPr/>
        </p:nvSpPr>
        <p:spPr>
          <a:xfrm>
            <a:off x="5450412" y="272903"/>
            <a:ext cx="1786270" cy="923330"/>
          </a:xfrm>
          <a:prstGeom prst="rect">
            <a:avLst/>
          </a:prstGeom>
          <a:noFill/>
        </p:spPr>
        <p:txBody>
          <a:bodyPr wrap="square" rtlCol="0">
            <a:spAutoFit/>
          </a:bodyPr>
          <a:lstStyle/>
          <a:p>
            <a:r>
              <a:rPr lang="en-NZ" b="1" dirty="0"/>
              <a:t>All outcomes worked as expected</a:t>
            </a:r>
          </a:p>
        </p:txBody>
      </p:sp>
    </p:spTree>
    <p:extLst>
      <p:ext uri="{BB962C8B-B14F-4D97-AF65-F5344CB8AC3E}">
        <p14:creationId xmlns:p14="http://schemas.microsoft.com/office/powerpoint/2010/main" val="89592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CC94D-80CA-8F86-F444-4C69C47250CD}"/>
              </a:ext>
            </a:extLst>
          </p:cNvPr>
          <p:cNvSpPr>
            <a:spLocks noGrp="1"/>
          </p:cNvSpPr>
          <p:nvPr>
            <p:ph type="title"/>
          </p:nvPr>
        </p:nvSpPr>
        <p:spPr/>
        <p:txBody>
          <a:bodyPr/>
          <a:lstStyle/>
          <a:p>
            <a:r>
              <a:rPr lang="en-NZ" dirty="0"/>
              <a:t>Welcome Development </a:t>
            </a:r>
          </a:p>
        </p:txBody>
      </p:sp>
      <p:graphicFrame>
        <p:nvGraphicFramePr>
          <p:cNvPr id="3" name="Table 2">
            <a:extLst>
              <a:ext uri="{FF2B5EF4-FFF2-40B4-BE49-F238E27FC236}">
                <a16:creationId xmlns:a16="http://schemas.microsoft.com/office/drawing/2014/main" id="{9C2B441F-B384-260E-9988-D0E3652FFDA8}"/>
              </a:ext>
            </a:extLst>
          </p:cNvPr>
          <p:cNvGraphicFramePr>
            <a:graphicFrameLocks noGrp="1"/>
          </p:cNvGraphicFramePr>
          <p:nvPr>
            <p:extLst>
              <p:ext uri="{D42A27DB-BD31-4B8C-83A1-F6EECF244321}">
                <p14:modId xmlns:p14="http://schemas.microsoft.com/office/powerpoint/2010/main" val="312989504"/>
              </p:ext>
            </p:extLst>
          </p:nvPr>
        </p:nvGraphicFramePr>
        <p:xfrm>
          <a:off x="642586" y="1361700"/>
          <a:ext cx="10446328" cy="4805903"/>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1051528">
                <a:tc>
                  <a:txBody>
                    <a:bodyPr/>
                    <a:lstStyle/>
                    <a:p>
                      <a:pPr marL="0" lvl="0" indent="0" algn="l" rtl="0">
                        <a:spcBef>
                          <a:spcPts val="0"/>
                        </a:spcBef>
                        <a:spcAft>
                          <a:spcPts val="0"/>
                        </a:spcAft>
                        <a:buNone/>
                      </a:pPr>
                      <a:r>
                        <a:rPr lang="en-NZ" sz="2400" b="1" dirty="0"/>
                        <a:t>Trial 1</a:t>
                      </a:r>
                    </a:p>
                    <a:p>
                      <a:pPr marL="0" lvl="0" indent="0" algn="l" rtl="0">
                        <a:spcBef>
                          <a:spcPts val="0"/>
                        </a:spcBef>
                        <a:spcAft>
                          <a:spcPts val="0"/>
                        </a:spcAft>
                        <a:buNone/>
                      </a:pPr>
                      <a:r>
                        <a:rPr lang="en-NZ" sz="2400" b="0" dirty="0"/>
                        <a:t>01_Welcome_V1</a:t>
                      </a:r>
                      <a:endParaRPr sz="2400" b="0" dirty="0"/>
                    </a:p>
                  </a:txBody>
                  <a:tcPr marL="121900" marR="121900" marT="121900" marB="121900"/>
                </a:tc>
                <a:tc>
                  <a:txBody>
                    <a:bodyPr/>
                    <a:lstStyle/>
                    <a:p>
                      <a:pPr marL="0" lvl="0" indent="0" algn="l" rtl="0">
                        <a:spcBef>
                          <a:spcPts val="0"/>
                        </a:spcBef>
                        <a:spcAft>
                          <a:spcPts val="0"/>
                        </a:spcAft>
                        <a:buNone/>
                      </a:pPr>
                      <a:r>
                        <a:rPr lang="en-NZ" sz="1600" dirty="0"/>
                        <a:t>This program ran as expected but, is not effective because the user was able to enter values not part of the menu</a:t>
                      </a:r>
                    </a:p>
                  </a:txBody>
                  <a:tcPr marL="121900" marR="121900" marT="121900" marB="121900"/>
                </a:tc>
                <a:extLst>
                  <a:ext uri="{0D108BD9-81ED-4DB2-BD59-A6C34878D82A}">
                    <a16:rowId xmlns:a16="http://schemas.microsoft.com/office/drawing/2014/main" val="1028317484"/>
                  </a:ext>
                </a:extLst>
              </a:tr>
              <a:tr h="1502194">
                <a:tc>
                  <a:txBody>
                    <a:bodyPr/>
                    <a:lstStyle/>
                    <a:p>
                      <a:pPr marL="0" lvl="0" indent="0" algn="l" rtl="0">
                        <a:spcBef>
                          <a:spcPts val="0"/>
                        </a:spcBef>
                        <a:spcAft>
                          <a:spcPts val="0"/>
                        </a:spcAft>
                        <a:buNone/>
                      </a:pPr>
                      <a:r>
                        <a:rPr lang="en-NZ" sz="2400" b="1" dirty="0"/>
                        <a:t>Trial 2</a:t>
                      </a:r>
                    </a:p>
                    <a:p>
                      <a:pPr marL="0" lvl="0" indent="0" algn="l" rtl="0">
                        <a:spcBef>
                          <a:spcPts val="0"/>
                        </a:spcBef>
                        <a:spcAft>
                          <a:spcPts val="0"/>
                        </a:spcAft>
                        <a:buNone/>
                      </a:pPr>
                      <a:r>
                        <a:rPr lang="en-NZ" sz="2400" b="0" dirty="0"/>
                        <a:t>01_Welcome_V2</a:t>
                      </a:r>
                      <a:endParaRPr sz="2400" b="0" dirty="0"/>
                    </a:p>
                  </a:txBody>
                  <a:tcPr marL="121900" marR="121900" marT="121900" marB="121900"/>
                </a:tc>
                <a:tc>
                  <a:txBody>
                    <a:bodyPr/>
                    <a:lstStyle/>
                    <a:p>
                      <a:pPr marL="0" lvl="0" indent="0" algn="l" rtl="0">
                        <a:spcBef>
                          <a:spcPts val="0"/>
                        </a:spcBef>
                        <a:spcAft>
                          <a:spcPts val="0"/>
                        </a:spcAft>
                        <a:buNone/>
                      </a:pPr>
                      <a:r>
                        <a:rPr lang="en-NZ" sz="1600" dirty="0"/>
                        <a:t>Adjusted to use easygui for the menu options, Prints results of valid input , Inefficient testing </a:t>
                      </a:r>
                    </a:p>
                  </a:txBody>
                  <a:tcPr marL="121900" marR="121900" marT="121900" marB="121900"/>
                </a:tc>
                <a:extLst>
                  <a:ext uri="{0D108BD9-81ED-4DB2-BD59-A6C34878D82A}">
                    <a16:rowId xmlns:a16="http://schemas.microsoft.com/office/drawing/2014/main" val="1770937675"/>
                  </a:ext>
                </a:extLst>
              </a:tr>
              <a:tr h="600863">
                <a:tc>
                  <a:txBody>
                    <a:bodyPr/>
                    <a:lstStyle/>
                    <a:p>
                      <a:pPr marL="0" lvl="0" indent="0" algn="l" rtl="0">
                        <a:spcBef>
                          <a:spcPts val="0"/>
                        </a:spcBef>
                        <a:spcAft>
                          <a:spcPts val="0"/>
                        </a:spcAft>
                        <a:buNone/>
                      </a:pPr>
                      <a:r>
                        <a:rPr lang="en-NZ" sz="2400" b="1" dirty="0"/>
                        <a:t>Trial 3</a:t>
                      </a:r>
                    </a:p>
                    <a:p>
                      <a:pPr marL="0" lvl="0" indent="0" algn="l" rtl="0">
                        <a:spcBef>
                          <a:spcPts val="0"/>
                        </a:spcBef>
                        <a:spcAft>
                          <a:spcPts val="0"/>
                        </a:spcAft>
                        <a:buNone/>
                      </a:pPr>
                      <a:r>
                        <a:rPr lang="en-NZ" sz="2400" b="0" dirty="0"/>
                        <a:t>01_Welome_V3</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is now in a loop.</a:t>
                      </a:r>
                    </a:p>
                  </a:txBody>
                  <a:tcPr marL="121900" marR="121900" marT="121900" marB="121900"/>
                </a:tc>
                <a:extLst>
                  <a:ext uri="{0D108BD9-81ED-4DB2-BD59-A6C34878D82A}">
                    <a16:rowId xmlns:a16="http://schemas.microsoft.com/office/drawing/2014/main" val="3868298777"/>
                  </a:ext>
                </a:extLst>
              </a:tr>
              <a:tr h="1276861">
                <a:tc>
                  <a:txBody>
                    <a:bodyPr/>
                    <a:lstStyle/>
                    <a:p>
                      <a:pPr marL="0" lvl="0" indent="0" algn="l" rtl="0">
                        <a:spcBef>
                          <a:spcPts val="0"/>
                        </a:spcBef>
                        <a:spcAft>
                          <a:spcPts val="0"/>
                        </a:spcAft>
                        <a:buNone/>
                      </a:pPr>
                      <a:r>
                        <a:rPr lang="en-NZ" sz="2400" b="1" dirty="0"/>
                        <a:t>Trial 01</a:t>
                      </a:r>
                    </a:p>
                    <a:p>
                      <a:pPr marL="0" lvl="0" indent="0" algn="l" rtl="0">
                        <a:spcBef>
                          <a:spcPts val="0"/>
                        </a:spcBef>
                        <a:spcAft>
                          <a:spcPts val="0"/>
                        </a:spcAft>
                        <a:buNone/>
                      </a:pPr>
                      <a:r>
                        <a:rPr lang="en-NZ" sz="2400" b="0" dirty="0"/>
                        <a:t>01_Welcome_V4</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made from version 3 but is now in a function so that it is easy recycle for other welcome that may be incorporated in the program. This will be apart of my finished program.</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2362385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4" name="Picture 3">
            <a:extLst>
              <a:ext uri="{FF2B5EF4-FFF2-40B4-BE49-F238E27FC236}">
                <a16:creationId xmlns:a16="http://schemas.microsoft.com/office/drawing/2014/main" id="{7A5F2BD6-9261-B514-9EE3-853EB36D3522}"/>
              </a:ext>
            </a:extLst>
          </p:cNvPr>
          <p:cNvPicPr>
            <a:picLocks noChangeAspect="1"/>
          </p:cNvPicPr>
          <p:nvPr/>
        </p:nvPicPr>
        <p:blipFill>
          <a:blip r:embed="rId3"/>
          <a:stretch>
            <a:fillRect/>
          </a:stretch>
        </p:blipFill>
        <p:spPr>
          <a:xfrm>
            <a:off x="5712031" y="1248521"/>
            <a:ext cx="3657600" cy="2839749"/>
          </a:xfrm>
          <a:prstGeom prst="rect">
            <a:avLst/>
          </a:prstGeom>
        </p:spPr>
      </p:pic>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Component 2: Add Combo</a:t>
            </a:r>
            <a:endParaRPr sz="4000" dirty="0"/>
          </a:p>
        </p:txBody>
      </p:sp>
      <p:sp>
        <p:nvSpPr>
          <p:cNvPr id="19" name="직사각형 18">
            <a:extLst>
              <a:ext uri="{FF2B5EF4-FFF2-40B4-BE49-F238E27FC236}">
                <a16:creationId xmlns:a16="http://schemas.microsoft.com/office/drawing/2014/main" id="{EC4E58F6-EC10-4EB2-9CBC-C6464708B18E}"/>
              </a:ext>
            </a:extLst>
          </p:cNvPr>
          <p:cNvSpPr/>
          <p:nvPr/>
        </p:nvSpPr>
        <p:spPr>
          <a:xfrm>
            <a:off x="1901342" y="2908967"/>
            <a:ext cx="3657600" cy="365760"/>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8" name="正方形/長方形 17">
            <a:extLst>
              <a:ext uri="{FF2B5EF4-FFF2-40B4-BE49-F238E27FC236}">
                <a16:creationId xmlns:a16="http://schemas.microsoft.com/office/drawing/2014/main" id="{85179602-A9C8-41B3-87CE-79BF5BA6D522}"/>
              </a:ext>
            </a:extLst>
          </p:cNvPr>
          <p:cNvSpPr/>
          <p:nvPr/>
        </p:nvSpPr>
        <p:spPr>
          <a:xfrm>
            <a:off x="5712031" y="1210122"/>
            <a:ext cx="3810689" cy="2959037"/>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E71224"/>
              </a:solidFill>
            </a:endParaRPr>
          </a:p>
        </p:txBody>
      </p:sp>
      <p:pic>
        <p:nvPicPr>
          <p:cNvPr id="7" name="Picture 6">
            <a:extLst>
              <a:ext uri="{FF2B5EF4-FFF2-40B4-BE49-F238E27FC236}">
                <a16:creationId xmlns:a16="http://schemas.microsoft.com/office/drawing/2014/main" id="{D8DA52E4-41E2-DC50-91CD-BDDFD67501C3}"/>
              </a:ext>
            </a:extLst>
          </p:cNvPr>
          <p:cNvPicPr>
            <a:picLocks noChangeAspect="1"/>
          </p:cNvPicPr>
          <p:nvPr/>
        </p:nvPicPr>
        <p:blipFill>
          <a:blip r:embed="rId4"/>
          <a:stretch>
            <a:fillRect/>
          </a:stretch>
        </p:blipFill>
        <p:spPr>
          <a:xfrm>
            <a:off x="1901342" y="1113127"/>
            <a:ext cx="3657600" cy="5265531"/>
          </a:xfrm>
          <a:prstGeom prst="rect">
            <a:avLst/>
          </a:prstGeom>
        </p:spPr>
      </p:pic>
    </p:spTree>
    <p:extLst>
      <p:ext uri="{BB962C8B-B14F-4D97-AF65-F5344CB8AC3E}">
        <p14:creationId xmlns:p14="http://schemas.microsoft.com/office/powerpoint/2010/main" val="1355185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Add Combo - Test Plan</a:t>
            </a:r>
            <a:endParaRPr sz="4000" dirty="0"/>
          </a:p>
        </p:txBody>
      </p:sp>
      <p:graphicFrame>
        <p:nvGraphicFramePr>
          <p:cNvPr id="92" name="Google Shape;92;p19"/>
          <p:cNvGraphicFramePr/>
          <p:nvPr>
            <p:extLst>
              <p:ext uri="{D42A27DB-BD31-4B8C-83A1-F6EECF244321}">
                <p14:modId xmlns:p14="http://schemas.microsoft.com/office/powerpoint/2010/main" val="3936564604"/>
              </p:ext>
            </p:extLst>
          </p:nvPr>
        </p:nvGraphicFramePr>
        <p:xfrm>
          <a:off x="509967" y="1690300"/>
          <a:ext cx="11360800" cy="15848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All fields are entered</a:t>
                      </a:r>
                    </a:p>
                  </a:txBody>
                  <a:tcPr marL="121900" marR="121900" marT="121900" marB="121900"/>
                </a:tc>
                <a:tc>
                  <a:txBody>
                    <a:bodyPr/>
                    <a:lstStyle/>
                    <a:p>
                      <a:pPr marL="0" lvl="0" indent="0" algn="l" rtl="0">
                        <a:spcBef>
                          <a:spcPts val="0"/>
                        </a:spcBef>
                        <a:spcAft>
                          <a:spcPts val="0"/>
                        </a:spcAft>
                        <a:buNone/>
                      </a:pPr>
                      <a:r>
                        <a:rPr lang="en-NZ" sz="2400" dirty="0"/>
                        <a:t>Program outputs new combo and continues as expected</a:t>
                      </a: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509967" y="5687581"/>
            <a:ext cx="999984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For testing purposes, I have added print statements as the output. As functions are created, these will be changed</a:t>
            </a:r>
          </a:p>
        </p:txBody>
      </p:sp>
    </p:spTree>
    <p:extLst>
      <p:ext uri="{BB962C8B-B14F-4D97-AF65-F5344CB8AC3E}">
        <p14:creationId xmlns:p14="http://schemas.microsoft.com/office/powerpoint/2010/main" val="3623096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Add Combo - Testing</a:t>
            </a:r>
            <a:endParaRPr sz="4000" dirty="0"/>
          </a:p>
        </p:txBody>
      </p:sp>
      <p:graphicFrame>
        <p:nvGraphicFramePr>
          <p:cNvPr id="92" name="Google Shape;92;p19"/>
          <p:cNvGraphicFramePr/>
          <p:nvPr>
            <p:extLst>
              <p:ext uri="{D42A27DB-BD31-4B8C-83A1-F6EECF244321}">
                <p14:modId xmlns:p14="http://schemas.microsoft.com/office/powerpoint/2010/main" val="49324591"/>
              </p:ext>
            </p:extLst>
          </p:nvPr>
        </p:nvGraphicFramePr>
        <p:xfrm>
          <a:off x="415600" y="1393416"/>
          <a:ext cx="9452796" cy="1584880"/>
        </p:xfrm>
        <a:graphic>
          <a:graphicData uri="http://schemas.openxmlformats.org/drawingml/2006/table">
            <a:tbl>
              <a:tblPr>
                <a:noFill/>
              </a:tblPr>
              <a:tblGrid>
                <a:gridCol w="4726398">
                  <a:extLst>
                    <a:ext uri="{9D8B030D-6E8A-4147-A177-3AD203B41FA5}">
                      <a16:colId xmlns:a16="http://schemas.microsoft.com/office/drawing/2014/main" val="20000"/>
                    </a:ext>
                  </a:extLst>
                </a:gridCol>
                <a:gridCol w="4726398">
                  <a:extLst>
                    <a:ext uri="{9D8B030D-6E8A-4147-A177-3AD203B41FA5}">
                      <a16:colId xmlns:a16="http://schemas.microsoft.com/office/drawing/2014/main" val="20001"/>
                    </a:ext>
                  </a:extLst>
                </a:gridCol>
              </a:tblGrid>
              <a:tr h="588263">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941243">
                <a:tc>
                  <a:txBody>
                    <a:bodyPr/>
                    <a:lstStyle/>
                    <a:p>
                      <a:pPr marL="0" lvl="0" indent="0" algn="l" rtl="0">
                        <a:spcBef>
                          <a:spcPts val="0"/>
                        </a:spcBef>
                        <a:spcAft>
                          <a:spcPts val="0"/>
                        </a:spcAft>
                        <a:buNone/>
                      </a:pPr>
                      <a:r>
                        <a:rPr lang="en-NZ" sz="2400" dirty="0"/>
                        <a:t>All fields are entered</a:t>
                      </a:r>
                    </a:p>
                  </a:txBody>
                  <a:tcPr marL="121900" marR="121900" marT="121900" marB="121900"/>
                </a:tc>
                <a:tc>
                  <a:txBody>
                    <a:bodyPr/>
                    <a:lstStyle/>
                    <a:p>
                      <a:pPr marL="0" lvl="0" indent="0" algn="l" rtl="0">
                        <a:spcBef>
                          <a:spcPts val="0"/>
                        </a:spcBef>
                        <a:spcAft>
                          <a:spcPts val="0"/>
                        </a:spcAft>
                        <a:buNone/>
                      </a:pPr>
                      <a:r>
                        <a:rPr lang="en-NZ" sz="2400" dirty="0"/>
                        <a:t>Program outputs new combo and continues as expected</a:t>
                      </a:r>
                      <a:endParaRPr sz="2400" dirty="0"/>
                    </a:p>
                  </a:txBody>
                  <a:tcPr marL="121900" marR="121900" marT="121900" marB="121900"/>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ACED99B3-48D4-3A69-24F3-E95CB9FFA7A1}"/>
              </a:ext>
            </a:extLst>
          </p:cNvPr>
          <p:cNvPicPr>
            <a:picLocks noChangeAspect="1"/>
          </p:cNvPicPr>
          <p:nvPr/>
        </p:nvPicPr>
        <p:blipFill>
          <a:blip r:embed="rId3"/>
          <a:stretch>
            <a:fillRect/>
          </a:stretch>
        </p:blipFill>
        <p:spPr>
          <a:xfrm>
            <a:off x="591279" y="3429000"/>
            <a:ext cx="3670489" cy="1485976"/>
          </a:xfrm>
          <a:prstGeom prst="rect">
            <a:avLst/>
          </a:prstGeom>
        </p:spPr>
      </p:pic>
      <p:pic>
        <p:nvPicPr>
          <p:cNvPr id="6" name="Picture 5">
            <a:extLst>
              <a:ext uri="{FF2B5EF4-FFF2-40B4-BE49-F238E27FC236}">
                <a16:creationId xmlns:a16="http://schemas.microsoft.com/office/drawing/2014/main" id="{37727BE4-ACF2-4220-9926-6A04C8D2C1C1}"/>
              </a:ext>
            </a:extLst>
          </p:cNvPr>
          <p:cNvPicPr>
            <a:picLocks noChangeAspect="1"/>
          </p:cNvPicPr>
          <p:nvPr/>
        </p:nvPicPr>
        <p:blipFill>
          <a:blip r:embed="rId4"/>
          <a:stretch>
            <a:fillRect/>
          </a:stretch>
        </p:blipFill>
        <p:spPr>
          <a:xfrm>
            <a:off x="5825696" y="3166665"/>
            <a:ext cx="3841947" cy="2082907"/>
          </a:xfrm>
          <a:prstGeom prst="rect">
            <a:avLst/>
          </a:prstGeom>
        </p:spPr>
      </p:pic>
      <p:sp>
        <p:nvSpPr>
          <p:cNvPr id="25" name="Rectangle 24">
            <a:extLst>
              <a:ext uri="{FF2B5EF4-FFF2-40B4-BE49-F238E27FC236}">
                <a16:creationId xmlns:a16="http://schemas.microsoft.com/office/drawing/2014/main" id="{7F86AA30-8B53-418D-AFCF-F64CC4ABFD73}"/>
              </a:ext>
            </a:extLst>
          </p:cNvPr>
          <p:cNvSpPr/>
          <p:nvPr/>
        </p:nvSpPr>
        <p:spPr>
          <a:xfrm>
            <a:off x="415600" y="1959429"/>
            <a:ext cx="9422840" cy="1062771"/>
          </a:xfrm>
          <a:prstGeom prst="rect">
            <a:avLst/>
          </a:prstGeom>
          <a:solidFill>
            <a:srgbClr val="33CCFF">
              <a:alpha val="5000"/>
            </a:srgbClr>
          </a:solidFill>
          <a:ln w="18000">
            <a:solidFill>
              <a:srgbClr val="33CCFF"/>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11" name="Rectangle 10">
            <a:extLst>
              <a:ext uri="{FF2B5EF4-FFF2-40B4-BE49-F238E27FC236}">
                <a16:creationId xmlns:a16="http://schemas.microsoft.com/office/drawing/2014/main" id="{783A10E6-2BE0-71B6-9DAE-DA52AF5E33AD}"/>
              </a:ext>
            </a:extLst>
          </p:cNvPr>
          <p:cNvSpPr/>
          <p:nvPr/>
        </p:nvSpPr>
        <p:spPr>
          <a:xfrm>
            <a:off x="591279" y="3429000"/>
            <a:ext cx="3670489" cy="1485976"/>
          </a:xfrm>
          <a:prstGeom prst="rect">
            <a:avLst/>
          </a:prstGeom>
          <a:solidFill>
            <a:srgbClr val="33CCFF">
              <a:alpha val="5000"/>
            </a:srgbClr>
          </a:solidFill>
          <a:ln w="18000">
            <a:solidFill>
              <a:srgbClr val="33CCFF"/>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12" name="Rectangle 11">
            <a:extLst>
              <a:ext uri="{FF2B5EF4-FFF2-40B4-BE49-F238E27FC236}">
                <a16:creationId xmlns:a16="http://schemas.microsoft.com/office/drawing/2014/main" id="{6E90A7B7-6D75-28E1-2ACB-BD48CE1440B6}"/>
              </a:ext>
            </a:extLst>
          </p:cNvPr>
          <p:cNvSpPr/>
          <p:nvPr/>
        </p:nvSpPr>
        <p:spPr>
          <a:xfrm>
            <a:off x="5825696" y="3166664"/>
            <a:ext cx="3841947" cy="2082907"/>
          </a:xfrm>
          <a:prstGeom prst="rect">
            <a:avLst/>
          </a:prstGeom>
          <a:solidFill>
            <a:srgbClr val="33CCFF">
              <a:alpha val="5000"/>
            </a:srgbClr>
          </a:solidFill>
          <a:ln w="18000">
            <a:solidFill>
              <a:srgbClr val="33CCFF"/>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6D0D99B0-2F0B-6B98-BEC0-308FD9AE4338}"/>
                  </a:ext>
                </a:extLst>
              </p14:cNvPr>
              <p14:cNvContentPartPr/>
              <p14:nvPr/>
            </p14:nvContentPartPr>
            <p14:xfrm>
              <a:off x="4298620" y="4203776"/>
              <a:ext cx="1447560" cy="83520"/>
            </p14:xfrm>
          </p:contentPart>
        </mc:Choice>
        <mc:Fallback xmlns="">
          <p:pic>
            <p:nvPicPr>
              <p:cNvPr id="13" name="Ink 12">
                <a:extLst>
                  <a:ext uri="{FF2B5EF4-FFF2-40B4-BE49-F238E27FC236}">
                    <a16:creationId xmlns:a16="http://schemas.microsoft.com/office/drawing/2014/main" id="{6D0D99B0-2F0B-6B98-BEC0-308FD9AE4338}"/>
                  </a:ext>
                </a:extLst>
              </p:cNvPr>
              <p:cNvPicPr/>
              <p:nvPr/>
            </p:nvPicPr>
            <p:blipFill>
              <a:blip r:embed="rId6"/>
              <a:stretch>
                <a:fillRect/>
              </a:stretch>
            </p:blipFill>
            <p:spPr>
              <a:xfrm>
                <a:off x="4289980" y="4195136"/>
                <a:ext cx="1465200" cy="101160"/>
              </a:xfrm>
              <a:prstGeom prst="rect">
                <a:avLst/>
              </a:prstGeom>
            </p:spPr>
          </p:pic>
        </mc:Fallback>
      </mc:AlternateContent>
      <p:sp>
        <p:nvSpPr>
          <p:cNvPr id="14" name="TextBox 13">
            <a:extLst>
              <a:ext uri="{FF2B5EF4-FFF2-40B4-BE49-F238E27FC236}">
                <a16:creationId xmlns:a16="http://schemas.microsoft.com/office/drawing/2014/main" id="{432FFA45-4741-D0AD-467C-7F5ED83B73FC}"/>
              </a:ext>
            </a:extLst>
          </p:cNvPr>
          <p:cNvSpPr txBox="1"/>
          <p:nvPr/>
        </p:nvSpPr>
        <p:spPr>
          <a:xfrm>
            <a:off x="5960399" y="187080"/>
            <a:ext cx="1786270" cy="923330"/>
          </a:xfrm>
          <a:prstGeom prst="rect">
            <a:avLst/>
          </a:prstGeom>
          <a:noFill/>
        </p:spPr>
        <p:txBody>
          <a:bodyPr wrap="square" rtlCol="0">
            <a:spAutoFit/>
          </a:bodyPr>
          <a:lstStyle/>
          <a:p>
            <a:r>
              <a:rPr lang="en-NZ" b="1" dirty="0"/>
              <a:t>All outcomes worked as expected</a:t>
            </a:r>
          </a:p>
        </p:txBody>
      </p:sp>
    </p:spTree>
    <p:extLst>
      <p:ext uri="{BB962C8B-B14F-4D97-AF65-F5344CB8AC3E}">
        <p14:creationId xmlns:p14="http://schemas.microsoft.com/office/powerpoint/2010/main" val="3040851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Add Combo : Trialling Part 1</a:t>
            </a:r>
          </a:p>
        </p:txBody>
      </p:sp>
      <p:sp>
        <p:nvSpPr>
          <p:cNvPr id="4" name="TextBox 3">
            <a:extLst>
              <a:ext uri="{FF2B5EF4-FFF2-40B4-BE49-F238E27FC236}">
                <a16:creationId xmlns:a16="http://schemas.microsoft.com/office/drawing/2014/main" id="{8CD07A82-A944-4A9B-9A52-515DAC30878A}"/>
              </a:ext>
            </a:extLst>
          </p:cNvPr>
          <p:cNvSpPr txBox="1"/>
          <p:nvPr/>
        </p:nvSpPr>
        <p:spPr>
          <a:xfrm>
            <a:off x="456540" y="880643"/>
            <a:ext cx="1097148" cy="369332"/>
          </a:xfrm>
          <a:prstGeom prst="rect">
            <a:avLst/>
          </a:prstGeom>
          <a:noFill/>
        </p:spPr>
        <p:txBody>
          <a:bodyPr wrap="square">
            <a:spAutoFit/>
          </a:bodyPr>
          <a:lstStyle/>
          <a:p>
            <a:r>
              <a:rPr lang="en-NZ" dirty="0"/>
              <a:t>Trial 1</a:t>
            </a:r>
          </a:p>
        </p:txBody>
      </p:sp>
      <p:sp>
        <p:nvSpPr>
          <p:cNvPr id="8" name="TextBox 7">
            <a:extLst>
              <a:ext uri="{FF2B5EF4-FFF2-40B4-BE49-F238E27FC236}">
                <a16:creationId xmlns:a16="http://schemas.microsoft.com/office/drawing/2014/main" id="{D136C680-764C-8FB7-51B4-A15B76386986}"/>
              </a:ext>
            </a:extLst>
          </p:cNvPr>
          <p:cNvSpPr txBox="1"/>
          <p:nvPr/>
        </p:nvSpPr>
        <p:spPr>
          <a:xfrm>
            <a:off x="456540" y="4181376"/>
            <a:ext cx="3735450" cy="2031325"/>
          </a:xfrm>
          <a:prstGeom prst="rect">
            <a:avLst/>
          </a:prstGeom>
          <a:noFill/>
        </p:spPr>
        <p:txBody>
          <a:bodyPr wrap="square">
            <a:spAutoFit/>
          </a:bodyPr>
          <a:lstStyle/>
          <a:p>
            <a:r>
              <a:rPr lang="en-NZ" dirty="0"/>
              <a:t>Trial 1 asks the user to enter the items and prices of the combo using an easygui multi-</a:t>
            </a:r>
            <a:r>
              <a:rPr lang="en-NZ" dirty="0" err="1"/>
              <a:t>enterbox</a:t>
            </a:r>
            <a:r>
              <a:rPr lang="en-NZ" dirty="0"/>
              <a:t>. This is more efficient because it is more user friendly / more straightforward to use. Because of this I have chosen this as my final code</a:t>
            </a:r>
          </a:p>
        </p:txBody>
      </p:sp>
      <p:pic>
        <p:nvPicPr>
          <p:cNvPr id="5" name="Picture 4">
            <a:extLst>
              <a:ext uri="{FF2B5EF4-FFF2-40B4-BE49-F238E27FC236}">
                <a16:creationId xmlns:a16="http://schemas.microsoft.com/office/drawing/2014/main" id="{69932F12-6BCF-B8D7-6061-046FB4546405}"/>
              </a:ext>
            </a:extLst>
          </p:cNvPr>
          <p:cNvPicPr>
            <a:picLocks noChangeAspect="1"/>
          </p:cNvPicPr>
          <p:nvPr/>
        </p:nvPicPr>
        <p:blipFill>
          <a:blip r:embed="rId3"/>
          <a:stretch>
            <a:fillRect/>
          </a:stretch>
        </p:blipFill>
        <p:spPr>
          <a:xfrm>
            <a:off x="543295" y="1399270"/>
            <a:ext cx="5162815" cy="2413124"/>
          </a:xfrm>
          <a:prstGeom prst="rect">
            <a:avLst/>
          </a:prstGeom>
        </p:spPr>
      </p:pic>
      <p:pic>
        <p:nvPicPr>
          <p:cNvPr id="18" name="Picture 17">
            <a:extLst>
              <a:ext uri="{FF2B5EF4-FFF2-40B4-BE49-F238E27FC236}">
                <a16:creationId xmlns:a16="http://schemas.microsoft.com/office/drawing/2014/main" id="{68277E23-A5E6-EC97-00D8-139231DDCEBA}"/>
              </a:ext>
            </a:extLst>
          </p:cNvPr>
          <p:cNvPicPr>
            <a:picLocks noChangeAspect="1"/>
          </p:cNvPicPr>
          <p:nvPr/>
        </p:nvPicPr>
        <p:blipFill>
          <a:blip r:embed="rId4"/>
          <a:stretch>
            <a:fillRect/>
          </a:stretch>
        </p:blipFill>
        <p:spPr>
          <a:xfrm>
            <a:off x="7377432" y="1264379"/>
            <a:ext cx="3503805" cy="1808734"/>
          </a:xfrm>
          <a:prstGeom prst="rect">
            <a:avLst/>
          </a:prstGeom>
        </p:spPr>
      </p:pic>
      <p:sp>
        <p:nvSpPr>
          <p:cNvPr id="3" name="TextBox 2">
            <a:extLst>
              <a:ext uri="{FF2B5EF4-FFF2-40B4-BE49-F238E27FC236}">
                <a16:creationId xmlns:a16="http://schemas.microsoft.com/office/drawing/2014/main" id="{D0ECC85C-0B1B-47B2-C9C0-ED0601306EEB}"/>
              </a:ext>
            </a:extLst>
          </p:cNvPr>
          <p:cNvSpPr txBox="1"/>
          <p:nvPr/>
        </p:nvSpPr>
        <p:spPr>
          <a:xfrm>
            <a:off x="8411028" y="695977"/>
            <a:ext cx="1504868" cy="461665"/>
          </a:xfrm>
          <a:prstGeom prst="rect">
            <a:avLst/>
          </a:prstGeom>
          <a:noFill/>
        </p:spPr>
        <p:txBody>
          <a:bodyPr wrap="square">
            <a:spAutoFit/>
          </a:bodyPr>
          <a:lstStyle/>
          <a:p>
            <a:r>
              <a:rPr lang="en-NZ" sz="2400" b="1" dirty="0"/>
              <a:t>OUTPUT</a:t>
            </a:r>
            <a:endParaRPr lang="en-NZ" b="1" dirty="0"/>
          </a:p>
        </p:txBody>
      </p:sp>
      <p:pic>
        <p:nvPicPr>
          <p:cNvPr id="7" name="Picture 6">
            <a:extLst>
              <a:ext uri="{FF2B5EF4-FFF2-40B4-BE49-F238E27FC236}">
                <a16:creationId xmlns:a16="http://schemas.microsoft.com/office/drawing/2014/main" id="{C11C3F57-FD0E-D39F-BE63-743AA8444DDB}"/>
              </a:ext>
            </a:extLst>
          </p:cNvPr>
          <p:cNvPicPr>
            <a:picLocks noChangeAspect="1"/>
          </p:cNvPicPr>
          <p:nvPr/>
        </p:nvPicPr>
        <p:blipFill>
          <a:blip r:embed="rId5"/>
          <a:stretch>
            <a:fillRect/>
          </a:stretch>
        </p:blipFill>
        <p:spPr>
          <a:xfrm>
            <a:off x="7098074" y="3512779"/>
            <a:ext cx="4337273" cy="2057506"/>
          </a:xfrm>
          <a:prstGeom prst="rect">
            <a:avLst/>
          </a:prstGeom>
        </p:spPr>
      </p:pic>
    </p:spTree>
    <p:extLst>
      <p:ext uri="{BB962C8B-B14F-4D97-AF65-F5344CB8AC3E}">
        <p14:creationId xmlns:p14="http://schemas.microsoft.com/office/powerpoint/2010/main" val="4185239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Add Combo: Trialling Part 2</a:t>
            </a:r>
          </a:p>
        </p:txBody>
      </p:sp>
      <p:sp>
        <p:nvSpPr>
          <p:cNvPr id="4" name="TextBox 3">
            <a:extLst>
              <a:ext uri="{FF2B5EF4-FFF2-40B4-BE49-F238E27FC236}">
                <a16:creationId xmlns:a16="http://schemas.microsoft.com/office/drawing/2014/main" id="{8CD07A82-A944-4A9B-9A52-515DAC30878A}"/>
              </a:ext>
            </a:extLst>
          </p:cNvPr>
          <p:cNvSpPr txBox="1"/>
          <p:nvPr/>
        </p:nvSpPr>
        <p:spPr>
          <a:xfrm>
            <a:off x="8117125" y="639551"/>
            <a:ext cx="1509917" cy="461665"/>
          </a:xfrm>
          <a:prstGeom prst="rect">
            <a:avLst/>
          </a:prstGeom>
          <a:noFill/>
        </p:spPr>
        <p:txBody>
          <a:bodyPr wrap="square">
            <a:spAutoFit/>
          </a:bodyPr>
          <a:lstStyle/>
          <a:p>
            <a:r>
              <a:rPr lang="en-NZ" sz="2400" b="1" dirty="0"/>
              <a:t>OUTPUT</a:t>
            </a:r>
          </a:p>
        </p:txBody>
      </p:sp>
      <p:sp>
        <p:nvSpPr>
          <p:cNvPr id="13" name="TextBox 12">
            <a:extLst>
              <a:ext uri="{FF2B5EF4-FFF2-40B4-BE49-F238E27FC236}">
                <a16:creationId xmlns:a16="http://schemas.microsoft.com/office/drawing/2014/main" id="{5CDEBB1A-FA94-DDE0-9180-FB9748563DCE}"/>
              </a:ext>
            </a:extLst>
          </p:cNvPr>
          <p:cNvSpPr txBox="1"/>
          <p:nvPr/>
        </p:nvSpPr>
        <p:spPr>
          <a:xfrm>
            <a:off x="278403" y="2170909"/>
            <a:ext cx="3735450" cy="1477328"/>
          </a:xfrm>
          <a:prstGeom prst="rect">
            <a:avLst/>
          </a:prstGeom>
          <a:noFill/>
        </p:spPr>
        <p:txBody>
          <a:bodyPr wrap="square">
            <a:spAutoFit/>
          </a:bodyPr>
          <a:lstStyle/>
          <a:p>
            <a:r>
              <a:rPr lang="en-NZ" dirty="0"/>
              <a:t>Trial 2 requires the user to answer 7 sperate </a:t>
            </a:r>
            <a:r>
              <a:rPr lang="en-NZ" dirty="0" err="1"/>
              <a:t>enterboxs</a:t>
            </a:r>
            <a:r>
              <a:rPr lang="en-NZ" dirty="0"/>
              <a:t>, 1 for each question. This is less efficient and more confusing for the user. Because of this I have chosen trial 1</a:t>
            </a:r>
          </a:p>
        </p:txBody>
      </p:sp>
      <p:sp>
        <p:nvSpPr>
          <p:cNvPr id="14" name="TextBox 13">
            <a:extLst>
              <a:ext uri="{FF2B5EF4-FFF2-40B4-BE49-F238E27FC236}">
                <a16:creationId xmlns:a16="http://schemas.microsoft.com/office/drawing/2014/main" id="{6A03E71D-D626-2E19-F87D-5926E09C2828}"/>
              </a:ext>
            </a:extLst>
          </p:cNvPr>
          <p:cNvSpPr txBox="1"/>
          <p:nvPr/>
        </p:nvSpPr>
        <p:spPr>
          <a:xfrm>
            <a:off x="278403" y="1166417"/>
            <a:ext cx="1097148" cy="369332"/>
          </a:xfrm>
          <a:prstGeom prst="rect">
            <a:avLst/>
          </a:prstGeom>
          <a:noFill/>
        </p:spPr>
        <p:txBody>
          <a:bodyPr wrap="square">
            <a:spAutoFit/>
          </a:bodyPr>
          <a:lstStyle/>
          <a:p>
            <a:r>
              <a:rPr lang="en-NZ" dirty="0"/>
              <a:t>Trial 2</a:t>
            </a:r>
          </a:p>
        </p:txBody>
      </p:sp>
      <p:pic>
        <p:nvPicPr>
          <p:cNvPr id="9" name="Picture 8">
            <a:extLst>
              <a:ext uri="{FF2B5EF4-FFF2-40B4-BE49-F238E27FC236}">
                <a16:creationId xmlns:a16="http://schemas.microsoft.com/office/drawing/2014/main" id="{C6AC7F07-0B67-970C-3E74-F55964C28D67}"/>
              </a:ext>
            </a:extLst>
          </p:cNvPr>
          <p:cNvPicPr>
            <a:picLocks noChangeAspect="1"/>
          </p:cNvPicPr>
          <p:nvPr/>
        </p:nvPicPr>
        <p:blipFill>
          <a:blip r:embed="rId3"/>
          <a:stretch>
            <a:fillRect/>
          </a:stretch>
        </p:blipFill>
        <p:spPr>
          <a:xfrm>
            <a:off x="475966" y="4099683"/>
            <a:ext cx="5531134" cy="2273417"/>
          </a:xfrm>
          <a:prstGeom prst="rect">
            <a:avLst/>
          </a:prstGeom>
        </p:spPr>
      </p:pic>
      <p:pic>
        <p:nvPicPr>
          <p:cNvPr id="12" name="Picture 11">
            <a:extLst>
              <a:ext uri="{FF2B5EF4-FFF2-40B4-BE49-F238E27FC236}">
                <a16:creationId xmlns:a16="http://schemas.microsoft.com/office/drawing/2014/main" id="{F1A965E8-278D-6F65-B829-93B6902180CF}"/>
              </a:ext>
            </a:extLst>
          </p:cNvPr>
          <p:cNvPicPr>
            <a:picLocks noChangeAspect="1"/>
          </p:cNvPicPr>
          <p:nvPr/>
        </p:nvPicPr>
        <p:blipFill>
          <a:blip r:embed="rId4"/>
          <a:stretch>
            <a:fillRect/>
          </a:stretch>
        </p:blipFill>
        <p:spPr>
          <a:xfrm>
            <a:off x="5484801" y="1377090"/>
            <a:ext cx="2958960" cy="1199853"/>
          </a:xfrm>
          <a:prstGeom prst="rect">
            <a:avLst/>
          </a:prstGeom>
        </p:spPr>
      </p:pic>
      <p:pic>
        <p:nvPicPr>
          <p:cNvPr id="16" name="Picture 15">
            <a:extLst>
              <a:ext uri="{FF2B5EF4-FFF2-40B4-BE49-F238E27FC236}">
                <a16:creationId xmlns:a16="http://schemas.microsoft.com/office/drawing/2014/main" id="{4B5EF318-36C9-8FAC-E998-356491652634}"/>
              </a:ext>
            </a:extLst>
          </p:cNvPr>
          <p:cNvPicPr>
            <a:picLocks noChangeAspect="1"/>
          </p:cNvPicPr>
          <p:nvPr/>
        </p:nvPicPr>
        <p:blipFill>
          <a:blip r:embed="rId5"/>
          <a:stretch>
            <a:fillRect/>
          </a:stretch>
        </p:blipFill>
        <p:spPr>
          <a:xfrm>
            <a:off x="8872084" y="1348867"/>
            <a:ext cx="2847872" cy="1148969"/>
          </a:xfrm>
          <a:prstGeom prst="rect">
            <a:avLst/>
          </a:prstGeom>
        </p:spPr>
      </p:pic>
      <p:pic>
        <p:nvPicPr>
          <p:cNvPr id="20" name="Picture 19">
            <a:extLst>
              <a:ext uri="{FF2B5EF4-FFF2-40B4-BE49-F238E27FC236}">
                <a16:creationId xmlns:a16="http://schemas.microsoft.com/office/drawing/2014/main" id="{427EE476-CB72-2782-9141-2CD96B8B728C}"/>
              </a:ext>
            </a:extLst>
          </p:cNvPr>
          <p:cNvPicPr>
            <a:picLocks noChangeAspect="1"/>
          </p:cNvPicPr>
          <p:nvPr/>
        </p:nvPicPr>
        <p:blipFill>
          <a:blip r:embed="rId6"/>
          <a:stretch>
            <a:fillRect/>
          </a:stretch>
        </p:blipFill>
        <p:spPr>
          <a:xfrm>
            <a:off x="5484802" y="2713072"/>
            <a:ext cx="2958960" cy="1250482"/>
          </a:xfrm>
          <a:prstGeom prst="rect">
            <a:avLst/>
          </a:prstGeom>
        </p:spPr>
      </p:pic>
      <p:pic>
        <p:nvPicPr>
          <p:cNvPr id="22" name="Picture 21">
            <a:extLst>
              <a:ext uri="{FF2B5EF4-FFF2-40B4-BE49-F238E27FC236}">
                <a16:creationId xmlns:a16="http://schemas.microsoft.com/office/drawing/2014/main" id="{F3F59A3A-7C73-3A05-5777-76FAA8B98DF7}"/>
              </a:ext>
            </a:extLst>
          </p:cNvPr>
          <p:cNvPicPr>
            <a:picLocks noChangeAspect="1"/>
          </p:cNvPicPr>
          <p:nvPr/>
        </p:nvPicPr>
        <p:blipFill>
          <a:blip r:embed="rId7"/>
          <a:stretch>
            <a:fillRect/>
          </a:stretch>
        </p:blipFill>
        <p:spPr>
          <a:xfrm>
            <a:off x="8844260" y="2713072"/>
            <a:ext cx="2875696" cy="1170111"/>
          </a:xfrm>
          <a:prstGeom prst="rect">
            <a:avLst/>
          </a:prstGeom>
        </p:spPr>
      </p:pic>
      <p:pic>
        <p:nvPicPr>
          <p:cNvPr id="24" name="Picture 23">
            <a:extLst>
              <a:ext uri="{FF2B5EF4-FFF2-40B4-BE49-F238E27FC236}">
                <a16:creationId xmlns:a16="http://schemas.microsoft.com/office/drawing/2014/main" id="{450613E2-70BE-365C-740B-C689A01F3A23}"/>
              </a:ext>
            </a:extLst>
          </p:cNvPr>
          <p:cNvPicPr>
            <a:picLocks noChangeAspect="1"/>
          </p:cNvPicPr>
          <p:nvPr/>
        </p:nvPicPr>
        <p:blipFill>
          <a:blip r:embed="rId8"/>
          <a:stretch>
            <a:fillRect/>
          </a:stretch>
        </p:blipFill>
        <p:spPr>
          <a:xfrm>
            <a:off x="8970854" y="4066280"/>
            <a:ext cx="2872995" cy="1170111"/>
          </a:xfrm>
          <a:prstGeom prst="rect">
            <a:avLst/>
          </a:prstGeom>
        </p:spPr>
      </p:pic>
      <p:pic>
        <p:nvPicPr>
          <p:cNvPr id="26" name="Picture 25">
            <a:extLst>
              <a:ext uri="{FF2B5EF4-FFF2-40B4-BE49-F238E27FC236}">
                <a16:creationId xmlns:a16="http://schemas.microsoft.com/office/drawing/2014/main" id="{B403EC62-5B16-8D5F-72B5-C83A99051680}"/>
              </a:ext>
            </a:extLst>
          </p:cNvPr>
          <p:cNvPicPr>
            <a:picLocks noChangeAspect="1"/>
          </p:cNvPicPr>
          <p:nvPr/>
        </p:nvPicPr>
        <p:blipFill>
          <a:blip r:embed="rId9"/>
          <a:stretch>
            <a:fillRect/>
          </a:stretch>
        </p:blipFill>
        <p:spPr>
          <a:xfrm>
            <a:off x="5892039" y="4188799"/>
            <a:ext cx="2551722" cy="1024221"/>
          </a:xfrm>
          <a:prstGeom prst="rect">
            <a:avLst/>
          </a:prstGeom>
        </p:spPr>
      </p:pic>
      <p:pic>
        <p:nvPicPr>
          <p:cNvPr id="28" name="Picture 27">
            <a:extLst>
              <a:ext uri="{FF2B5EF4-FFF2-40B4-BE49-F238E27FC236}">
                <a16:creationId xmlns:a16="http://schemas.microsoft.com/office/drawing/2014/main" id="{E6CF2CB5-9FA7-63D2-BBE6-B65A55E4C229}"/>
              </a:ext>
            </a:extLst>
          </p:cNvPr>
          <p:cNvPicPr>
            <a:picLocks noChangeAspect="1"/>
          </p:cNvPicPr>
          <p:nvPr/>
        </p:nvPicPr>
        <p:blipFill>
          <a:blip r:embed="rId10"/>
          <a:stretch>
            <a:fillRect/>
          </a:stretch>
        </p:blipFill>
        <p:spPr>
          <a:xfrm>
            <a:off x="7187354" y="5360706"/>
            <a:ext cx="2512813" cy="1024221"/>
          </a:xfrm>
          <a:prstGeom prst="rect">
            <a:avLst/>
          </a:prstGeom>
        </p:spPr>
      </p:pic>
    </p:spTree>
    <p:extLst>
      <p:ext uri="{BB962C8B-B14F-4D97-AF65-F5344CB8AC3E}">
        <p14:creationId xmlns:p14="http://schemas.microsoft.com/office/powerpoint/2010/main" val="2921023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82DD3-8B3A-E903-4AE4-C3074AB7C54A}"/>
              </a:ext>
            </a:extLst>
          </p:cNvPr>
          <p:cNvSpPr>
            <a:spLocks noGrp="1"/>
          </p:cNvSpPr>
          <p:nvPr>
            <p:ph type="title"/>
          </p:nvPr>
        </p:nvSpPr>
        <p:spPr/>
        <p:txBody>
          <a:bodyPr/>
          <a:lstStyle/>
          <a:p>
            <a:r>
              <a:rPr lang="en-NZ" dirty="0"/>
              <a:t>Selecting the best option:</a:t>
            </a:r>
          </a:p>
        </p:txBody>
      </p:sp>
      <p:sp>
        <p:nvSpPr>
          <p:cNvPr id="3" name="TextBox 2">
            <a:extLst>
              <a:ext uri="{FF2B5EF4-FFF2-40B4-BE49-F238E27FC236}">
                <a16:creationId xmlns:a16="http://schemas.microsoft.com/office/drawing/2014/main" id="{E6141678-12C7-CE27-5EFB-4B7AAAB9CAA5}"/>
              </a:ext>
            </a:extLst>
          </p:cNvPr>
          <p:cNvSpPr txBox="1"/>
          <p:nvPr/>
        </p:nvSpPr>
        <p:spPr>
          <a:xfrm>
            <a:off x="838200" y="1591294"/>
            <a:ext cx="10918371" cy="3970318"/>
          </a:xfrm>
          <a:prstGeom prst="rect">
            <a:avLst/>
          </a:prstGeom>
          <a:noFill/>
        </p:spPr>
        <p:txBody>
          <a:bodyPr wrap="square" rtlCol="0">
            <a:spAutoFit/>
          </a:bodyPr>
          <a:lstStyle/>
          <a:p>
            <a:pPr marL="457200" indent="-457200">
              <a:buFont typeface="Arial" panose="020B0604020202020204" pitchFamily="34" charset="0"/>
              <a:buChar char="•"/>
            </a:pPr>
            <a:r>
              <a:rPr lang="en-NZ" sz="2800" dirty="0"/>
              <a:t>Trial 1 asks user to input using only 2 boxes (1 for items and 1 for price)</a:t>
            </a:r>
          </a:p>
          <a:p>
            <a:pPr marL="457200" indent="-457200">
              <a:buFont typeface="Arial" panose="020B0604020202020204" pitchFamily="34" charset="0"/>
              <a:buChar char="•"/>
            </a:pPr>
            <a:r>
              <a:rPr lang="en-NZ" sz="2800" dirty="0"/>
              <a:t>Trial 2 uses a different enter-box for each question with clear instructions for what goes in each box (meeting my usability requirement)</a:t>
            </a:r>
          </a:p>
          <a:p>
            <a:pPr marL="457200" indent="-457200">
              <a:buFont typeface="Arial" panose="020B0604020202020204" pitchFamily="34" charset="0"/>
              <a:buChar char="•"/>
            </a:pPr>
            <a:r>
              <a:rPr lang="en-NZ" sz="2800" dirty="0"/>
              <a:t>Trial 2 performed better as it is more easily integrated into my code/ built on using other functions</a:t>
            </a:r>
          </a:p>
          <a:p>
            <a:pPr marL="457200" indent="-457200">
              <a:buFont typeface="Arial" panose="020B0604020202020204" pitchFamily="34" charset="0"/>
              <a:buChar char="•"/>
            </a:pPr>
            <a:r>
              <a:rPr lang="en-NZ" sz="2800" dirty="0"/>
              <a:t>I have chosen to use trial 2 because of this and it will be integrated into my program.</a:t>
            </a:r>
          </a:p>
          <a:p>
            <a:pPr marL="457200" indent="-457200">
              <a:buFont typeface="Arial" panose="020B0604020202020204" pitchFamily="34" charset="0"/>
              <a:buChar char="•"/>
            </a:pPr>
            <a:endParaRPr lang="en-NZ" sz="2800" dirty="0"/>
          </a:p>
        </p:txBody>
      </p:sp>
    </p:spTree>
    <p:extLst>
      <p:ext uri="{BB962C8B-B14F-4D97-AF65-F5344CB8AC3E}">
        <p14:creationId xmlns:p14="http://schemas.microsoft.com/office/powerpoint/2010/main" val="1511257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CC94D-80CA-8F86-F444-4C69C47250CD}"/>
              </a:ext>
            </a:extLst>
          </p:cNvPr>
          <p:cNvSpPr>
            <a:spLocks noGrp="1"/>
          </p:cNvSpPr>
          <p:nvPr>
            <p:ph type="title"/>
          </p:nvPr>
        </p:nvSpPr>
        <p:spPr/>
        <p:txBody>
          <a:bodyPr/>
          <a:lstStyle/>
          <a:p>
            <a:r>
              <a:rPr lang="en-NZ" dirty="0"/>
              <a:t>Add combo: Development </a:t>
            </a:r>
          </a:p>
        </p:txBody>
      </p:sp>
      <p:graphicFrame>
        <p:nvGraphicFramePr>
          <p:cNvPr id="3" name="Table 2">
            <a:extLst>
              <a:ext uri="{FF2B5EF4-FFF2-40B4-BE49-F238E27FC236}">
                <a16:creationId xmlns:a16="http://schemas.microsoft.com/office/drawing/2014/main" id="{9C2B441F-B384-260E-9988-D0E3652FFDA8}"/>
              </a:ext>
            </a:extLst>
          </p:cNvPr>
          <p:cNvGraphicFramePr>
            <a:graphicFrameLocks noGrp="1"/>
          </p:cNvGraphicFramePr>
          <p:nvPr>
            <p:extLst>
              <p:ext uri="{D42A27DB-BD31-4B8C-83A1-F6EECF244321}">
                <p14:modId xmlns:p14="http://schemas.microsoft.com/office/powerpoint/2010/main" val="196222200"/>
              </p:ext>
            </p:extLst>
          </p:nvPr>
        </p:nvGraphicFramePr>
        <p:xfrm>
          <a:off x="642586" y="1361700"/>
          <a:ext cx="10446328" cy="5351123"/>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1051528">
                <a:tc>
                  <a:txBody>
                    <a:bodyPr/>
                    <a:lstStyle/>
                    <a:p>
                      <a:pPr marL="0" lvl="0" indent="0" algn="l" rtl="0">
                        <a:spcBef>
                          <a:spcPts val="0"/>
                        </a:spcBef>
                        <a:spcAft>
                          <a:spcPts val="0"/>
                        </a:spcAft>
                        <a:buNone/>
                      </a:pPr>
                      <a:r>
                        <a:rPr lang="en-NZ" sz="2400" b="1" dirty="0"/>
                        <a:t>Trial 1</a:t>
                      </a:r>
                    </a:p>
                    <a:p>
                      <a:pPr marL="0" lvl="0" indent="0" algn="l" rtl="0">
                        <a:spcBef>
                          <a:spcPts val="0"/>
                        </a:spcBef>
                        <a:spcAft>
                          <a:spcPts val="0"/>
                        </a:spcAft>
                        <a:buNone/>
                      </a:pPr>
                      <a:r>
                        <a:rPr lang="en-NZ" sz="2400" b="0" dirty="0"/>
                        <a:t>01_Add_V1</a:t>
                      </a:r>
                      <a:endParaRPr sz="2400" b="0" dirty="0"/>
                    </a:p>
                  </a:txBody>
                  <a:tcPr marL="121900" marR="121900" marT="121900" marB="121900"/>
                </a:tc>
                <a:tc>
                  <a:txBody>
                    <a:bodyPr/>
                    <a:lstStyle/>
                    <a:p>
                      <a:pPr marL="0" lvl="0" indent="0" algn="l" rtl="0">
                        <a:spcBef>
                          <a:spcPts val="0"/>
                        </a:spcBef>
                        <a:spcAft>
                          <a:spcPts val="0"/>
                        </a:spcAft>
                        <a:buNone/>
                      </a:pPr>
                      <a:r>
                        <a:rPr lang="en-NZ" sz="1600" dirty="0"/>
                        <a:t>Trial 1 – uses </a:t>
                      </a:r>
                      <a:r>
                        <a:rPr lang="en-NZ" sz="1600" dirty="0" err="1"/>
                        <a:t>multienter</a:t>
                      </a:r>
                      <a:r>
                        <a:rPr lang="en-NZ" sz="1600" dirty="0"/>
                        <a:t> to enter the combo needed to add</a:t>
                      </a:r>
                    </a:p>
                  </a:txBody>
                  <a:tcPr marL="121900" marR="121900" marT="121900" marB="121900"/>
                </a:tc>
                <a:extLst>
                  <a:ext uri="{0D108BD9-81ED-4DB2-BD59-A6C34878D82A}">
                    <a16:rowId xmlns:a16="http://schemas.microsoft.com/office/drawing/2014/main" val="1028317484"/>
                  </a:ext>
                </a:extLst>
              </a:tr>
              <a:tr h="1072094">
                <a:tc>
                  <a:txBody>
                    <a:bodyPr/>
                    <a:lstStyle/>
                    <a:p>
                      <a:pPr marL="0" lvl="0" indent="0" algn="l" rtl="0">
                        <a:spcBef>
                          <a:spcPts val="0"/>
                        </a:spcBef>
                        <a:spcAft>
                          <a:spcPts val="0"/>
                        </a:spcAft>
                        <a:buNone/>
                      </a:pPr>
                      <a:r>
                        <a:rPr lang="en-NZ" sz="2400" b="1" dirty="0"/>
                        <a:t>Trial 2</a:t>
                      </a:r>
                    </a:p>
                    <a:p>
                      <a:pPr marL="0" lvl="0" indent="0" algn="l" rtl="0">
                        <a:spcBef>
                          <a:spcPts val="0"/>
                        </a:spcBef>
                        <a:spcAft>
                          <a:spcPts val="0"/>
                        </a:spcAft>
                        <a:buNone/>
                      </a:pPr>
                      <a:r>
                        <a:rPr lang="en-NZ" sz="2400" b="0" dirty="0"/>
                        <a:t>01_Add_V2</a:t>
                      </a:r>
                      <a:endParaRPr sz="2400" b="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600" dirty="0"/>
                        <a:t>Trial 2 – Same as version 1 but uses different </a:t>
                      </a:r>
                      <a:r>
                        <a:rPr lang="en-NZ" sz="1600" dirty="0" err="1"/>
                        <a:t>enterboxes</a:t>
                      </a:r>
                      <a:r>
                        <a:rPr lang="en-NZ" sz="1600" dirty="0"/>
                        <a:t> for user to add combo, this is my chosen method of entering combos</a:t>
                      </a:r>
                    </a:p>
                  </a:txBody>
                  <a:tcPr marL="121900" marR="121900" marT="121900" marB="121900"/>
                </a:tc>
                <a:extLst>
                  <a:ext uri="{0D108BD9-81ED-4DB2-BD59-A6C34878D82A}">
                    <a16:rowId xmlns:a16="http://schemas.microsoft.com/office/drawing/2014/main" val="1770937675"/>
                  </a:ext>
                </a:extLst>
              </a:tr>
              <a:tr h="600863">
                <a:tc>
                  <a:txBody>
                    <a:bodyPr/>
                    <a:lstStyle/>
                    <a:p>
                      <a:pPr marL="0" lvl="0" indent="0" algn="l" rtl="0">
                        <a:spcBef>
                          <a:spcPts val="0"/>
                        </a:spcBef>
                        <a:spcAft>
                          <a:spcPts val="0"/>
                        </a:spcAft>
                        <a:buNone/>
                      </a:pPr>
                      <a:r>
                        <a:rPr lang="en-NZ" sz="2400" b="1" dirty="0"/>
                        <a:t>Trial 3</a:t>
                      </a:r>
                    </a:p>
                    <a:p>
                      <a:pPr marL="0" lvl="0" indent="0" algn="l" rtl="0">
                        <a:spcBef>
                          <a:spcPts val="0"/>
                        </a:spcBef>
                        <a:spcAft>
                          <a:spcPts val="0"/>
                        </a:spcAft>
                        <a:buNone/>
                      </a:pPr>
                      <a:r>
                        <a:rPr lang="en-NZ" sz="2400" b="0" dirty="0"/>
                        <a:t>01_Add_V3</a:t>
                      </a:r>
                      <a:endParaRPr sz="2400" b="0" dirty="0"/>
                    </a:p>
                  </a:txBody>
                  <a:tcPr marL="121900" marR="121900" marT="121900" marB="121900"/>
                </a:tc>
                <a:tc>
                  <a:txBody>
                    <a:bodyPr/>
                    <a:lstStyle/>
                    <a:p>
                      <a:pPr marL="0" lvl="0" indent="0" algn="l" rtl="0">
                        <a:spcBef>
                          <a:spcPts val="0"/>
                        </a:spcBef>
                        <a:spcAft>
                          <a:spcPts val="0"/>
                        </a:spcAft>
                        <a:buNone/>
                      </a:pPr>
                      <a:r>
                        <a:rPr lang="en-NZ" sz="1600" dirty="0"/>
                        <a:t>Now uses the blank checker and float checker (see components 3 and 4) </a:t>
                      </a:r>
                    </a:p>
                  </a:txBody>
                  <a:tcPr marL="121900" marR="121900" marT="121900" marB="121900"/>
                </a:tc>
                <a:extLst>
                  <a:ext uri="{0D108BD9-81ED-4DB2-BD59-A6C34878D82A}">
                    <a16:rowId xmlns:a16="http://schemas.microsoft.com/office/drawing/2014/main" val="3868298777"/>
                  </a:ext>
                </a:extLst>
              </a:tr>
              <a:tr h="600863">
                <a:tc>
                  <a:txBody>
                    <a:bodyPr/>
                    <a:lstStyle/>
                    <a:p>
                      <a:pPr marL="0" lvl="0" indent="0" algn="l" rtl="0">
                        <a:spcBef>
                          <a:spcPts val="0"/>
                        </a:spcBef>
                        <a:spcAft>
                          <a:spcPts val="0"/>
                        </a:spcAft>
                        <a:buNone/>
                      </a:pPr>
                      <a:r>
                        <a:rPr lang="en-NZ" sz="2400" b="1" dirty="0"/>
                        <a:t>Trial 4</a:t>
                      </a:r>
                    </a:p>
                    <a:p>
                      <a:pPr marL="0" lvl="0" indent="0" algn="l" rtl="0">
                        <a:spcBef>
                          <a:spcPts val="0"/>
                        </a:spcBef>
                        <a:spcAft>
                          <a:spcPts val="0"/>
                        </a:spcAft>
                        <a:buNone/>
                      </a:pPr>
                      <a:r>
                        <a:rPr lang="en-NZ" sz="2400" b="0" dirty="0"/>
                        <a:t>02_Add_V4</a:t>
                      </a:r>
                      <a:endParaRPr sz="2400" b="0" dirty="0"/>
                    </a:p>
                  </a:txBody>
                  <a:tcPr marL="121900" marR="121900" marT="121900" marB="121900"/>
                </a:tc>
                <a:tc>
                  <a:txBody>
                    <a:bodyPr/>
                    <a:lstStyle/>
                    <a:p>
                      <a:pPr marL="0" lvl="0" indent="0" algn="l" rtl="0">
                        <a:spcBef>
                          <a:spcPts val="0"/>
                        </a:spcBef>
                        <a:spcAft>
                          <a:spcPts val="0"/>
                        </a:spcAft>
                        <a:buNone/>
                      </a:pPr>
                      <a:r>
                        <a:rPr lang="en-NZ" sz="1600" dirty="0"/>
                        <a:t>Ensure user has filled out all boxes </a:t>
                      </a:r>
                    </a:p>
                  </a:txBody>
                  <a:tcPr marL="121900" marR="121900" marT="121900" marB="121900"/>
                </a:tc>
                <a:extLst>
                  <a:ext uri="{0D108BD9-81ED-4DB2-BD59-A6C34878D82A}">
                    <a16:rowId xmlns:a16="http://schemas.microsoft.com/office/drawing/2014/main" val="968694220"/>
                  </a:ext>
                </a:extLst>
              </a:tr>
              <a:tr h="1276861">
                <a:tc>
                  <a:txBody>
                    <a:bodyPr/>
                    <a:lstStyle/>
                    <a:p>
                      <a:pPr marL="0" lvl="0" indent="0" algn="l" rtl="0">
                        <a:spcBef>
                          <a:spcPts val="0"/>
                        </a:spcBef>
                        <a:spcAft>
                          <a:spcPts val="0"/>
                        </a:spcAft>
                        <a:buNone/>
                      </a:pPr>
                      <a:r>
                        <a:rPr lang="en-NZ" sz="2400" b="1" dirty="0"/>
                        <a:t>Trial 5</a:t>
                      </a:r>
                    </a:p>
                    <a:p>
                      <a:pPr marL="0" lvl="0" indent="0" algn="l" rtl="0">
                        <a:spcBef>
                          <a:spcPts val="0"/>
                        </a:spcBef>
                        <a:spcAft>
                          <a:spcPts val="0"/>
                        </a:spcAft>
                        <a:buNone/>
                      </a:pPr>
                      <a:r>
                        <a:rPr lang="en-NZ" sz="2400" b="0" dirty="0"/>
                        <a:t>01_Add_V5</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made from version 4 but is now in a function so that it is easy recycle for other welcome that may be incorporated in the program. This will be apart of my finished program.</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2823175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3" name="Picture 2">
            <a:extLst>
              <a:ext uri="{FF2B5EF4-FFF2-40B4-BE49-F238E27FC236}">
                <a16:creationId xmlns:a16="http://schemas.microsoft.com/office/drawing/2014/main" id="{30F3126B-2769-280A-B5F3-BAC7F357129E}"/>
              </a:ext>
            </a:extLst>
          </p:cNvPr>
          <p:cNvPicPr>
            <a:picLocks noChangeAspect="1"/>
          </p:cNvPicPr>
          <p:nvPr/>
        </p:nvPicPr>
        <p:blipFill>
          <a:blip r:embed="rId3"/>
          <a:stretch>
            <a:fillRect/>
          </a:stretch>
        </p:blipFill>
        <p:spPr>
          <a:xfrm>
            <a:off x="1804419" y="1385399"/>
            <a:ext cx="6769566" cy="4864604"/>
          </a:xfrm>
          <a:prstGeom prst="rect">
            <a:avLst/>
          </a:prstGeom>
        </p:spPr>
      </p:pic>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Component 3: Float Checker</a:t>
            </a:r>
            <a:endParaRPr sz="4000" dirty="0"/>
          </a:p>
        </p:txBody>
      </p:sp>
      <p:sp>
        <p:nvSpPr>
          <p:cNvPr id="19" name="직사각형 18">
            <a:extLst>
              <a:ext uri="{FF2B5EF4-FFF2-40B4-BE49-F238E27FC236}">
                <a16:creationId xmlns:a16="http://schemas.microsoft.com/office/drawing/2014/main" id="{EC4E58F6-EC10-4EB2-9CBC-C6464708B18E}"/>
              </a:ext>
            </a:extLst>
          </p:cNvPr>
          <p:cNvSpPr/>
          <p:nvPr/>
        </p:nvSpPr>
        <p:spPr>
          <a:xfrm>
            <a:off x="1804419" y="3451941"/>
            <a:ext cx="3308239" cy="336288"/>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8" name="正方形/長方形 17">
            <a:extLst>
              <a:ext uri="{FF2B5EF4-FFF2-40B4-BE49-F238E27FC236}">
                <a16:creationId xmlns:a16="http://schemas.microsoft.com/office/drawing/2014/main" id="{85179602-A9C8-41B3-87CE-79BF5BA6D522}"/>
              </a:ext>
            </a:extLst>
          </p:cNvPr>
          <p:cNvSpPr/>
          <p:nvPr/>
        </p:nvSpPr>
        <p:spPr>
          <a:xfrm>
            <a:off x="5112658" y="1385399"/>
            <a:ext cx="3810689" cy="3400357"/>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E71224"/>
              </a:solidFill>
            </a:endParaRPr>
          </a:p>
        </p:txBody>
      </p:sp>
    </p:spTree>
    <p:extLst>
      <p:ext uri="{BB962C8B-B14F-4D97-AF65-F5344CB8AC3E}">
        <p14:creationId xmlns:p14="http://schemas.microsoft.com/office/powerpoint/2010/main" val="1068243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dirty="0"/>
              <a:t>Comic Book Store</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4"/>
            <a:ext cx="8520600" cy="2615554"/>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https://github.com/MOLLY-S1/Burger-Menu-Combos</a:t>
            </a:r>
            <a:r>
              <a:rPr lang="en-NZ" sz="2000" b="1" dirty="0">
                <a:solidFill>
                  <a:srgbClr val="274E13"/>
                </a:solidFill>
              </a:rPr>
              <a:t> </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https://trello.com/b/gvJ7x6cS/burger-menu-combos</a:t>
            </a:r>
            <a:r>
              <a:rPr lang="en-NZ" sz="2000" b="1" dirty="0">
                <a:solidFill>
                  <a:srgbClr val="274E13"/>
                </a:solidFill>
              </a:rPr>
              <a:t> </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r>
              <a:rPr lang="en-NZ" sz="2000" b="1" dirty="0">
                <a:solidFill>
                  <a:srgbClr val="274E13"/>
                </a:solidFill>
                <a:hlinkClick r:id="rId4"/>
              </a:rPr>
              <a:t>https://github.com/MOLLY-S1/Burger-Menu-Combos/blob/main/00_Base_Final.py</a:t>
            </a:r>
            <a:r>
              <a:rPr lang="en-NZ" sz="2000" b="1" dirty="0">
                <a:solidFill>
                  <a:srgbClr val="274E13"/>
                </a:solidFill>
              </a:rPr>
              <a:t> </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797367095"/>
              </p:ext>
            </p:extLst>
          </p:nvPr>
        </p:nvGraphicFramePr>
        <p:xfrm>
          <a:off x="1693460" y="4530028"/>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Float Checker- Test Plan</a:t>
            </a:r>
            <a:endParaRPr sz="4000" dirty="0"/>
          </a:p>
        </p:txBody>
      </p:sp>
      <p:graphicFrame>
        <p:nvGraphicFramePr>
          <p:cNvPr id="2" name="Google Shape;92;p19">
            <a:extLst>
              <a:ext uri="{FF2B5EF4-FFF2-40B4-BE49-F238E27FC236}">
                <a16:creationId xmlns:a16="http://schemas.microsoft.com/office/drawing/2014/main" id="{FC5D60FF-711C-E758-D6B3-1A0023C986C1}"/>
              </a:ext>
            </a:extLst>
          </p:cNvPr>
          <p:cNvGraphicFramePr/>
          <p:nvPr/>
        </p:nvGraphicFramePr>
        <p:xfrm>
          <a:off x="201844" y="910593"/>
          <a:ext cx="11360800" cy="475464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err="1"/>
                        <a:t>Xxxi</a:t>
                      </a:r>
                      <a:r>
                        <a:rPr lang="en-NZ" sz="2400" dirty="0"/>
                        <a:t> </a:t>
                      </a:r>
                      <a:r>
                        <a:rPr lang="en-NZ" sz="2400" i="1" dirty="0"/>
                        <a:t>(invalid – string)</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 please enter a float number between 1 and 50</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0 </a:t>
                      </a:r>
                      <a:r>
                        <a:rPr lang="en-NZ" sz="2400" i="1" dirty="0"/>
                        <a:t>(invalid – below lower boundary)</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 please enter a float number between 1 and 50</a:t>
                      </a:r>
                    </a:p>
                  </a:txBody>
                  <a:tcPr marL="121900" marR="121900" marT="121900" marB="121900"/>
                </a:tc>
                <a:extLst>
                  <a:ext uri="{0D108BD9-81ED-4DB2-BD59-A6C34878D82A}">
                    <a16:rowId xmlns:a16="http://schemas.microsoft.com/office/drawing/2014/main" val="2784959321"/>
                  </a:ext>
                </a:extLst>
              </a:tr>
              <a:tr h="609560">
                <a:tc>
                  <a:txBody>
                    <a:bodyPr/>
                    <a:lstStyle/>
                    <a:p>
                      <a:pPr marL="0" lvl="0" indent="0" algn="l" rtl="0">
                        <a:spcBef>
                          <a:spcPts val="0"/>
                        </a:spcBef>
                        <a:spcAft>
                          <a:spcPts val="0"/>
                        </a:spcAft>
                        <a:buNone/>
                      </a:pPr>
                      <a:r>
                        <a:rPr lang="en-NZ" sz="2400" dirty="0"/>
                        <a:t>51 </a:t>
                      </a:r>
                      <a:r>
                        <a:rPr lang="en-NZ" sz="2400" i="1" dirty="0"/>
                        <a:t>(invalid – above upper boundary)</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 please enter a float number between 1 and 50</a:t>
                      </a:r>
                    </a:p>
                  </a:txBody>
                  <a:tcPr marL="121900" marR="121900" marT="121900" marB="121900"/>
                </a:tc>
                <a:extLst>
                  <a:ext uri="{0D108BD9-81ED-4DB2-BD59-A6C34878D82A}">
                    <a16:rowId xmlns:a16="http://schemas.microsoft.com/office/drawing/2014/main" val="3873519937"/>
                  </a:ext>
                </a:extLst>
              </a:tr>
              <a:tr h="609560">
                <a:tc>
                  <a:txBody>
                    <a:bodyPr/>
                    <a:lstStyle/>
                    <a:p>
                      <a:pPr marL="0" lvl="0" indent="0" algn="l" rtl="0">
                        <a:spcBef>
                          <a:spcPts val="0"/>
                        </a:spcBef>
                        <a:spcAft>
                          <a:spcPts val="0"/>
                        </a:spcAft>
                        <a:buNone/>
                      </a:pPr>
                      <a:r>
                        <a:rPr lang="en-NZ" sz="2400" dirty="0"/>
                        <a:t>1 </a:t>
                      </a:r>
                      <a:r>
                        <a:rPr lang="en-NZ" sz="2400" i="1" dirty="0"/>
                        <a:t>(valid – lower boundary)</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4159670996"/>
                  </a:ext>
                </a:extLst>
              </a:tr>
              <a:tr h="609560">
                <a:tc>
                  <a:txBody>
                    <a:bodyPr/>
                    <a:lstStyle/>
                    <a:p>
                      <a:pPr marL="0" lvl="0" indent="0" algn="l" rtl="0">
                        <a:spcBef>
                          <a:spcPts val="0"/>
                        </a:spcBef>
                        <a:spcAft>
                          <a:spcPts val="0"/>
                        </a:spcAft>
                        <a:buNone/>
                      </a:pPr>
                      <a:r>
                        <a:rPr lang="en-NZ" sz="2400" dirty="0"/>
                        <a:t>50 </a:t>
                      </a:r>
                      <a:r>
                        <a:rPr lang="en-NZ" sz="2400" i="1" dirty="0"/>
                        <a:t>(valid – upper boundary)</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 </a:t>
                      </a:r>
                    </a:p>
                  </a:txBody>
                  <a:tcPr marL="121900" marR="121900" marT="121900" marB="121900"/>
                </a:tc>
                <a:extLst>
                  <a:ext uri="{0D108BD9-81ED-4DB2-BD59-A6C34878D82A}">
                    <a16:rowId xmlns:a16="http://schemas.microsoft.com/office/drawing/2014/main" val="84344363"/>
                  </a:ext>
                </a:extLst>
              </a:tr>
            </a:tbl>
          </a:graphicData>
        </a:graphic>
      </p:graphicFrame>
    </p:spTree>
    <p:extLst>
      <p:ext uri="{BB962C8B-B14F-4D97-AF65-F5344CB8AC3E}">
        <p14:creationId xmlns:p14="http://schemas.microsoft.com/office/powerpoint/2010/main" val="934681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415636"/>
            <a:ext cx="5110258" cy="665452"/>
          </a:xfrm>
        </p:spPr>
        <p:txBody>
          <a:bodyPr>
            <a:normAutofit fontScale="90000"/>
          </a:bodyPr>
          <a:lstStyle/>
          <a:p>
            <a:r>
              <a:rPr lang="en-NZ" dirty="0"/>
              <a:t>Float Checker Testing </a:t>
            </a:r>
          </a:p>
        </p:txBody>
      </p:sp>
      <mc:AlternateContent xmlns:mc="http://schemas.openxmlformats.org/markup-compatibility/2006" xmlns:p14="http://schemas.microsoft.com/office/powerpoint/2010/main">
        <mc:Choice Requires="p14">
          <p:contentPart p14:bwMode="auto" r:id="rId3">
            <p14:nvContentPartPr>
              <p14:cNvPr id="31" name="Ink 30">
                <a:extLst>
                  <a:ext uri="{FF2B5EF4-FFF2-40B4-BE49-F238E27FC236}">
                    <a16:creationId xmlns:a16="http://schemas.microsoft.com/office/drawing/2014/main" id="{9C3DBAE1-AB09-A1AE-4CDB-DD8F34DA18D5}"/>
                  </a:ext>
                </a:extLst>
              </p14:cNvPr>
              <p14:cNvContentPartPr/>
              <p14:nvPr/>
            </p14:nvContentPartPr>
            <p14:xfrm>
              <a:off x="-570380" y="510536"/>
              <a:ext cx="360" cy="360"/>
            </p14:xfrm>
          </p:contentPart>
        </mc:Choice>
        <mc:Fallback xmlns="">
          <p:pic>
            <p:nvPicPr>
              <p:cNvPr id="31" name="Ink 30">
                <a:extLst>
                  <a:ext uri="{FF2B5EF4-FFF2-40B4-BE49-F238E27FC236}">
                    <a16:creationId xmlns:a16="http://schemas.microsoft.com/office/drawing/2014/main" id="{9C3DBAE1-AB09-A1AE-4CDB-DD8F34DA18D5}"/>
                  </a:ext>
                </a:extLst>
              </p:cNvPr>
              <p:cNvPicPr/>
              <p:nvPr/>
            </p:nvPicPr>
            <p:blipFill>
              <a:blip r:embed="rId4"/>
              <a:stretch>
                <a:fillRect/>
              </a:stretch>
            </p:blipFill>
            <p:spPr>
              <a:xfrm>
                <a:off x="-579380" y="501536"/>
                <a:ext cx="18000" cy="18000"/>
              </a:xfrm>
              <a:prstGeom prst="rect">
                <a:avLst/>
              </a:prstGeom>
            </p:spPr>
          </p:pic>
        </mc:Fallback>
      </mc:AlternateContent>
      <p:graphicFrame>
        <p:nvGraphicFramePr>
          <p:cNvPr id="3" name="Google Shape;92;p19">
            <a:extLst>
              <a:ext uri="{FF2B5EF4-FFF2-40B4-BE49-F238E27FC236}">
                <a16:creationId xmlns:a16="http://schemas.microsoft.com/office/drawing/2014/main" id="{2EC22B8C-85F1-8B21-3E3E-DBFC08BD0142}"/>
              </a:ext>
            </a:extLst>
          </p:cNvPr>
          <p:cNvGraphicFramePr/>
          <p:nvPr>
            <p:extLst>
              <p:ext uri="{D42A27DB-BD31-4B8C-83A1-F6EECF244321}">
                <p14:modId xmlns:p14="http://schemas.microsoft.com/office/powerpoint/2010/main" val="3696677079"/>
              </p:ext>
            </p:extLst>
          </p:nvPr>
        </p:nvGraphicFramePr>
        <p:xfrm>
          <a:off x="213755" y="1321964"/>
          <a:ext cx="7267700" cy="5120400"/>
        </p:xfrm>
        <a:graphic>
          <a:graphicData uri="http://schemas.openxmlformats.org/drawingml/2006/table">
            <a:tbl>
              <a:tblPr>
                <a:noFill/>
              </a:tblPr>
              <a:tblGrid>
                <a:gridCol w="3633850">
                  <a:extLst>
                    <a:ext uri="{9D8B030D-6E8A-4147-A177-3AD203B41FA5}">
                      <a16:colId xmlns:a16="http://schemas.microsoft.com/office/drawing/2014/main" val="20000"/>
                    </a:ext>
                  </a:extLst>
                </a:gridCol>
                <a:gridCol w="3633850">
                  <a:extLst>
                    <a:ext uri="{9D8B030D-6E8A-4147-A177-3AD203B41FA5}">
                      <a16:colId xmlns:a16="http://schemas.microsoft.com/office/drawing/2014/main" val="20001"/>
                    </a:ext>
                  </a:extLst>
                </a:gridCol>
              </a:tblGrid>
              <a:tr h="491843">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786968">
                <a:tc>
                  <a:txBody>
                    <a:bodyPr/>
                    <a:lstStyle/>
                    <a:p>
                      <a:pPr marL="0" lvl="0" indent="0" algn="l" rtl="0">
                        <a:spcBef>
                          <a:spcPts val="0"/>
                        </a:spcBef>
                        <a:spcAft>
                          <a:spcPts val="0"/>
                        </a:spcAft>
                        <a:buNone/>
                      </a:pPr>
                      <a:r>
                        <a:rPr lang="en-NZ" sz="2400" dirty="0" err="1"/>
                        <a:t>Xxxi</a:t>
                      </a:r>
                      <a:r>
                        <a:rPr lang="en-NZ" sz="2400" dirty="0"/>
                        <a:t> </a:t>
                      </a:r>
                      <a:r>
                        <a:rPr lang="en-NZ" sz="2400" i="1" dirty="0"/>
                        <a:t>(invalid – string)</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 please enter a float number between 1 and 50</a:t>
                      </a:r>
                    </a:p>
                  </a:txBody>
                  <a:tcPr marL="121900" marR="121900" marT="121900" marB="121900"/>
                </a:tc>
                <a:extLst>
                  <a:ext uri="{0D108BD9-81ED-4DB2-BD59-A6C34878D82A}">
                    <a16:rowId xmlns:a16="http://schemas.microsoft.com/office/drawing/2014/main" val="10001"/>
                  </a:ext>
                </a:extLst>
              </a:tr>
              <a:tr h="786968">
                <a:tc>
                  <a:txBody>
                    <a:bodyPr/>
                    <a:lstStyle/>
                    <a:p>
                      <a:pPr marL="0" lvl="0" indent="0" algn="l" rtl="0">
                        <a:spcBef>
                          <a:spcPts val="0"/>
                        </a:spcBef>
                        <a:spcAft>
                          <a:spcPts val="0"/>
                        </a:spcAft>
                        <a:buNone/>
                      </a:pPr>
                      <a:r>
                        <a:rPr lang="en-NZ" sz="2400" dirty="0"/>
                        <a:t>0 </a:t>
                      </a:r>
                      <a:r>
                        <a:rPr lang="en-NZ" sz="2400" i="1" dirty="0"/>
                        <a:t>(invalid – below lower boundary)</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 please enter a float number between 1 and 50</a:t>
                      </a:r>
                    </a:p>
                  </a:txBody>
                  <a:tcPr marL="121900" marR="121900" marT="121900" marB="121900"/>
                </a:tc>
                <a:extLst>
                  <a:ext uri="{0D108BD9-81ED-4DB2-BD59-A6C34878D82A}">
                    <a16:rowId xmlns:a16="http://schemas.microsoft.com/office/drawing/2014/main" val="2784959321"/>
                  </a:ext>
                </a:extLst>
              </a:tr>
              <a:tr h="786968">
                <a:tc>
                  <a:txBody>
                    <a:bodyPr/>
                    <a:lstStyle/>
                    <a:p>
                      <a:pPr marL="0" lvl="0" indent="0" algn="l" rtl="0">
                        <a:spcBef>
                          <a:spcPts val="0"/>
                        </a:spcBef>
                        <a:spcAft>
                          <a:spcPts val="0"/>
                        </a:spcAft>
                        <a:buNone/>
                      </a:pPr>
                      <a:r>
                        <a:rPr lang="en-NZ" sz="2400" dirty="0"/>
                        <a:t>51 </a:t>
                      </a:r>
                      <a:r>
                        <a:rPr lang="en-NZ" sz="2400" i="1" dirty="0"/>
                        <a:t>(invalid – above upper boundary)</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 please enter a float number between 1 and 50</a:t>
                      </a:r>
                    </a:p>
                  </a:txBody>
                  <a:tcPr marL="121900" marR="121900" marT="121900" marB="121900"/>
                </a:tc>
                <a:extLst>
                  <a:ext uri="{0D108BD9-81ED-4DB2-BD59-A6C34878D82A}">
                    <a16:rowId xmlns:a16="http://schemas.microsoft.com/office/drawing/2014/main" val="3873519937"/>
                  </a:ext>
                </a:extLst>
              </a:tr>
              <a:tr h="491843">
                <a:tc>
                  <a:txBody>
                    <a:bodyPr/>
                    <a:lstStyle/>
                    <a:p>
                      <a:pPr marL="0" lvl="0" indent="0" algn="l" rtl="0">
                        <a:spcBef>
                          <a:spcPts val="0"/>
                        </a:spcBef>
                        <a:spcAft>
                          <a:spcPts val="0"/>
                        </a:spcAft>
                        <a:buNone/>
                      </a:pPr>
                      <a:r>
                        <a:rPr lang="en-NZ" sz="2400" dirty="0"/>
                        <a:t>1 </a:t>
                      </a:r>
                      <a:r>
                        <a:rPr lang="en-NZ" sz="2400" i="1" dirty="0"/>
                        <a:t>(valid – lower boundary)</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4159670996"/>
                  </a:ext>
                </a:extLst>
              </a:tr>
              <a:tr h="491843">
                <a:tc>
                  <a:txBody>
                    <a:bodyPr/>
                    <a:lstStyle/>
                    <a:p>
                      <a:pPr marL="0" lvl="0" indent="0" algn="l" rtl="0">
                        <a:spcBef>
                          <a:spcPts val="0"/>
                        </a:spcBef>
                        <a:spcAft>
                          <a:spcPts val="0"/>
                        </a:spcAft>
                        <a:buNone/>
                      </a:pPr>
                      <a:r>
                        <a:rPr lang="en-NZ" sz="2400" dirty="0"/>
                        <a:t>50 </a:t>
                      </a:r>
                      <a:r>
                        <a:rPr lang="en-NZ" sz="2400" i="1" dirty="0"/>
                        <a:t>(valid – upper boundary)</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 </a:t>
                      </a:r>
                    </a:p>
                  </a:txBody>
                  <a:tcPr marL="121900" marR="121900" marT="121900" marB="121900"/>
                </a:tc>
                <a:extLst>
                  <a:ext uri="{0D108BD9-81ED-4DB2-BD59-A6C34878D82A}">
                    <a16:rowId xmlns:a16="http://schemas.microsoft.com/office/drawing/2014/main" val="84344363"/>
                  </a:ext>
                </a:extLst>
              </a:tr>
            </a:tbl>
          </a:graphicData>
        </a:graphic>
      </p:graphicFrame>
      <p:pic>
        <p:nvPicPr>
          <p:cNvPr id="5" name="Picture 4">
            <a:extLst>
              <a:ext uri="{FF2B5EF4-FFF2-40B4-BE49-F238E27FC236}">
                <a16:creationId xmlns:a16="http://schemas.microsoft.com/office/drawing/2014/main" id="{211FAC6B-D957-BE73-E41F-FA3E52FEEE6E}"/>
              </a:ext>
            </a:extLst>
          </p:cNvPr>
          <p:cNvPicPr>
            <a:picLocks noChangeAspect="1"/>
          </p:cNvPicPr>
          <p:nvPr/>
        </p:nvPicPr>
        <p:blipFill>
          <a:blip r:embed="rId5"/>
          <a:stretch>
            <a:fillRect/>
          </a:stretch>
        </p:blipFill>
        <p:spPr>
          <a:xfrm>
            <a:off x="7430342" y="1205805"/>
            <a:ext cx="2750816" cy="1160500"/>
          </a:xfrm>
          <a:prstGeom prst="rect">
            <a:avLst/>
          </a:prstGeom>
        </p:spPr>
      </p:pic>
      <p:pic>
        <p:nvPicPr>
          <p:cNvPr id="8" name="Picture 7">
            <a:extLst>
              <a:ext uri="{FF2B5EF4-FFF2-40B4-BE49-F238E27FC236}">
                <a16:creationId xmlns:a16="http://schemas.microsoft.com/office/drawing/2014/main" id="{164D0B91-A8E5-14AA-3047-6FEBBDD601B9}"/>
              </a:ext>
            </a:extLst>
          </p:cNvPr>
          <p:cNvPicPr>
            <a:picLocks noChangeAspect="1"/>
          </p:cNvPicPr>
          <p:nvPr/>
        </p:nvPicPr>
        <p:blipFill>
          <a:blip r:embed="rId6"/>
          <a:stretch>
            <a:fillRect/>
          </a:stretch>
        </p:blipFill>
        <p:spPr>
          <a:xfrm>
            <a:off x="10181158" y="1350225"/>
            <a:ext cx="2316678" cy="871660"/>
          </a:xfrm>
          <a:prstGeom prst="rect">
            <a:avLst/>
          </a:prstGeom>
        </p:spPr>
      </p:pic>
      <p:pic>
        <p:nvPicPr>
          <p:cNvPr id="10" name="Picture 9">
            <a:extLst>
              <a:ext uri="{FF2B5EF4-FFF2-40B4-BE49-F238E27FC236}">
                <a16:creationId xmlns:a16="http://schemas.microsoft.com/office/drawing/2014/main" id="{4F858385-9904-34FD-479C-C7E4FBCE7DB7}"/>
              </a:ext>
            </a:extLst>
          </p:cNvPr>
          <p:cNvPicPr>
            <a:picLocks noChangeAspect="1"/>
          </p:cNvPicPr>
          <p:nvPr/>
        </p:nvPicPr>
        <p:blipFill>
          <a:blip r:embed="rId7"/>
          <a:stretch>
            <a:fillRect/>
          </a:stretch>
        </p:blipFill>
        <p:spPr>
          <a:xfrm>
            <a:off x="7501590" y="2486044"/>
            <a:ext cx="2481534" cy="1005449"/>
          </a:xfrm>
          <a:prstGeom prst="rect">
            <a:avLst/>
          </a:prstGeom>
        </p:spPr>
      </p:pic>
      <p:pic>
        <p:nvPicPr>
          <p:cNvPr id="12" name="Picture 11">
            <a:extLst>
              <a:ext uri="{FF2B5EF4-FFF2-40B4-BE49-F238E27FC236}">
                <a16:creationId xmlns:a16="http://schemas.microsoft.com/office/drawing/2014/main" id="{3C3AD0F9-ED80-73FE-C775-0ACF246FFC7A}"/>
              </a:ext>
            </a:extLst>
          </p:cNvPr>
          <p:cNvPicPr>
            <a:picLocks noChangeAspect="1"/>
          </p:cNvPicPr>
          <p:nvPr/>
        </p:nvPicPr>
        <p:blipFill>
          <a:blip r:embed="rId8"/>
          <a:stretch>
            <a:fillRect/>
          </a:stretch>
        </p:blipFill>
        <p:spPr>
          <a:xfrm>
            <a:off x="7443104" y="3533609"/>
            <a:ext cx="2565062" cy="1026906"/>
          </a:xfrm>
          <a:prstGeom prst="rect">
            <a:avLst/>
          </a:prstGeom>
        </p:spPr>
      </p:pic>
      <p:pic>
        <p:nvPicPr>
          <p:cNvPr id="13" name="Picture 12">
            <a:extLst>
              <a:ext uri="{FF2B5EF4-FFF2-40B4-BE49-F238E27FC236}">
                <a16:creationId xmlns:a16="http://schemas.microsoft.com/office/drawing/2014/main" id="{63605617-FC92-1B18-D090-CAA1F292A050}"/>
              </a:ext>
            </a:extLst>
          </p:cNvPr>
          <p:cNvPicPr>
            <a:picLocks noChangeAspect="1"/>
          </p:cNvPicPr>
          <p:nvPr/>
        </p:nvPicPr>
        <p:blipFill>
          <a:blip r:embed="rId6"/>
          <a:stretch>
            <a:fillRect/>
          </a:stretch>
        </p:blipFill>
        <p:spPr>
          <a:xfrm>
            <a:off x="9983124" y="2638412"/>
            <a:ext cx="2316678" cy="871660"/>
          </a:xfrm>
          <a:prstGeom prst="rect">
            <a:avLst/>
          </a:prstGeom>
        </p:spPr>
      </p:pic>
      <p:pic>
        <p:nvPicPr>
          <p:cNvPr id="14" name="Picture 13">
            <a:extLst>
              <a:ext uri="{FF2B5EF4-FFF2-40B4-BE49-F238E27FC236}">
                <a16:creationId xmlns:a16="http://schemas.microsoft.com/office/drawing/2014/main" id="{573CF618-526A-C881-B4DF-E09F44A564D1}"/>
              </a:ext>
            </a:extLst>
          </p:cNvPr>
          <p:cNvPicPr>
            <a:picLocks noChangeAspect="1"/>
          </p:cNvPicPr>
          <p:nvPr/>
        </p:nvPicPr>
        <p:blipFill>
          <a:blip r:embed="rId6"/>
          <a:stretch>
            <a:fillRect/>
          </a:stretch>
        </p:blipFill>
        <p:spPr>
          <a:xfrm>
            <a:off x="10008166" y="3626231"/>
            <a:ext cx="2316678" cy="871660"/>
          </a:xfrm>
          <a:prstGeom prst="rect">
            <a:avLst/>
          </a:prstGeom>
        </p:spPr>
      </p:pic>
      <p:pic>
        <p:nvPicPr>
          <p:cNvPr id="16" name="Picture 15">
            <a:extLst>
              <a:ext uri="{FF2B5EF4-FFF2-40B4-BE49-F238E27FC236}">
                <a16:creationId xmlns:a16="http://schemas.microsoft.com/office/drawing/2014/main" id="{5C19A1DB-E90C-D7C6-9A44-FEFB6CF389CE}"/>
              </a:ext>
            </a:extLst>
          </p:cNvPr>
          <p:cNvPicPr>
            <a:picLocks noChangeAspect="1"/>
          </p:cNvPicPr>
          <p:nvPr/>
        </p:nvPicPr>
        <p:blipFill>
          <a:blip r:embed="rId9"/>
          <a:stretch>
            <a:fillRect/>
          </a:stretch>
        </p:blipFill>
        <p:spPr>
          <a:xfrm>
            <a:off x="7481455" y="4676674"/>
            <a:ext cx="2749625" cy="1076548"/>
          </a:xfrm>
          <a:prstGeom prst="rect">
            <a:avLst/>
          </a:prstGeom>
        </p:spPr>
      </p:pic>
      <p:pic>
        <p:nvPicPr>
          <p:cNvPr id="19" name="Picture 18">
            <a:extLst>
              <a:ext uri="{FF2B5EF4-FFF2-40B4-BE49-F238E27FC236}">
                <a16:creationId xmlns:a16="http://schemas.microsoft.com/office/drawing/2014/main" id="{5A1BBAC6-B1C0-CDF4-2D90-04A60E6D0EC0}"/>
              </a:ext>
            </a:extLst>
          </p:cNvPr>
          <p:cNvPicPr>
            <a:picLocks noChangeAspect="1"/>
          </p:cNvPicPr>
          <p:nvPr/>
        </p:nvPicPr>
        <p:blipFill>
          <a:blip r:embed="rId10"/>
          <a:stretch>
            <a:fillRect/>
          </a:stretch>
        </p:blipFill>
        <p:spPr>
          <a:xfrm>
            <a:off x="10181158" y="5113014"/>
            <a:ext cx="3003704" cy="527077"/>
          </a:xfrm>
          <a:prstGeom prst="rect">
            <a:avLst/>
          </a:prstGeom>
        </p:spPr>
      </p:pic>
      <p:pic>
        <p:nvPicPr>
          <p:cNvPr id="21" name="Picture 20">
            <a:extLst>
              <a:ext uri="{FF2B5EF4-FFF2-40B4-BE49-F238E27FC236}">
                <a16:creationId xmlns:a16="http://schemas.microsoft.com/office/drawing/2014/main" id="{91B08BE2-D1E0-3154-BF04-E9D0F487F279}"/>
              </a:ext>
            </a:extLst>
          </p:cNvPr>
          <p:cNvPicPr>
            <a:picLocks noChangeAspect="1"/>
          </p:cNvPicPr>
          <p:nvPr/>
        </p:nvPicPr>
        <p:blipFill>
          <a:blip r:embed="rId11"/>
          <a:stretch>
            <a:fillRect/>
          </a:stretch>
        </p:blipFill>
        <p:spPr>
          <a:xfrm>
            <a:off x="7598281" y="5811866"/>
            <a:ext cx="2515971" cy="1036777"/>
          </a:xfrm>
          <a:prstGeom prst="rect">
            <a:avLst/>
          </a:prstGeom>
        </p:spPr>
      </p:pic>
      <p:pic>
        <p:nvPicPr>
          <p:cNvPr id="23" name="Picture 22">
            <a:extLst>
              <a:ext uri="{FF2B5EF4-FFF2-40B4-BE49-F238E27FC236}">
                <a16:creationId xmlns:a16="http://schemas.microsoft.com/office/drawing/2014/main" id="{1D79CF56-2B41-F195-76EA-261E3F8E0FBF}"/>
              </a:ext>
            </a:extLst>
          </p:cNvPr>
          <p:cNvPicPr>
            <a:picLocks noChangeAspect="1"/>
          </p:cNvPicPr>
          <p:nvPr/>
        </p:nvPicPr>
        <p:blipFill>
          <a:blip r:embed="rId10"/>
          <a:stretch>
            <a:fillRect/>
          </a:stretch>
        </p:blipFill>
        <p:spPr>
          <a:xfrm>
            <a:off x="10187277" y="6104806"/>
            <a:ext cx="3003704" cy="527077"/>
          </a:xfrm>
          <a:prstGeom prst="rect">
            <a:avLst/>
          </a:prstGeom>
        </p:spPr>
      </p:pic>
      <p:sp>
        <p:nvSpPr>
          <p:cNvPr id="29" name="Rectangle 28">
            <a:extLst>
              <a:ext uri="{FF2B5EF4-FFF2-40B4-BE49-F238E27FC236}">
                <a16:creationId xmlns:a16="http://schemas.microsoft.com/office/drawing/2014/main" id="{9A083036-FEE9-41D5-8DAB-A12A4920344C}"/>
              </a:ext>
            </a:extLst>
          </p:cNvPr>
          <p:cNvSpPr/>
          <p:nvPr/>
        </p:nvSpPr>
        <p:spPr>
          <a:xfrm>
            <a:off x="213754" y="1946520"/>
            <a:ext cx="7206205" cy="962935"/>
          </a:xfrm>
          <a:prstGeom prst="rect">
            <a:avLst/>
          </a:prstGeom>
          <a:solidFill>
            <a:srgbClr val="33CCFF">
              <a:alpha val="5000"/>
            </a:srgbClr>
          </a:solidFill>
          <a:ln w="18000">
            <a:solidFill>
              <a:srgbClr val="33CCFF"/>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2" name="Rectangle 31">
            <a:extLst>
              <a:ext uri="{FF2B5EF4-FFF2-40B4-BE49-F238E27FC236}">
                <a16:creationId xmlns:a16="http://schemas.microsoft.com/office/drawing/2014/main" id="{FFD2D29C-D701-FB31-C4AA-40442AB6B4C4}"/>
              </a:ext>
            </a:extLst>
          </p:cNvPr>
          <p:cNvSpPr/>
          <p:nvPr/>
        </p:nvSpPr>
        <p:spPr>
          <a:xfrm>
            <a:off x="7419959" y="1197247"/>
            <a:ext cx="2694293" cy="1175666"/>
          </a:xfrm>
          <a:prstGeom prst="rect">
            <a:avLst/>
          </a:prstGeom>
          <a:solidFill>
            <a:srgbClr val="33CCFF">
              <a:alpha val="5000"/>
            </a:srgbClr>
          </a:solidFill>
          <a:ln w="18000">
            <a:solidFill>
              <a:srgbClr val="33CCFF"/>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6" name="Rectangle 35">
            <a:extLst>
              <a:ext uri="{FF2B5EF4-FFF2-40B4-BE49-F238E27FC236}">
                <a16:creationId xmlns:a16="http://schemas.microsoft.com/office/drawing/2014/main" id="{4C1343D3-B0C0-2118-9074-4BA676B06F34}"/>
              </a:ext>
            </a:extLst>
          </p:cNvPr>
          <p:cNvSpPr/>
          <p:nvPr/>
        </p:nvSpPr>
        <p:spPr>
          <a:xfrm>
            <a:off x="10181159" y="1321963"/>
            <a:ext cx="2316678" cy="899921"/>
          </a:xfrm>
          <a:prstGeom prst="rect">
            <a:avLst/>
          </a:prstGeom>
          <a:solidFill>
            <a:srgbClr val="33CCFF">
              <a:alpha val="5000"/>
            </a:srgbClr>
          </a:solidFill>
          <a:ln w="18000">
            <a:solidFill>
              <a:srgbClr val="33CCFF"/>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11" name="正方形/長方形 10">
            <a:extLst>
              <a:ext uri="{FF2B5EF4-FFF2-40B4-BE49-F238E27FC236}">
                <a16:creationId xmlns:a16="http://schemas.microsoft.com/office/drawing/2014/main" id="{96FCCC05-5BB6-487F-A832-183D2D6163BF}"/>
              </a:ext>
            </a:extLst>
          </p:cNvPr>
          <p:cNvSpPr/>
          <p:nvPr/>
        </p:nvSpPr>
        <p:spPr>
          <a:xfrm rot="-10800000">
            <a:off x="213753" y="2906269"/>
            <a:ext cx="7145470" cy="962935"/>
          </a:xfrm>
          <a:prstGeom prst="rect">
            <a:avLst/>
          </a:prstGeom>
          <a:solidFill>
            <a:srgbClr val="E71224">
              <a:alpha val="5000"/>
            </a:srgbClr>
          </a:solidFill>
          <a:ln w="18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50" name="正方形/長方形 10">
            <a:extLst>
              <a:ext uri="{FF2B5EF4-FFF2-40B4-BE49-F238E27FC236}">
                <a16:creationId xmlns:a16="http://schemas.microsoft.com/office/drawing/2014/main" id="{854F557E-C3E7-E2C5-4863-81FA1D75EC47}"/>
              </a:ext>
            </a:extLst>
          </p:cNvPr>
          <p:cNvSpPr/>
          <p:nvPr/>
        </p:nvSpPr>
        <p:spPr>
          <a:xfrm rot="-10800000">
            <a:off x="7501590" y="2476313"/>
            <a:ext cx="2481534" cy="1048264"/>
          </a:xfrm>
          <a:prstGeom prst="rect">
            <a:avLst/>
          </a:prstGeom>
          <a:solidFill>
            <a:srgbClr val="E71224">
              <a:alpha val="5000"/>
            </a:srgbClr>
          </a:solidFill>
          <a:ln w="18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51" name="正方形/長方形 10">
            <a:extLst>
              <a:ext uri="{FF2B5EF4-FFF2-40B4-BE49-F238E27FC236}">
                <a16:creationId xmlns:a16="http://schemas.microsoft.com/office/drawing/2014/main" id="{860C2CCB-EFA4-D224-6C81-C9B1D154C651}"/>
              </a:ext>
            </a:extLst>
          </p:cNvPr>
          <p:cNvSpPr/>
          <p:nvPr/>
        </p:nvSpPr>
        <p:spPr>
          <a:xfrm rot="-10800000">
            <a:off x="10003259" y="2619183"/>
            <a:ext cx="2316679" cy="905393"/>
          </a:xfrm>
          <a:prstGeom prst="rect">
            <a:avLst/>
          </a:prstGeom>
          <a:solidFill>
            <a:srgbClr val="E71224">
              <a:alpha val="5000"/>
            </a:srgbClr>
          </a:solidFill>
          <a:ln w="18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30" name="Rectangle 29">
            <a:extLst>
              <a:ext uri="{FF2B5EF4-FFF2-40B4-BE49-F238E27FC236}">
                <a16:creationId xmlns:a16="http://schemas.microsoft.com/office/drawing/2014/main" id="{14B4F620-F1BE-4B49-BF05-2E965AF23329}"/>
              </a:ext>
            </a:extLst>
          </p:cNvPr>
          <p:cNvSpPr/>
          <p:nvPr/>
        </p:nvSpPr>
        <p:spPr>
          <a:xfrm>
            <a:off x="292680" y="3943440"/>
            <a:ext cx="7132320" cy="914400"/>
          </a:xfrm>
          <a:prstGeom prst="rect">
            <a:avLst/>
          </a:prstGeom>
          <a:solidFill>
            <a:srgbClr val="66CC00">
              <a:alpha val="5000"/>
            </a:srgbClr>
          </a:solidFill>
          <a:ln w="18000">
            <a:solidFill>
              <a:srgbClr val="66CC0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53" name="Rectangle 52">
            <a:extLst>
              <a:ext uri="{FF2B5EF4-FFF2-40B4-BE49-F238E27FC236}">
                <a16:creationId xmlns:a16="http://schemas.microsoft.com/office/drawing/2014/main" id="{0B23AAEC-5324-BB18-E941-66C4B60D39B9}"/>
              </a:ext>
            </a:extLst>
          </p:cNvPr>
          <p:cNvSpPr/>
          <p:nvPr/>
        </p:nvSpPr>
        <p:spPr>
          <a:xfrm>
            <a:off x="7438148" y="3551101"/>
            <a:ext cx="2588122" cy="1051530"/>
          </a:xfrm>
          <a:prstGeom prst="rect">
            <a:avLst/>
          </a:prstGeom>
          <a:solidFill>
            <a:srgbClr val="66CC00">
              <a:alpha val="5000"/>
            </a:srgbClr>
          </a:solidFill>
          <a:ln w="18000">
            <a:solidFill>
              <a:srgbClr val="66CC0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54" name="Rectangle 53">
            <a:extLst>
              <a:ext uri="{FF2B5EF4-FFF2-40B4-BE49-F238E27FC236}">
                <a16:creationId xmlns:a16="http://schemas.microsoft.com/office/drawing/2014/main" id="{E7AF156A-4497-9B5D-DDFC-C3A0CC079E8B}"/>
              </a:ext>
            </a:extLst>
          </p:cNvPr>
          <p:cNvSpPr/>
          <p:nvPr/>
        </p:nvSpPr>
        <p:spPr>
          <a:xfrm>
            <a:off x="10013122" y="3686677"/>
            <a:ext cx="2286680" cy="752194"/>
          </a:xfrm>
          <a:prstGeom prst="rect">
            <a:avLst/>
          </a:prstGeom>
          <a:solidFill>
            <a:srgbClr val="66CC00">
              <a:alpha val="5000"/>
            </a:srgbClr>
          </a:solidFill>
          <a:ln w="18000">
            <a:solidFill>
              <a:srgbClr val="66CC0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33" name="矩形 32">
            <a:extLst>
              <a:ext uri="{FF2B5EF4-FFF2-40B4-BE49-F238E27FC236}">
                <a16:creationId xmlns:a16="http://schemas.microsoft.com/office/drawing/2014/main" id="{01A5F04C-CBDF-4532-B211-38B9AEBB85D6}"/>
              </a:ext>
            </a:extLst>
          </p:cNvPr>
          <p:cNvSpPr/>
          <p:nvPr/>
        </p:nvSpPr>
        <p:spPr>
          <a:xfrm>
            <a:off x="218160" y="4878360"/>
            <a:ext cx="7132320" cy="575148"/>
          </a:xfrm>
          <a:prstGeom prst="rect">
            <a:avLst/>
          </a:prstGeom>
          <a:solidFill>
            <a:srgbClr val="5B2D90">
              <a:alpha val="5000"/>
            </a:srgbClr>
          </a:solidFill>
          <a:ln w="36000">
            <a:solidFill>
              <a:srgbClr val="5B2D9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5B2D90"/>
              </a:solidFill>
            </a:endParaRPr>
          </a:p>
        </p:txBody>
      </p:sp>
      <p:sp>
        <p:nvSpPr>
          <p:cNvPr id="59" name="矩形 32">
            <a:extLst>
              <a:ext uri="{FF2B5EF4-FFF2-40B4-BE49-F238E27FC236}">
                <a16:creationId xmlns:a16="http://schemas.microsoft.com/office/drawing/2014/main" id="{1666E7CB-222E-0135-26DB-2AED66166DBB}"/>
              </a:ext>
            </a:extLst>
          </p:cNvPr>
          <p:cNvSpPr/>
          <p:nvPr/>
        </p:nvSpPr>
        <p:spPr>
          <a:xfrm>
            <a:off x="7481455" y="4697152"/>
            <a:ext cx="2749625" cy="1114713"/>
          </a:xfrm>
          <a:prstGeom prst="rect">
            <a:avLst/>
          </a:prstGeom>
          <a:solidFill>
            <a:srgbClr val="5B2D90">
              <a:alpha val="5000"/>
            </a:srgbClr>
          </a:solidFill>
          <a:ln w="36000">
            <a:solidFill>
              <a:srgbClr val="5B2D9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5B2D90"/>
              </a:solidFill>
            </a:endParaRPr>
          </a:p>
        </p:txBody>
      </p:sp>
      <p:sp>
        <p:nvSpPr>
          <p:cNvPr id="60" name="矩形 32">
            <a:extLst>
              <a:ext uri="{FF2B5EF4-FFF2-40B4-BE49-F238E27FC236}">
                <a16:creationId xmlns:a16="http://schemas.microsoft.com/office/drawing/2014/main" id="{074502BB-C478-140F-32D4-A827B7396837}"/>
              </a:ext>
            </a:extLst>
          </p:cNvPr>
          <p:cNvSpPr/>
          <p:nvPr/>
        </p:nvSpPr>
        <p:spPr>
          <a:xfrm>
            <a:off x="10231078" y="5113014"/>
            <a:ext cx="3003704" cy="527077"/>
          </a:xfrm>
          <a:prstGeom prst="rect">
            <a:avLst/>
          </a:prstGeom>
          <a:solidFill>
            <a:srgbClr val="5B2D90">
              <a:alpha val="5000"/>
            </a:srgbClr>
          </a:solidFill>
          <a:ln w="36000">
            <a:solidFill>
              <a:srgbClr val="5B2D9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5B2D90"/>
              </a:solidFill>
            </a:endParaRPr>
          </a:p>
        </p:txBody>
      </p:sp>
      <mc:AlternateContent xmlns:mc="http://schemas.openxmlformats.org/markup-compatibility/2006" xmlns:p14="http://schemas.microsoft.com/office/powerpoint/2010/main">
        <mc:Choice Requires="p14">
          <p:contentPart p14:bwMode="auto" r:id="rId12">
            <p14:nvContentPartPr>
              <p14:cNvPr id="61" name="Ink 60">
                <a:extLst>
                  <a:ext uri="{FF2B5EF4-FFF2-40B4-BE49-F238E27FC236}">
                    <a16:creationId xmlns:a16="http://schemas.microsoft.com/office/drawing/2014/main" id="{8DDCDB01-9A9B-67B7-6FAA-390C95BAED71}"/>
                  </a:ext>
                </a:extLst>
              </p14:cNvPr>
              <p14:cNvContentPartPr/>
              <p14:nvPr/>
            </p14:nvContentPartPr>
            <p14:xfrm>
              <a:off x="-1223611" y="-62445"/>
              <a:ext cx="360" cy="360"/>
            </p14:xfrm>
          </p:contentPart>
        </mc:Choice>
        <mc:Fallback xmlns="">
          <p:pic>
            <p:nvPicPr>
              <p:cNvPr id="61" name="Ink 60">
                <a:extLst>
                  <a:ext uri="{FF2B5EF4-FFF2-40B4-BE49-F238E27FC236}">
                    <a16:creationId xmlns:a16="http://schemas.microsoft.com/office/drawing/2014/main" id="{8DDCDB01-9A9B-67B7-6FAA-390C95BAED71}"/>
                  </a:ext>
                </a:extLst>
              </p:cNvPr>
              <p:cNvPicPr/>
              <p:nvPr/>
            </p:nvPicPr>
            <p:blipFill>
              <a:blip r:embed="rId13"/>
              <a:stretch>
                <a:fillRect/>
              </a:stretch>
            </p:blipFill>
            <p:spPr>
              <a:xfrm>
                <a:off x="-1241611" y="-80085"/>
                <a:ext cx="36000" cy="36000"/>
              </a:xfrm>
              <a:prstGeom prst="rect">
                <a:avLst/>
              </a:prstGeom>
            </p:spPr>
          </p:pic>
        </mc:Fallback>
      </mc:AlternateContent>
      <p:sp>
        <p:nvSpPr>
          <p:cNvPr id="34" name="正方形/長方形 33">
            <a:extLst>
              <a:ext uri="{FF2B5EF4-FFF2-40B4-BE49-F238E27FC236}">
                <a16:creationId xmlns:a16="http://schemas.microsoft.com/office/drawing/2014/main" id="{89EC6A3F-1B2E-4FB0-A789-E09B552F58FE}"/>
              </a:ext>
            </a:extLst>
          </p:cNvPr>
          <p:cNvSpPr/>
          <p:nvPr/>
        </p:nvSpPr>
        <p:spPr>
          <a:xfrm>
            <a:off x="213752" y="5490736"/>
            <a:ext cx="7267699" cy="914400"/>
          </a:xfrm>
          <a:prstGeom prst="rect">
            <a:avLst/>
          </a:prstGeom>
          <a:solidFill>
            <a:srgbClr val="F6630D">
              <a:alpha val="5000"/>
            </a:srgbClr>
          </a:solidFill>
          <a:ln w="36000">
            <a:solidFill>
              <a:srgbClr val="F6630D"/>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6630D"/>
              </a:solidFill>
            </a:endParaRPr>
          </a:p>
        </p:txBody>
      </p:sp>
      <p:sp>
        <p:nvSpPr>
          <p:cNvPr id="63" name="正方形/長方形 33">
            <a:extLst>
              <a:ext uri="{FF2B5EF4-FFF2-40B4-BE49-F238E27FC236}">
                <a16:creationId xmlns:a16="http://schemas.microsoft.com/office/drawing/2014/main" id="{E779D1C7-5086-F93E-4F58-96DAEB1BC784}"/>
              </a:ext>
            </a:extLst>
          </p:cNvPr>
          <p:cNvSpPr/>
          <p:nvPr/>
        </p:nvSpPr>
        <p:spPr>
          <a:xfrm>
            <a:off x="7612426" y="5779895"/>
            <a:ext cx="2515971" cy="1051529"/>
          </a:xfrm>
          <a:prstGeom prst="rect">
            <a:avLst/>
          </a:prstGeom>
          <a:solidFill>
            <a:srgbClr val="F6630D">
              <a:alpha val="5000"/>
            </a:srgbClr>
          </a:solidFill>
          <a:ln w="36000">
            <a:solidFill>
              <a:srgbClr val="F6630D"/>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6630D"/>
              </a:solidFill>
            </a:endParaRPr>
          </a:p>
        </p:txBody>
      </p:sp>
      <p:sp>
        <p:nvSpPr>
          <p:cNvPr id="64" name="正方形/長方形 33">
            <a:extLst>
              <a:ext uri="{FF2B5EF4-FFF2-40B4-BE49-F238E27FC236}">
                <a16:creationId xmlns:a16="http://schemas.microsoft.com/office/drawing/2014/main" id="{0DCAAEA7-B40D-73CC-8289-EEAFA07F081E}"/>
              </a:ext>
            </a:extLst>
          </p:cNvPr>
          <p:cNvSpPr/>
          <p:nvPr/>
        </p:nvSpPr>
        <p:spPr>
          <a:xfrm>
            <a:off x="10231078" y="6116596"/>
            <a:ext cx="2953784" cy="515288"/>
          </a:xfrm>
          <a:prstGeom prst="rect">
            <a:avLst/>
          </a:prstGeom>
          <a:solidFill>
            <a:srgbClr val="F6630D">
              <a:alpha val="5000"/>
            </a:srgbClr>
          </a:solidFill>
          <a:ln w="36000">
            <a:solidFill>
              <a:srgbClr val="F6630D"/>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6630D"/>
              </a:solidFill>
            </a:endParaRPr>
          </a:p>
        </p:txBody>
      </p:sp>
      <p:sp>
        <p:nvSpPr>
          <p:cNvPr id="65" name="TextBox 64">
            <a:extLst>
              <a:ext uri="{FF2B5EF4-FFF2-40B4-BE49-F238E27FC236}">
                <a16:creationId xmlns:a16="http://schemas.microsoft.com/office/drawing/2014/main" id="{4036BC25-51CA-97A9-1F4E-A6E34C63F893}"/>
              </a:ext>
            </a:extLst>
          </p:cNvPr>
          <p:cNvSpPr txBox="1"/>
          <p:nvPr/>
        </p:nvSpPr>
        <p:spPr>
          <a:xfrm>
            <a:off x="5715320" y="255338"/>
            <a:ext cx="1786270" cy="923330"/>
          </a:xfrm>
          <a:prstGeom prst="rect">
            <a:avLst/>
          </a:prstGeom>
          <a:noFill/>
        </p:spPr>
        <p:txBody>
          <a:bodyPr wrap="square" rtlCol="0">
            <a:spAutoFit/>
          </a:bodyPr>
          <a:lstStyle/>
          <a:p>
            <a:r>
              <a:rPr lang="en-NZ" b="1" dirty="0"/>
              <a:t>All outcomes worked as expected</a:t>
            </a:r>
          </a:p>
        </p:txBody>
      </p:sp>
    </p:spTree>
    <p:extLst>
      <p:ext uri="{BB962C8B-B14F-4D97-AF65-F5344CB8AC3E}">
        <p14:creationId xmlns:p14="http://schemas.microsoft.com/office/powerpoint/2010/main" val="2318570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CC94D-80CA-8F86-F444-4C69C47250CD}"/>
              </a:ext>
            </a:extLst>
          </p:cNvPr>
          <p:cNvSpPr>
            <a:spLocks noGrp="1"/>
          </p:cNvSpPr>
          <p:nvPr>
            <p:ph type="title"/>
          </p:nvPr>
        </p:nvSpPr>
        <p:spPr>
          <a:xfrm>
            <a:off x="339436" y="36137"/>
            <a:ext cx="10515600" cy="1325563"/>
          </a:xfrm>
        </p:spPr>
        <p:txBody>
          <a:bodyPr/>
          <a:lstStyle/>
          <a:p>
            <a:r>
              <a:rPr lang="en-NZ" dirty="0"/>
              <a:t>Float Checker: Development </a:t>
            </a:r>
          </a:p>
        </p:txBody>
      </p:sp>
      <p:graphicFrame>
        <p:nvGraphicFramePr>
          <p:cNvPr id="4" name="Table 3">
            <a:extLst>
              <a:ext uri="{FF2B5EF4-FFF2-40B4-BE49-F238E27FC236}">
                <a16:creationId xmlns:a16="http://schemas.microsoft.com/office/drawing/2014/main" id="{B3409D15-1852-C528-2111-381DEBE742E1}"/>
              </a:ext>
            </a:extLst>
          </p:cNvPr>
          <p:cNvGraphicFramePr>
            <a:graphicFrameLocks noGrp="1"/>
          </p:cNvGraphicFramePr>
          <p:nvPr>
            <p:extLst>
              <p:ext uri="{D42A27DB-BD31-4B8C-83A1-F6EECF244321}">
                <p14:modId xmlns:p14="http://schemas.microsoft.com/office/powerpoint/2010/main" val="3731637156"/>
              </p:ext>
            </p:extLst>
          </p:nvPr>
        </p:nvGraphicFramePr>
        <p:xfrm>
          <a:off x="523833" y="1298361"/>
          <a:ext cx="10446328" cy="4450008"/>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1051528">
                <a:tc>
                  <a:txBody>
                    <a:bodyPr/>
                    <a:lstStyle/>
                    <a:p>
                      <a:pPr marL="0" lvl="0" indent="0" algn="l" rtl="0">
                        <a:spcBef>
                          <a:spcPts val="0"/>
                        </a:spcBef>
                        <a:spcAft>
                          <a:spcPts val="0"/>
                        </a:spcAft>
                        <a:buNone/>
                      </a:pPr>
                      <a:r>
                        <a:rPr lang="en-NZ" sz="2400" b="1" dirty="0"/>
                        <a:t>Trial 1</a:t>
                      </a:r>
                    </a:p>
                    <a:p>
                      <a:pPr marL="0" lvl="0" indent="0" algn="l" rtl="0">
                        <a:spcBef>
                          <a:spcPts val="0"/>
                        </a:spcBef>
                        <a:spcAft>
                          <a:spcPts val="0"/>
                        </a:spcAft>
                        <a:buNone/>
                      </a:pPr>
                      <a:r>
                        <a:rPr lang="en-NZ" sz="2400" b="0" dirty="0"/>
                        <a:t>03_Checker_V1</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works but only if floats are entered between 1 and 50</a:t>
                      </a:r>
                    </a:p>
                  </a:txBody>
                  <a:tcPr marL="121900" marR="121900" marT="121900" marB="121900"/>
                </a:tc>
                <a:extLst>
                  <a:ext uri="{0D108BD9-81ED-4DB2-BD59-A6C34878D82A}">
                    <a16:rowId xmlns:a16="http://schemas.microsoft.com/office/drawing/2014/main" val="1028317484"/>
                  </a:ext>
                </a:extLst>
              </a:tr>
              <a:tr h="1082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b="1" dirty="0"/>
                        <a:t>Trial 2</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b="0" dirty="0"/>
                        <a:t>03_Checker_V2</a:t>
                      </a:r>
                    </a:p>
                  </a:txBody>
                  <a:tcPr marL="121900" marR="121900" marT="121900" marB="121900"/>
                </a:tc>
                <a:tc>
                  <a:txBody>
                    <a:bodyPr/>
                    <a:lstStyle/>
                    <a:p>
                      <a:pPr marL="0" lvl="0" indent="0" algn="l" rtl="0">
                        <a:spcBef>
                          <a:spcPts val="0"/>
                        </a:spcBef>
                        <a:spcAft>
                          <a:spcPts val="0"/>
                        </a:spcAft>
                        <a:buNone/>
                      </a:pPr>
                      <a:r>
                        <a:rPr lang="en-NZ" sz="1600" dirty="0"/>
                        <a:t>The program allows for strings, floats and integers but could be more efficient</a:t>
                      </a:r>
                    </a:p>
                  </a:txBody>
                  <a:tcPr marL="121900" marR="121900" marT="121900" marB="121900"/>
                </a:tc>
                <a:extLst>
                  <a:ext uri="{0D108BD9-81ED-4DB2-BD59-A6C34878D82A}">
                    <a16:rowId xmlns:a16="http://schemas.microsoft.com/office/drawing/2014/main" val="1770937675"/>
                  </a:ext>
                </a:extLst>
              </a:tr>
              <a:tr h="600863">
                <a:tc>
                  <a:txBody>
                    <a:bodyPr/>
                    <a:lstStyle/>
                    <a:p>
                      <a:pPr marL="0" lvl="0" indent="0" algn="l" rtl="0">
                        <a:spcBef>
                          <a:spcPts val="0"/>
                        </a:spcBef>
                        <a:spcAft>
                          <a:spcPts val="0"/>
                        </a:spcAft>
                        <a:buNone/>
                      </a:pPr>
                      <a:r>
                        <a:rPr lang="en-NZ" sz="2400" b="1" dirty="0"/>
                        <a:t>Trial 3</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b="0" dirty="0"/>
                        <a:t>03_Checker_V3</a:t>
                      </a:r>
                    </a:p>
                  </a:txBody>
                  <a:tcPr marL="121900" marR="121900" marT="121900" marB="121900"/>
                </a:tc>
                <a:tc>
                  <a:txBody>
                    <a:bodyPr/>
                    <a:lstStyle/>
                    <a:p>
                      <a:pPr marL="0" lvl="0" indent="0" algn="l" rtl="0">
                        <a:spcBef>
                          <a:spcPts val="0"/>
                        </a:spcBef>
                        <a:spcAft>
                          <a:spcPts val="0"/>
                        </a:spcAft>
                        <a:buNone/>
                      </a:pPr>
                      <a:r>
                        <a:rPr lang="en-NZ" sz="1600" dirty="0"/>
                        <a:t>The basis of the program is now a while loop, so it is adaptable and more efficient</a:t>
                      </a:r>
                    </a:p>
                  </a:txBody>
                  <a:tcPr marL="121900" marR="121900" marT="121900" marB="121900"/>
                </a:tc>
                <a:extLst>
                  <a:ext uri="{0D108BD9-81ED-4DB2-BD59-A6C34878D82A}">
                    <a16:rowId xmlns:a16="http://schemas.microsoft.com/office/drawing/2014/main" val="3868298777"/>
                  </a:ext>
                </a:extLst>
              </a:tr>
              <a:tr h="1276861">
                <a:tc>
                  <a:txBody>
                    <a:bodyPr/>
                    <a:lstStyle/>
                    <a:p>
                      <a:pPr marL="0" lvl="0" indent="0" algn="l" rtl="0">
                        <a:spcBef>
                          <a:spcPts val="0"/>
                        </a:spcBef>
                        <a:spcAft>
                          <a:spcPts val="0"/>
                        </a:spcAft>
                        <a:buNone/>
                      </a:pPr>
                      <a:r>
                        <a:rPr lang="en-NZ" sz="2400" b="1" dirty="0"/>
                        <a:t>Trial 01</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b="0" dirty="0"/>
                        <a:t>03_Checker_V4</a:t>
                      </a:r>
                    </a:p>
                    <a:p>
                      <a:pPr marL="0" lvl="0" indent="0" algn="l" rtl="0">
                        <a:spcBef>
                          <a:spcPts val="0"/>
                        </a:spcBef>
                        <a:spcAft>
                          <a:spcPts val="0"/>
                        </a:spcAft>
                        <a:buNone/>
                      </a:pPr>
                      <a:endParaRPr lang="en-NZ" sz="2400" b="1" dirty="0"/>
                    </a:p>
                  </a:txBody>
                  <a:tcPr marL="121900" marR="121900" marT="121900" marB="121900"/>
                </a:tc>
                <a:tc>
                  <a:txBody>
                    <a:bodyPr/>
                    <a:lstStyle/>
                    <a:p>
                      <a:pPr marL="0" lvl="0" indent="0" algn="l" rtl="0">
                        <a:spcBef>
                          <a:spcPts val="0"/>
                        </a:spcBef>
                        <a:spcAft>
                          <a:spcPts val="0"/>
                        </a:spcAft>
                        <a:buNone/>
                      </a:pPr>
                      <a:r>
                        <a:rPr lang="en-NZ" sz="1600" dirty="0"/>
                        <a:t>Program made from trial 3 but is now in a function and can be recycled for other components </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2694870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4" name="Picture 3">
            <a:extLst>
              <a:ext uri="{FF2B5EF4-FFF2-40B4-BE49-F238E27FC236}">
                <a16:creationId xmlns:a16="http://schemas.microsoft.com/office/drawing/2014/main" id="{D3F5F448-BEE4-B0EC-16AB-CB965E3FFBDD}"/>
              </a:ext>
            </a:extLst>
          </p:cNvPr>
          <p:cNvPicPr>
            <a:picLocks noChangeAspect="1"/>
          </p:cNvPicPr>
          <p:nvPr/>
        </p:nvPicPr>
        <p:blipFill>
          <a:blip r:embed="rId3"/>
          <a:stretch>
            <a:fillRect/>
          </a:stretch>
        </p:blipFill>
        <p:spPr>
          <a:xfrm>
            <a:off x="1563579" y="1042833"/>
            <a:ext cx="7203746" cy="5138093"/>
          </a:xfrm>
          <a:prstGeom prst="rect">
            <a:avLst/>
          </a:prstGeom>
        </p:spPr>
      </p:pic>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Component 4: Change Combo</a:t>
            </a:r>
            <a:endParaRPr sz="4000" dirty="0"/>
          </a:p>
        </p:txBody>
      </p:sp>
      <p:sp>
        <p:nvSpPr>
          <p:cNvPr id="19" name="직사각형 18">
            <a:extLst>
              <a:ext uri="{FF2B5EF4-FFF2-40B4-BE49-F238E27FC236}">
                <a16:creationId xmlns:a16="http://schemas.microsoft.com/office/drawing/2014/main" id="{EC4E58F6-EC10-4EB2-9CBC-C6464708B18E}"/>
              </a:ext>
            </a:extLst>
          </p:cNvPr>
          <p:cNvSpPr/>
          <p:nvPr/>
        </p:nvSpPr>
        <p:spPr>
          <a:xfrm>
            <a:off x="1685666" y="4620112"/>
            <a:ext cx="3159466" cy="510028"/>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8" name="正方形/長方形 17">
            <a:extLst>
              <a:ext uri="{FF2B5EF4-FFF2-40B4-BE49-F238E27FC236}">
                <a16:creationId xmlns:a16="http://schemas.microsoft.com/office/drawing/2014/main" id="{85179602-A9C8-41B3-87CE-79BF5BA6D522}"/>
              </a:ext>
            </a:extLst>
          </p:cNvPr>
          <p:cNvSpPr/>
          <p:nvPr/>
        </p:nvSpPr>
        <p:spPr>
          <a:xfrm>
            <a:off x="5209328" y="1042833"/>
            <a:ext cx="3557997" cy="363604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E71224"/>
              </a:solidFill>
            </a:endParaRPr>
          </a:p>
        </p:txBody>
      </p:sp>
    </p:spTree>
    <p:extLst>
      <p:ext uri="{BB962C8B-B14F-4D97-AF65-F5344CB8AC3E}">
        <p14:creationId xmlns:p14="http://schemas.microsoft.com/office/powerpoint/2010/main" val="2840924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Change Combo - Test Plan</a:t>
            </a:r>
            <a:endParaRPr sz="4000" dirty="0"/>
          </a:p>
        </p:txBody>
      </p:sp>
      <p:graphicFrame>
        <p:nvGraphicFramePr>
          <p:cNvPr id="92" name="Google Shape;92;p19"/>
          <p:cNvGraphicFramePr/>
          <p:nvPr>
            <p:extLst>
              <p:ext uri="{D42A27DB-BD31-4B8C-83A1-F6EECF244321}">
                <p14:modId xmlns:p14="http://schemas.microsoft.com/office/powerpoint/2010/main" val="2384381076"/>
              </p:ext>
            </p:extLst>
          </p:nvPr>
        </p:nvGraphicFramePr>
        <p:xfrm>
          <a:off x="509967" y="1690300"/>
          <a:ext cx="11360800" cy="18286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The combo is correct</a:t>
                      </a:r>
                    </a:p>
                  </a:txBody>
                  <a:tcPr marL="121900" marR="121900" marT="121900" marB="121900"/>
                </a:tc>
                <a:tc>
                  <a:txBody>
                    <a:bodyPr/>
                    <a:lstStyle/>
                    <a:p>
                      <a:pPr marL="0" lvl="0" indent="0" algn="l" rtl="0">
                        <a:spcBef>
                          <a:spcPts val="0"/>
                        </a:spcBef>
                        <a:spcAft>
                          <a:spcPts val="0"/>
                        </a:spcAft>
                        <a:buNone/>
                      </a:pPr>
                      <a:r>
                        <a:rPr lang="en-NZ" sz="2400" dirty="0"/>
                        <a:t>Program continues to add to combo menu</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The combo is incorrect</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Program continues to change combo</a:t>
                      </a:r>
                    </a:p>
                  </a:txBody>
                  <a:tcPr marL="121900" marR="121900" marT="121900" marB="121900"/>
                </a:tc>
                <a:extLst>
                  <a:ext uri="{0D108BD9-81ED-4DB2-BD59-A6C34878D82A}">
                    <a16:rowId xmlns:a16="http://schemas.microsoft.com/office/drawing/2014/main" val="846606012"/>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509967" y="5687581"/>
            <a:ext cx="999984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For testing purposes, I have added print statements as the output. As functions are created, these will be changed</a:t>
            </a:r>
          </a:p>
        </p:txBody>
      </p:sp>
    </p:spTree>
    <p:extLst>
      <p:ext uri="{BB962C8B-B14F-4D97-AF65-F5344CB8AC3E}">
        <p14:creationId xmlns:p14="http://schemas.microsoft.com/office/powerpoint/2010/main" val="3859198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Change combo :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289698" y="800964"/>
            <a:ext cx="1097148" cy="369332"/>
          </a:xfrm>
          <a:prstGeom prst="rect">
            <a:avLst/>
          </a:prstGeom>
          <a:noFill/>
        </p:spPr>
        <p:txBody>
          <a:bodyPr wrap="square">
            <a:spAutoFit/>
          </a:bodyPr>
          <a:lstStyle/>
          <a:p>
            <a:r>
              <a:rPr lang="en-NZ" dirty="0"/>
              <a:t>Trial 1</a:t>
            </a:r>
          </a:p>
        </p:txBody>
      </p:sp>
      <p:sp>
        <p:nvSpPr>
          <p:cNvPr id="8" name="TextBox 7">
            <a:extLst>
              <a:ext uri="{FF2B5EF4-FFF2-40B4-BE49-F238E27FC236}">
                <a16:creationId xmlns:a16="http://schemas.microsoft.com/office/drawing/2014/main" id="{D136C680-764C-8FB7-51B4-A15B76386986}"/>
              </a:ext>
            </a:extLst>
          </p:cNvPr>
          <p:cNvSpPr txBox="1"/>
          <p:nvPr/>
        </p:nvSpPr>
        <p:spPr>
          <a:xfrm>
            <a:off x="480977" y="3756999"/>
            <a:ext cx="3735450" cy="3416320"/>
          </a:xfrm>
          <a:prstGeom prst="rect">
            <a:avLst/>
          </a:prstGeom>
          <a:noFill/>
        </p:spPr>
        <p:txBody>
          <a:bodyPr wrap="square">
            <a:spAutoFit/>
          </a:bodyPr>
          <a:lstStyle/>
          <a:p>
            <a:r>
              <a:rPr lang="en-NZ" dirty="0"/>
              <a:t>Trial 1 requires the user to enter the part of the combo they wish to change then the current name of element to be edited before entering the new details. This is an efficient program that is much more user friendly. Because </a:t>
            </a:r>
          </a:p>
          <a:p>
            <a:r>
              <a:rPr lang="en-NZ" dirty="0"/>
              <a:t>Of this I have </a:t>
            </a:r>
          </a:p>
          <a:p>
            <a:r>
              <a:rPr lang="en-NZ" dirty="0"/>
              <a:t>chosen to use this</a:t>
            </a:r>
          </a:p>
          <a:p>
            <a:r>
              <a:rPr lang="en-NZ" dirty="0"/>
              <a:t>Trial in the final </a:t>
            </a:r>
          </a:p>
          <a:p>
            <a:r>
              <a:rPr lang="en-NZ" dirty="0"/>
              <a:t>Code.</a:t>
            </a:r>
          </a:p>
          <a:p>
            <a:endParaRPr lang="en-NZ" dirty="0"/>
          </a:p>
        </p:txBody>
      </p:sp>
      <p:sp>
        <p:nvSpPr>
          <p:cNvPr id="13" name="TextBox 12">
            <a:extLst>
              <a:ext uri="{FF2B5EF4-FFF2-40B4-BE49-F238E27FC236}">
                <a16:creationId xmlns:a16="http://schemas.microsoft.com/office/drawing/2014/main" id="{5CDEBB1A-FA94-DDE0-9180-FB9748563DCE}"/>
              </a:ext>
            </a:extLst>
          </p:cNvPr>
          <p:cNvSpPr txBox="1"/>
          <p:nvPr/>
        </p:nvSpPr>
        <p:spPr>
          <a:xfrm>
            <a:off x="6430095" y="1858499"/>
            <a:ext cx="3735450" cy="1754326"/>
          </a:xfrm>
          <a:prstGeom prst="rect">
            <a:avLst/>
          </a:prstGeom>
          <a:noFill/>
        </p:spPr>
        <p:txBody>
          <a:bodyPr wrap="square">
            <a:spAutoFit/>
          </a:bodyPr>
          <a:lstStyle/>
          <a:p>
            <a:r>
              <a:rPr lang="en-NZ" dirty="0"/>
              <a:t>Trial 2 asks the user to re-enter the entire combo if any part is incorrect. This is an extremely inefficient program that could easily become tedious and frustrating for the user, so I have not chosen this version.</a:t>
            </a:r>
          </a:p>
        </p:txBody>
      </p:sp>
      <p:sp>
        <p:nvSpPr>
          <p:cNvPr id="14" name="TextBox 13">
            <a:extLst>
              <a:ext uri="{FF2B5EF4-FFF2-40B4-BE49-F238E27FC236}">
                <a16:creationId xmlns:a16="http://schemas.microsoft.com/office/drawing/2014/main" id="{6A03E71D-D626-2E19-F87D-5926E09C2828}"/>
              </a:ext>
            </a:extLst>
          </p:cNvPr>
          <p:cNvSpPr txBox="1"/>
          <p:nvPr/>
        </p:nvSpPr>
        <p:spPr>
          <a:xfrm>
            <a:off x="6536355" y="966221"/>
            <a:ext cx="1097148" cy="369332"/>
          </a:xfrm>
          <a:prstGeom prst="rect">
            <a:avLst/>
          </a:prstGeom>
          <a:noFill/>
        </p:spPr>
        <p:txBody>
          <a:bodyPr wrap="square">
            <a:spAutoFit/>
          </a:bodyPr>
          <a:lstStyle/>
          <a:p>
            <a:r>
              <a:rPr lang="en-NZ" dirty="0"/>
              <a:t>Trial 2</a:t>
            </a:r>
          </a:p>
        </p:txBody>
      </p:sp>
      <p:pic>
        <p:nvPicPr>
          <p:cNvPr id="5" name="Picture 4">
            <a:extLst>
              <a:ext uri="{FF2B5EF4-FFF2-40B4-BE49-F238E27FC236}">
                <a16:creationId xmlns:a16="http://schemas.microsoft.com/office/drawing/2014/main" id="{A7797ECB-6152-6885-BE8E-7E34163C642C}"/>
              </a:ext>
            </a:extLst>
          </p:cNvPr>
          <p:cNvPicPr>
            <a:picLocks noChangeAspect="1"/>
          </p:cNvPicPr>
          <p:nvPr/>
        </p:nvPicPr>
        <p:blipFill>
          <a:blip r:embed="rId3"/>
          <a:stretch>
            <a:fillRect/>
          </a:stretch>
        </p:blipFill>
        <p:spPr>
          <a:xfrm>
            <a:off x="5887066" y="3789682"/>
            <a:ext cx="6077262" cy="1130358"/>
          </a:xfrm>
          <a:prstGeom prst="rect">
            <a:avLst/>
          </a:prstGeom>
        </p:spPr>
      </p:pic>
      <p:pic>
        <p:nvPicPr>
          <p:cNvPr id="9" name="Picture 8">
            <a:extLst>
              <a:ext uri="{FF2B5EF4-FFF2-40B4-BE49-F238E27FC236}">
                <a16:creationId xmlns:a16="http://schemas.microsoft.com/office/drawing/2014/main" id="{05DC6919-6621-B0A8-2954-070104169468}"/>
              </a:ext>
            </a:extLst>
          </p:cNvPr>
          <p:cNvPicPr>
            <a:picLocks noChangeAspect="1"/>
          </p:cNvPicPr>
          <p:nvPr/>
        </p:nvPicPr>
        <p:blipFill>
          <a:blip r:embed="rId4"/>
          <a:stretch>
            <a:fillRect/>
          </a:stretch>
        </p:blipFill>
        <p:spPr>
          <a:xfrm>
            <a:off x="8431650" y="202077"/>
            <a:ext cx="3099950" cy="1656422"/>
          </a:xfrm>
          <a:prstGeom prst="rect">
            <a:avLst/>
          </a:prstGeom>
        </p:spPr>
      </p:pic>
      <p:pic>
        <p:nvPicPr>
          <p:cNvPr id="12" name="Picture 11">
            <a:extLst>
              <a:ext uri="{FF2B5EF4-FFF2-40B4-BE49-F238E27FC236}">
                <a16:creationId xmlns:a16="http://schemas.microsoft.com/office/drawing/2014/main" id="{56F4212D-BE95-6890-FA8A-1B4F0ED8E2DB}"/>
              </a:ext>
            </a:extLst>
          </p:cNvPr>
          <p:cNvPicPr>
            <a:picLocks noChangeAspect="1"/>
          </p:cNvPicPr>
          <p:nvPr/>
        </p:nvPicPr>
        <p:blipFill>
          <a:blip r:embed="rId5"/>
          <a:stretch>
            <a:fillRect/>
          </a:stretch>
        </p:blipFill>
        <p:spPr>
          <a:xfrm>
            <a:off x="6536355" y="5025885"/>
            <a:ext cx="3810196" cy="1270065"/>
          </a:xfrm>
          <a:prstGeom prst="rect">
            <a:avLst/>
          </a:prstGeom>
        </p:spPr>
      </p:pic>
      <p:pic>
        <p:nvPicPr>
          <p:cNvPr id="16" name="Picture 15">
            <a:extLst>
              <a:ext uri="{FF2B5EF4-FFF2-40B4-BE49-F238E27FC236}">
                <a16:creationId xmlns:a16="http://schemas.microsoft.com/office/drawing/2014/main" id="{0448429A-C2CD-4C81-DB19-A76ACCF63EF7}"/>
              </a:ext>
            </a:extLst>
          </p:cNvPr>
          <p:cNvPicPr>
            <a:picLocks noChangeAspect="1"/>
          </p:cNvPicPr>
          <p:nvPr/>
        </p:nvPicPr>
        <p:blipFill>
          <a:blip r:embed="rId6"/>
          <a:stretch>
            <a:fillRect/>
          </a:stretch>
        </p:blipFill>
        <p:spPr>
          <a:xfrm>
            <a:off x="1044577" y="939238"/>
            <a:ext cx="4693631" cy="2817761"/>
          </a:xfrm>
          <a:prstGeom prst="rect">
            <a:avLst/>
          </a:prstGeom>
        </p:spPr>
      </p:pic>
      <p:pic>
        <p:nvPicPr>
          <p:cNvPr id="18" name="Picture 17">
            <a:extLst>
              <a:ext uri="{FF2B5EF4-FFF2-40B4-BE49-F238E27FC236}">
                <a16:creationId xmlns:a16="http://schemas.microsoft.com/office/drawing/2014/main" id="{15B1D1A8-C5D0-C9F1-8856-96F307286468}"/>
              </a:ext>
            </a:extLst>
          </p:cNvPr>
          <p:cNvPicPr>
            <a:picLocks noChangeAspect="1"/>
          </p:cNvPicPr>
          <p:nvPr/>
        </p:nvPicPr>
        <p:blipFill>
          <a:blip r:embed="rId7"/>
          <a:stretch>
            <a:fillRect/>
          </a:stretch>
        </p:blipFill>
        <p:spPr>
          <a:xfrm>
            <a:off x="2324265" y="5488775"/>
            <a:ext cx="3791145" cy="1212912"/>
          </a:xfrm>
          <a:prstGeom prst="rect">
            <a:avLst/>
          </a:prstGeom>
        </p:spPr>
      </p:pic>
    </p:spTree>
    <p:extLst>
      <p:ext uri="{BB962C8B-B14F-4D97-AF65-F5344CB8AC3E}">
        <p14:creationId xmlns:p14="http://schemas.microsoft.com/office/powerpoint/2010/main" val="3825857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82DD3-8B3A-E903-4AE4-C3074AB7C54A}"/>
              </a:ext>
            </a:extLst>
          </p:cNvPr>
          <p:cNvSpPr>
            <a:spLocks noGrp="1"/>
          </p:cNvSpPr>
          <p:nvPr>
            <p:ph type="title"/>
          </p:nvPr>
        </p:nvSpPr>
        <p:spPr>
          <a:xfrm>
            <a:off x="838200" y="16349"/>
            <a:ext cx="10515600" cy="1325563"/>
          </a:xfrm>
        </p:spPr>
        <p:txBody>
          <a:bodyPr/>
          <a:lstStyle/>
          <a:p>
            <a:r>
              <a:rPr lang="en-NZ" dirty="0"/>
              <a:t>Selecting the best option (confirm):</a:t>
            </a:r>
          </a:p>
        </p:txBody>
      </p:sp>
      <p:sp>
        <p:nvSpPr>
          <p:cNvPr id="3" name="TextBox 2">
            <a:extLst>
              <a:ext uri="{FF2B5EF4-FFF2-40B4-BE49-F238E27FC236}">
                <a16:creationId xmlns:a16="http://schemas.microsoft.com/office/drawing/2014/main" id="{E6141678-12C7-CE27-5EFB-4B7AAAB9CAA5}"/>
              </a:ext>
            </a:extLst>
          </p:cNvPr>
          <p:cNvSpPr txBox="1"/>
          <p:nvPr/>
        </p:nvSpPr>
        <p:spPr>
          <a:xfrm>
            <a:off x="838200" y="1151906"/>
            <a:ext cx="10918371" cy="6124754"/>
          </a:xfrm>
          <a:prstGeom prst="rect">
            <a:avLst/>
          </a:prstGeom>
          <a:noFill/>
        </p:spPr>
        <p:txBody>
          <a:bodyPr wrap="square" rtlCol="0">
            <a:spAutoFit/>
          </a:bodyPr>
          <a:lstStyle/>
          <a:p>
            <a:pPr marL="457200" indent="-457200">
              <a:buFont typeface="Arial" panose="020B0604020202020204" pitchFamily="34" charset="0"/>
              <a:buChar char="•"/>
            </a:pPr>
            <a:r>
              <a:rPr lang="en-NZ" sz="2800" dirty="0"/>
              <a:t>Trial 1 asks user to input the name of the item or item price they wish to change. The user then enters what they want this changed to and is asked if the combo is correct again</a:t>
            </a:r>
          </a:p>
          <a:p>
            <a:pPr marL="457200" indent="-457200">
              <a:buFont typeface="Arial" panose="020B0604020202020204" pitchFamily="34" charset="0"/>
              <a:buChar char="•"/>
            </a:pPr>
            <a:r>
              <a:rPr lang="en-NZ" sz="2800" dirty="0"/>
              <a:t>Trial 2 asks the user to confirm the combo at the end of adding. If the combo added is incorrect, then the user must add the entire combo again. This could be problematic if any aspect of the combo is entered incorrectly a multiple times as it means the whole combo must be entered multiple times.</a:t>
            </a:r>
          </a:p>
          <a:p>
            <a:pPr marL="457200" indent="-457200">
              <a:buFont typeface="Arial" panose="020B0604020202020204" pitchFamily="34" charset="0"/>
              <a:buChar char="•"/>
            </a:pPr>
            <a:r>
              <a:rPr lang="en-NZ" sz="2800" dirty="0"/>
              <a:t>Trial 1 performed better because it is more user friendly as it allows the user to change specific parts of the combo without having to re-enter the entire combo (this meets my usability requirement).</a:t>
            </a:r>
          </a:p>
          <a:p>
            <a:pPr marL="457200" indent="-457200">
              <a:buFont typeface="Arial" panose="020B0604020202020204" pitchFamily="34" charset="0"/>
              <a:buChar char="•"/>
            </a:pPr>
            <a:r>
              <a:rPr lang="en-NZ" sz="2800" dirty="0"/>
              <a:t>I have chosen to use trial 1 because of this and it will be integrated into my program.</a:t>
            </a:r>
          </a:p>
          <a:p>
            <a:pPr marL="457200" indent="-457200">
              <a:buFont typeface="Arial" panose="020B0604020202020204" pitchFamily="34" charset="0"/>
              <a:buChar char="•"/>
            </a:pPr>
            <a:endParaRPr lang="en-NZ" sz="2800" dirty="0"/>
          </a:p>
        </p:txBody>
      </p:sp>
    </p:spTree>
    <p:extLst>
      <p:ext uri="{BB962C8B-B14F-4D97-AF65-F5344CB8AC3E}">
        <p14:creationId xmlns:p14="http://schemas.microsoft.com/office/powerpoint/2010/main" val="2966679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Change Combo – Testing Part 1</a:t>
            </a:r>
            <a:endParaRPr sz="4000" dirty="0"/>
          </a:p>
        </p:txBody>
      </p:sp>
      <p:graphicFrame>
        <p:nvGraphicFramePr>
          <p:cNvPr id="92" name="Google Shape;92;p19"/>
          <p:cNvGraphicFramePr/>
          <p:nvPr>
            <p:extLst>
              <p:ext uri="{D42A27DB-BD31-4B8C-83A1-F6EECF244321}">
                <p14:modId xmlns:p14="http://schemas.microsoft.com/office/powerpoint/2010/main" val="771822951"/>
              </p:ext>
            </p:extLst>
          </p:nvPr>
        </p:nvGraphicFramePr>
        <p:xfrm>
          <a:off x="509967" y="1690300"/>
          <a:ext cx="6718736" cy="4133293"/>
        </p:xfrm>
        <a:graphic>
          <a:graphicData uri="http://schemas.openxmlformats.org/drawingml/2006/table">
            <a:tbl>
              <a:tblPr>
                <a:noFill/>
              </a:tblPr>
              <a:tblGrid>
                <a:gridCol w="3359368">
                  <a:extLst>
                    <a:ext uri="{9D8B030D-6E8A-4147-A177-3AD203B41FA5}">
                      <a16:colId xmlns:a16="http://schemas.microsoft.com/office/drawing/2014/main" val="20000"/>
                    </a:ext>
                  </a:extLst>
                </a:gridCol>
                <a:gridCol w="3359368">
                  <a:extLst>
                    <a:ext uri="{9D8B030D-6E8A-4147-A177-3AD203B41FA5}">
                      <a16:colId xmlns:a16="http://schemas.microsoft.com/office/drawing/2014/main" val="20001"/>
                    </a:ext>
                  </a:extLst>
                </a:gridCol>
              </a:tblGrid>
              <a:tr h="933237">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493216">
                <a:tc>
                  <a:txBody>
                    <a:bodyPr/>
                    <a:lstStyle/>
                    <a:p>
                      <a:pPr marL="0" lvl="0" indent="0" algn="l" rtl="0">
                        <a:spcBef>
                          <a:spcPts val="0"/>
                        </a:spcBef>
                        <a:spcAft>
                          <a:spcPts val="0"/>
                        </a:spcAft>
                        <a:buNone/>
                      </a:pPr>
                      <a:r>
                        <a:rPr lang="en-NZ" sz="2400" dirty="0"/>
                        <a:t>The combo is correct</a:t>
                      </a:r>
                    </a:p>
                  </a:txBody>
                  <a:tcPr marL="121900" marR="121900" marT="121900" marB="121900"/>
                </a:tc>
                <a:tc>
                  <a:txBody>
                    <a:bodyPr/>
                    <a:lstStyle/>
                    <a:p>
                      <a:pPr marL="0" lvl="0" indent="0" algn="l" rtl="0">
                        <a:spcBef>
                          <a:spcPts val="0"/>
                        </a:spcBef>
                        <a:spcAft>
                          <a:spcPts val="0"/>
                        </a:spcAft>
                        <a:buNone/>
                      </a:pPr>
                      <a:r>
                        <a:rPr lang="en-NZ" sz="2400" dirty="0"/>
                        <a:t>Program continues to add new combo to combo menu</a:t>
                      </a:r>
                      <a:endParaRPr sz="2400" dirty="0"/>
                    </a:p>
                  </a:txBody>
                  <a:tcPr marL="121900" marR="121900" marT="121900" marB="121900"/>
                </a:tc>
                <a:extLst>
                  <a:ext uri="{0D108BD9-81ED-4DB2-BD59-A6C34878D82A}">
                    <a16:rowId xmlns:a16="http://schemas.microsoft.com/office/drawing/2014/main" val="10001"/>
                  </a:ext>
                </a:extLst>
              </a:tr>
              <a:tr h="1493216">
                <a:tc>
                  <a:txBody>
                    <a:bodyPr/>
                    <a:lstStyle/>
                    <a:p>
                      <a:pPr marL="0" lvl="0" indent="0" algn="l" rtl="0">
                        <a:spcBef>
                          <a:spcPts val="0"/>
                        </a:spcBef>
                        <a:spcAft>
                          <a:spcPts val="0"/>
                        </a:spcAft>
                        <a:buNone/>
                      </a:pPr>
                      <a:r>
                        <a:rPr lang="en-NZ" sz="2400" dirty="0"/>
                        <a:t>The combo is incorrect</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Program continues to allow user to continue editing different aspects of the combo</a:t>
                      </a:r>
                    </a:p>
                  </a:txBody>
                  <a:tcPr marL="121900" marR="121900" marT="121900" marB="121900"/>
                </a:tc>
                <a:extLst>
                  <a:ext uri="{0D108BD9-81ED-4DB2-BD59-A6C34878D82A}">
                    <a16:rowId xmlns:a16="http://schemas.microsoft.com/office/drawing/2014/main" val="846606012"/>
                  </a:ext>
                </a:extLst>
              </a:tr>
            </a:tbl>
          </a:graphicData>
        </a:graphic>
      </p:graphicFrame>
      <p:pic>
        <p:nvPicPr>
          <p:cNvPr id="3" name="Picture 2">
            <a:extLst>
              <a:ext uri="{FF2B5EF4-FFF2-40B4-BE49-F238E27FC236}">
                <a16:creationId xmlns:a16="http://schemas.microsoft.com/office/drawing/2014/main" id="{59C10568-794C-9A8D-087B-9F803A48478F}"/>
              </a:ext>
            </a:extLst>
          </p:cNvPr>
          <p:cNvPicPr>
            <a:picLocks noChangeAspect="1"/>
          </p:cNvPicPr>
          <p:nvPr/>
        </p:nvPicPr>
        <p:blipFill>
          <a:blip r:embed="rId3"/>
          <a:stretch>
            <a:fillRect/>
          </a:stretch>
        </p:blipFill>
        <p:spPr>
          <a:xfrm>
            <a:off x="7438565" y="59208"/>
            <a:ext cx="4337835" cy="2304922"/>
          </a:xfrm>
          <a:prstGeom prst="rect">
            <a:avLst/>
          </a:prstGeom>
        </p:spPr>
      </p:pic>
      <p:pic>
        <p:nvPicPr>
          <p:cNvPr id="6" name="Picture 5">
            <a:extLst>
              <a:ext uri="{FF2B5EF4-FFF2-40B4-BE49-F238E27FC236}">
                <a16:creationId xmlns:a16="http://schemas.microsoft.com/office/drawing/2014/main" id="{B4620A54-4B67-F764-91D7-711156E4E2C9}"/>
              </a:ext>
            </a:extLst>
          </p:cNvPr>
          <p:cNvPicPr>
            <a:picLocks noChangeAspect="1"/>
          </p:cNvPicPr>
          <p:nvPr/>
        </p:nvPicPr>
        <p:blipFill>
          <a:blip r:embed="rId4"/>
          <a:stretch>
            <a:fillRect/>
          </a:stretch>
        </p:blipFill>
        <p:spPr>
          <a:xfrm>
            <a:off x="7533576" y="2695457"/>
            <a:ext cx="3797495" cy="1244664"/>
          </a:xfrm>
          <a:prstGeom prst="rect">
            <a:avLst/>
          </a:prstGeom>
        </p:spPr>
      </p:pic>
      <p:pic>
        <p:nvPicPr>
          <p:cNvPr id="8" name="Picture 7">
            <a:extLst>
              <a:ext uri="{FF2B5EF4-FFF2-40B4-BE49-F238E27FC236}">
                <a16:creationId xmlns:a16="http://schemas.microsoft.com/office/drawing/2014/main" id="{954E0C19-388D-0328-900E-024430D827E0}"/>
              </a:ext>
            </a:extLst>
          </p:cNvPr>
          <p:cNvPicPr>
            <a:picLocks noChangeAspect="1"/>
          </p:cNvPicPr>
          <p:nvPr/>
        </p:nvPicPr>
        <p:blipFill>
          <a:blip r:embed="rId5"/>
          <a:stretch>
            <a:fillRect/>
          </a:stretch>
        </p:blipFill>
        <p:spPr>
          <a:xfrm>
            <a:off x="7539926" y="4271448"/>
            <a:ext cx="3791145" cy="1251014"/>
          </a:xfrm>
          <a:prstGeom prst="rect">
            <a:avLst/>
          </a:prstGeom>
        </p:spPr>
      </p:pic>
      <p:sp>
        <p:nvSpPr>
          <p:cNvPr id="20" name="مستطيل 19">
            <a:extLst>
              <a:ext uri="{FF2B5EF4-FFF2-40B4-BE49-F238E27FC236}">
                <a16:creationId xmlns:a16="http://schemas.microsoft.com/office/drawing/2014/main" id="{BD8648B6-C3E1-4C74-9E53-82F8A7EB1C0F}"/>
              </a:ext>
            </a:extLst>
          </p:cNvPr>
          <p:cNvSpPr/>
          <p:nvPr/>
        </p:nvSpPr>
        <p:spPr>
          <a:xfrm>
            <a:off x="543698" y="2667240"/>
            <a:ext cx="6685006" cy="1463040"/>
          </a:xfrm>
          <a:prstGeom prst="rect">
            <a:avLst/>
          </a:prstGeom>
          <a:solidFill>
            <a:srgbClr val="F6630D">
              <a:alpha val="5000"/>
            </a:srgbClr>
          </a:solidFill>
          <a:ln w="72000">
            <a:solidFill>
              <a:srgbClr val="F6630D"/>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6630D"/>
              </a:solidFill>
            </a:endParaRPr>
          </a:p>
        </p:txBody>
      </p:sp>
      <p:sp>
        <p:nvSpPr>
          <p:cNvPr id="11" name="مستطيل 19">
            <a:extLst>
              <a:ext uri="{FF2B5EF4-FFF2-40B4-BE49-F238E27FC236}">
                <a16:creationId xmlns:a16="http://schemas.microsoft.com/office/drawing/2014/main" id="{69974DFB-4CFF-8E83-90E9-DA4A1A63F67F}"/>
              </a:ext>
            </a:extLst>
          </p:cNvPr>
          <p:cNvSpPr/>
          <p:nvPr/>
        </p:nvSpPr>
        <p:spPr>
          <a:xfrm>
            <a:off x="7539925" y="2695457"/>
            <a:ext cx="3791146" cy="1251014"/>
          </a:xfrm>
          <a:prstGeom prst="rect">
            <a:avLst/>
          </a:prstGeom>
          <a:solidFill>
            <a:srgbClr val="F6630D">
              <a:alpha val="5000"/>
            </a:srgbClr>
          </a:solidFill>
          <a:ln w="72000">
            <a:solidFill>
              <a:srgbClr val="F6630D"/>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6630D"/>
              </a:solidFill>
            </a:endParaRPr>
          </a:p>
        </p:txBody>
      </p:sp>
      <p:sp>
        <p:nvSpPr>
          <p:cNvPr id="12" name="مستطيل 19">
            <a:extLst>
              <a:ext uri="{FF2B5EF4-FFF2-40B4-BE49-F238E27FC236}">
                <a16:creationId xmlns:a16="http://schemas.microsoft.com/office/drawing/2014/main" id="{D6FD58F7-1BE4-39DC-CC5E-DD8E41A05E36}"/>
              </a:ext>
            </a:extLst>
          </p:cNvPr>
          <p:cNvSpPr/>
          <p:nvPr/>
        </p:nvSpPr>
        <p:spPr>
          <a:xfrm>
            <a:off x="8328453" y="1969097"/>
            <a:ext cx="432488" cy="401383"/>
          </a:xfrm>
          <a:prstGeom prst="rect">
            <a:avLst/>
          </a:prstGeom>
          <a:solidFill>
            <a:srgbClr val="F6630D">
              <a:alpha val="5000"/>
            </a:srgbClr>
          </a:solidFill>
          <a:ln w="72000">
            <a:solidFill>
              <a:srgbClr val="F6630D"/>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6630D"/>
              </a:solidFill>
            </a:endParaRPr>
          </a:p>
        </p:txBody>
      </p:sp>
      <p:sp>
        <p:nvSpPr>
          <p:cNvPr id="23" name="矩形 22">
            <a:extLst>
              <a:ext uri="{FF2B5EF4-FFF2-40B4-BE49-F238E27FC236}">
                <a16:creationId xmlns:a16="http://schemas.microsoft.com/office/drawing/2014/main" id="{8A91150D-ABBB-403F-9C04-06AAAC0701C1}"/>
              </a:ext>
            </a:extLst>
          </p:cNvPr>
          <p:cNvSpPr/>
          <p:nvPr/>
        </p:nvSpPr>
        <p:spPr>
          <a:xfrm>
            <a:off x="509965" y="4165435"/>
            <a:ext cx="6685005" cy="1658158"/>
          </a:xfrm>
          <a:prstGeom prst="rect">
            <a:avLst/>
          </a:prstGeom>
          <a:solidFill>
            <a:srgbClr val="004F8B">
              <a:alpha val="5000"/>
            </a:srgbClr>
          </a:solidFill>
          <a:ln w="72000">
            <a:solidFill>
              <a:srgbClr val="004F8B"/>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4F8B"/>
              </a:solidFill>
            </a:endParaRPr>
          </a:p>
        </p:txBody>
      </p:sp>
      <p:sp>
        <p:nvSpPr>
          <p:cNvPr id="14" name="矩形 22">
            <a:extLst>
              <a:ext uri="{FF2B5EF4-FFF2-40B4-BE49-F238E27FC236}">
                <a16:creationId xmlns:a16="http://schemas.microsoft.com/office/drawing/2014/main" id="{0114C96F-569A-62BA-4C7B-6F144BF89D4B}"/>
              </a:ext>
            </a:extLst>
          </p:cNvPr>
          <p:cNvSpPr/>
          <p:nvPr/>
        </p:nvSpPr>
        <p:spPr>
          <a:xfrm>
            <a:off x="7545005" y="4271448"/>
            <a:ext cx="3797496" cy="1251014"/>
          </a:xfrm>
          <a:prstGeom prst="rect">
            <a:avLst/>
          </a:prstGeom>
          <a:solidFill>
            <a:srgbClr val="004F8B">
              <a:alpha val="5000"/>
            </a:srgbClr>
          </a:solidFill>
          <a:ln w="72000">
            <a:solidFill>
              <a:srgbClr val="004F8B"/>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4F8B"/>
              </a:solidFill>
            </a:endParaRPr>
          </a:p>
        </p:txBody>
      </p:sp>
      <p:sp>
        <p:nvSpPr>
          <p:cNvPr id="15" name="矩形 22">
            <a:extLst>
              <a:ext uri="{FF2B5EF4-FFF2-40B4-BE49-F238E27FC236}">
                <a16:creationId xmlns:a16="http://schemas.microsoft.com/office/drawing/2014/main" id="{216CEDA4-83C4-9C14-CD58-1BAC4910DC9C}"/>
              </a:ext>
            </a:extLst>
          </p:cNvPr>
          <p:cNvSpPr/>
          <p:nvPr/>
        </p:nvSpPr>
        <p:spPr>
          <a:xfrm>
            <a:off x="10454172" y="1896862"/>
            <a:ext cx="506271" cy="413852"/>
          </a:xfrm>
          <a:prstGeom prst="rect">
            <a:avLst/>
          </a:prstGeom>
          <a:solidFill>
            <a:srgbClr val="004F8B">
              <a:alpha val="5000"/>
            </a:srgbClr>
          </a:solidFill>
          <a:ln w="72000">
            <a:solidFill>
              <a:srgbClr val="004F8B"/>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4F8B"/>
              </a:solidFill>
            </a:endParaRPr>
          </a:p>
        </p:txBody>
      </p:sp>
      <p:sp>
        <p:nvSpPr>
          <p:cNvPr id="16" name="TextBox 15">
            <a:extLst>
              <a:ext uri="{FF2B5EF4-FFF2-40B4-BE49-F238E27FC236}">
                <a16:creationId xmlns:a16="http://schemas.microsoft.com/office/drawing/2014/main" id="{65D1AE49-5158-C264-9A2C-19E9887711C3}"/>
              </a:ext>
            </a:extLst>
          </p:cNvPr>
          <p:cNvSpPr txBox="1"/>
          <p:nvPr/>
        </p:nvSpPr>
        <p:spPr>
          <a:xfrm>
            <a:off x="7696741" y="5717223"/>
            <a:ext cx="1786270" cy="923330"/>
          </a:xfrm>
          <a:prstGeom prst="rect">
            <a:avLst/>
          </a:prstGeom>
          <a:noFill/>
        </p:spPr>
        <p:txBody>
          <a:bodyPr wrap="square" rtlCol="0">
            <a:spAutoFit/>
          </a:bodyPr>
          <a:lstStyle/>
          <a:p>
            <a:r>
              <a:rPr lang="en-NZ" b="1" dirty="0"/>
              <a:t>All outcomes worked as expected</a:t>
            </a:r>
          </a:p>
        </p:txBody>
      </p:sp>
    </p:spTree>
    <p:extLst>
      <p:ext uri="{BB962C8B-B14F-4D97-AF65-F5344CB8AC3E}">
        <p14:creationId xmlns:p14="http://schemas.microsoft.com/office/powerpoint/2010/main" val="2514092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Change Combo – Testing Part 2 (Item name)</a:t>
            </a:r>
            <a:endParaRPr sz="4000" dirty="0"/>
          </a:p>
        </p:txBody>
      </p:sp>
      <p:graphicFrame>
        <p:nvGraphicFramePr>
          <p:cNvPr id="92" name="Google Shape;92;p19"/>
          <p:cNvGraphicFramePr/>
          <p:nvPr>
            <p:extLst>
              <p:ext uri="{D42A27DB-BD31-4B8C-83A1-F6EECF244321}">
                <p14:modId xmlns:p14="http://schemas.microsoft.com/office/powerpoint/2010/main" val="1619271417"/>
              </p:ext>
            </p:extLst>
          </p:nvPr>
        </p:nvGraphicFramePr>
        <p:xfrm>
          <a:off x="509967" y="1212406"/>
          <a:ext cx="6718736" cy="3919669"/>
        </p:xfrm>
        <a:graphic>
          <a:graphicData uri="http://schemas.openxmlformats.org/drawingml/2006/table">
            <a:tbl>
              <a:tblPr>
                <a:noFill/>
              </a:tblPr>
              <a:tblGrid>
                <a:gridCol w="3359368">
                  <a:extLst>
                    <a:ext uri="{9D8B030D-6E8A-4147-A177-3AD203B41FA5}">
                      <a16:colId xmlns:a16="http://schemas.microsoft.com/office/drawing/2014/main" val="20000"/>
                    </a:ext>
                  </a:extLst>
                </a:gridCol>
                <a:gridCol w="3359368">
                  <a:extLst>
                    <a:ext uri="{9D8B030D-6E8A-4147-A177-3AD203B41FA5}">
                      <a16:colId xmlns:a16="http://schemas.microsoft.com/office/drawing/2014/main" val="20001"/>
                    </a:ext>
                  </a:extLst>
                </a:gridCol>
              </a:tblGrid>
              <a:tr h="933237">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493216">
                <a:tc>
                  <a:txBody>
                    <a:bodyPr/>
                    <a:lstStyle/>
                    <a:p>
                      <a:pPr marL="0" lvl="0" indent="0" algn="l" rtl="0">
                        <a:spcBef>
                          <a:spcPts val="0"/>
                        </a:spcBef>
                        <a:spcAft>
                          <a:spcPts val="0"/>
                        </a:spcAft>
                        <a:buNone/>
                      </a:pPr>
                      <a:r>
                        <a:rPr lang="en-NZ" sz="2400" dirty="0" err="1"/>
                        <a:t>Xxi</a:t>
                      </a:r>
                      <a:r>
                        <a:rPr lang="en-NZ" sz="2400" dirty="0"/>
                        <a:t> </a:t>
                      </a:r>
                    </a:p>
                  </a:txBody>
                  <a:tcPr marL="121900" marR="121900" marT="121900" marB="121900"/>
                </a:tc>
                <a:tc>
                  <a:txBody>
                    <a:bodyPr/>
                    <a:lstStyle/>
                    <a:p>
                      <a:pPr marL="0" lvl="0" indent="0" algn="l" rtl="0">
                        <a:spcBef>
                          <a:spcPts val="0"/>
                        </a:spcBef>
                        <a:spcAft>
                          <a:spcPts val="0"/>
                        </a:spcAft>
                        <a:buNone/>
                      </a:pPr>
                      <a:r>
                        <a:rPr lang="en-NZ" sz="2400" dirty="0"/>
                        <a:t>&lt;error&gt; that is not an item name in this combo</a:t>
                      </a:r>
                      <a:endParaRPr sz="2400" dirty="0"/>
                    </a:p>
                  </a:txBody>
                  <a:tcPr marL="121900" marR="121900" marT="121900" marB="121900"/>
                </a:tc>
                <a:extLst>
                  <a:ext uri="{0D108BD9-81ED-4DB2-BD59-A6C34878D82A}">
                    <a16:rowId xmlns:a16="http://schemas.microsoft.com/office/drawing/2014/main" val="10001"/>
                  </a:ext>
                </a:extLst>
              </a:tr>
              <a:tr h="1493216">
                <a:tc>
                  <a:txBody>
                    <a:bodyPr/>
                    <a:lstStyle/>
                    <a:p>
                      <a:pPr marL="0" lvl="0" indent="0" algn="l" rtl="0">
                        <a:spcBef>
                          <a:spcPts val="0"/>
                        </a:spcBef>
                        <a:spcAft>
                          <a:spcPts val="0"/>
                        </a:spcAft>
                        <a:buNone/>
                      </a:pPr>
                      <a:r>
                        <a:rPr lang="en-NZ" sz="2400" dirty="0"/>
                        <a:t>“Fries” – item name in combo</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Program continues</a:t>
                      </a:r>
                    </a:p>
                  </a:txBody>
                  <a:tcPr marL="121900" marR="121900" marT="121900" marB="121900"/>
                </a:tc>
                <a:extLst>
                  <a:ext uri="{0D108BD9-81ED-4DB2-BD59-A6C34878D82A}">
                    <a16:rowId xmlns:a16="http://schemas.microsoft.com/office/drawing/2014/main" val="846606012"/>
                  </a:ext>
                </a:extLst>
              </a:tr>
            </a:tbl>
          </a:graphicData>
        </a:graphic>
      </p:graphicFrame>
      <p:sp>
        <p:nvSpPr>
          <p:cNvPr id="20" name="مستطيل 19">
            <a:extLst>
              <a:ext uri="{FF2B5EF4-FFF2-40B4-BE49-F238E27FC236}">
                <a16:creationId xmlns:a16="http://schemas.microsoft.com/office/drawing/2014/main" id="{BD8648B6-C3E1-4C74-9E53-82F8A7EB1C0F}"/>
              </a:ext>
            </a:extLst>
          </p:cNvPr>
          <p:cNvSpPr/>
          <p:nvPr/>
        </p:nvSpPr>
        <p:spPr>
          <a:xfrm>
            <a:off x="495363" y="2166095"/>
            <a:ext cx="6685006" cy="1463040"/>
          </a:xfrm>
          <a:prstGeom prst="rect">
            <a:avLst/>
          </a:prstGeom>
          <a:solidFill>
            <a:srgbClr val="F6630D">
              <a:alpha val="5000"/>
            </a:srgbClr>
          </a:solidFill>
          <a:ln w="72000">
            <a:solidFill>
              <a:srgbClr val="F6630D"/>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6630D"/>
              </a:solidFill>
            </a:endParaRPr>
          </a:p>
        </p:txBody>
      </p:sp>
      <p:sp>
        <p:nvSpPr>
          <p:cNvPr id="23" name="矩形 22">
            <a:extLst>
              <a:ext uri="{FF2B5EF4-FFF2-40B4-BE49-F238E27FC236}">
                <a16:creationId xmlns:a16="http://schemas.microsoft.com/office/drawing/2014/main" id="{8A91150D-ABBB-403F-9C04-06AAAC0701C1}"/>
              </a:ext>
            </a:extLst>
          </p:cNvPr>
          <p:cNvSpPr/>
          <p:nvPr/>
        </p:nvSpPr>
        <p:spPr>
          <a:xfrm>
            <a:off x="490838" y="3662750"/>
            <a:ext cx="6685005" cy="1463040"/>
          </a:xfrm>
          <a:prstGeom prst="rect">
            <a:avLst/>
          </a:prstGeom>
          <a:solidFill>
            <a:srgbClr val="004F8B">
              <a:alpha val="5000"/>
            </a:srgbClr>
          </a:solidFill>
          <a:ln w="72000">
            <a:solidFill>
              <a:srgbClr val="004F8B"/>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4F8B"/>
              </a:solidFill>
            </a:endParaRPr>
          </a:p>
        </p:txBody>
      </p:sp>
      <p:pic>
        <p:nvPicPr>
          <p:cNvPr id="7" name="Picture 6">
            <a:extLst>
              <a:ext uri="{FF2B5EF4-FFF2-40B4-BE49-F238E27FC236}">
                <a16:creationId xmlns:a16="http://schemas.microsoft.com/office/drawing/2014/main" id="{B8EEABF1-10EB-6AF2-9972-87BA3F71F380}"/>
              </a:ext>
            </a:extLst>
          </p:cNvPr>
          <p:cNvPicPr>
            <a:picLocks noChangeAspect="1"/>
          </p:cNvPicPr>
          <p:nvPr/>
        </p:nvPicPr>
        <p:blipFill>
          <a:blip r:embed="rId3"/>
          <a:stretch>
            <a:fillRect/>
          </a:stretch>
        </p:blipFill>
        <p:spPr>
          <a:xfrm>
            <a:off x="7533576" y="1001448"/>
            <a:ext cx="2857333" cy="1164647"/>
          </a:xfrm>
          <a:prstGeom prst="rect">
            <a:avLst/>
          </a:prstGeom>
        </p:spPr>
      </p:pic>
      <p:pic>
        <p:nvPicPr>
          <p:cNvPr id="10" name="Picture 9">
            <a:extLst>
              <a:ext uri="{FF2B5EF4-FFF2-40B4-BE49-F238E27FC236}">
                <a16:creationId xmlns:a16="http://schemas.microsoft.com/office/drawing/2014/main" id="{639CDECE-F650-09DE-E3C9-3AAA52608300}"/>
              </a:ext>
            </a:extLst>
          </p:cNvPr>
          <p:cNvPicPr>
            <a:picLocks noChangeAspect="1"/>
          </p:cNvPicPr>
          <p:nvPr/>
        </p:nvPicPr>
        <p:blipFill>
          <a:blip r:embed="rId4"/>
          <a:stretch>
            <a:fillRect/>
          </a:stretch>
        </p:blipFill>
        <p:spPr>
          <a:xfrm>
            <a:off x="7533576" y="2340399"/>
            <a:ext cx="2991963" cy="1669357"/>
          </a:xfrm>
          <a:prstGeom prst="rect">
            <a:avLst/>
          </a:prstGeom>
        </p:spPr>
      </p:pic>
      <p:sp>
        <p:nvSpPr>
          <p:cNvPr id="12" name="مستطيل 19">
            <a:extLst>
              <a:ext uri="{FF2B5EF4-FFF2-40B4-BE49-F238E27FC236}">
                <a16:creationId xmlns:a16="http://schemas.microsoft.com/office/drawing/2014/main" id="{D6FD58F7-1BE4-39DC-CC5E-DD8E41A05E36}"/>
              </a:ext>
            </a:extLst>
          </p:cNvPr>
          <p:cNvSpPr/>
          <p:nvPr/>
        </p:nvSpPr>
        <p:spPr>
          <a:xfrm>
            <a:off x="7539926" y="1026285"/>
            <a:ext cx="2850983" cy="1139810"/>
          </a:xfrm>
          <a:prstGeom prst="rect">
            <a:avLst/>
          </a:prstGeom>
          <a:solidFill>
            <a:srgbClr val="F6630D">
              <a:alpha val="5000"/>
            </a:srgbClr>
          </a:solidFill>
          <a:ln w="72000">
            <a:solidFill>
              <a:srgbClr val="F6630D"/>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6630D"/>
              </a:solidFill>
            </a:endParaRPr>
          </a:p>
        </p:txBody>
      </p:sp>
      <p:sp>
        <p:nvSpPr>
          <p:cNvPr id="11" name="مستطيل 19">
            <a:extLst>
              <a:ext uri="{FF2B5EF4-FFF2-40B4-BE49-F238E27FC236}">
                <a16:creationId xmlns:a16="http://schemas.microsoft.com/office/drawing/2014/main" id="{69974DFB-4CFF-8E83-90E9-DA4A1A63F67F}"/>
              </a:ext>
            </a:extLst>
          </p:cNvPr>
          <p:cNvSpPr/>
          <p:nvPr/>
        </p:nvSpPr>
        <p:spPr>
          <a:xfrm>
            <a:off x="7548180" y="2340399"/>
            <a:ext cx="2991963" cy="1708910"/>
          </a:xfrm>
          <a:prstGeom prst="rect">
            <a:avLst/>
          </a:prstGeom>
          <a:solidFill>
            <a:srgbClr val="F6630D">
              <a:alpha val="5000"/>
            </a:srgbClr>
          </a:solidFill>
          <a:ln w="72000">
            <a:solidFill>
              <a:srgbClr val="F6630D"/>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6630D"/>
              </a:solidFill>
            </a:endParaRPr>
          </a:p>
        </p:txBody>
      </p:sp>
      <p:pic>
        <p:nvPicPr>
          <p:cNvPr id="16" name="Picture 15">
            <a:extLst>
              <a:ext uri="{FF2B5EF4-FFF2-40B4-BE49-F238E27FC236}">
                <a16:creationId xmlns:a16="http://schemas.microsoft.com/office/drawing/2014/main" id="{461C82BC-ECD3-E823-1D56-33C58B5A3418}"/>
              </a:ext>
            </a:extLst>
          </p:cNvPr>
          <p:cNvPicPr>
            <a:picLocks noChangeAspect="1"/>
          </p:cNvPicPr>
          <p:nvPr/>
        </p:nvPicPr>
        <p:blipFill>
          <a:blip r:embed="rId5"/>
          <a:stretch>
            <a:fillRect/>
          </a:stretch>
        </p:blipFill>
        <p:spPr>
          <a:xfrm>
            <a:off x="7514447" y="4103208"/>
            <a:ext cx="3683189" cy="1505027"/>
          </a:xfrm>
          <a:prstGeom prst="rect">
            <a:avLst/>
          </a:prstGeom>
        </p:spPr>
      </p:pic>
      <p:sp>
        <p:nvSpPr>
          <p:cNvPr id="14" name="矩形 22">
            <a:extLst>
              <a:ext uri="{FF2B5EF4-FFF2-40B4-BE49-F238E27FC236}">
                <a16:creationId xmlns:a16="http://schemas.microsoft.com/office/drawing/2014/main" id="{0114C96F-569A-62BA-4C7B-6F144BF89D4B}"/>
              </a:ext>
            </a:extLst>
          </p:cNvPr>
          <p:cNvSpPr/>
          <p:nvPr/>
        </p:nvSpPr>
        <p:spPr>
          <a:xfrm>
            <a:off x="7533576" y="4181337"/>
            <a:ext cx="3664060" cy="1505027"/>
          </a:xfrm>
          <a:prstGeom prst="rect">
            <a:avLst/>
          </a:prstGeom>
          <a:solidFill>
            <a:srgbClr val="004F8B">
              <a:alpha val="5000"/>
            </a:srgbClr>
          </a:solidFill>
          <a:ln w="72000">
            <a:solidFill>
              <a:srgbClr val="004F8B"/>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4F8B"/>
              </a:solidFill>
            </a:endParaRPr>
          </a:p>
        </p:txBody>
      </p:sp>
      <p:pic>
        <p:nvPicPr>
          <p:cNvPr id="18" name="Picture 17">
            <a:extLst>
              <a:ext uri="{FF2B5EF4-FFF2-40B4-BE49-F238E27FC236}">
                <a16:creationId xmlns:a16="http://schemas.microsoft.com/office/drawing/2014/main" id="{8DBA7216-CE22-D9BF-6C0E-33BE7B5A586A}"/>
              </a:ext>
            </a:extLst>
          </p:cNvPr>
          <p:cNvPicPr>
            <a:picLocks noChangeAspect="1"/>
          </p:cNvPicPr>
          <p:nvPr/>
        </p:nvPicPr>
        <p:blipFill>
          <a:blip r:embed="rId6"/>
          <a:stretch>
            <a:fillRect/>
          </a:stretch>
        </p:blipFill>
        <p:spPr>
          <a:xfrm>
            <a:off x="3681007" y="5208268"/>
            <a:ext cx="3664138" cy="1511378"/>
          </a:xfrm>
          <a:prstGeom prst="rect">
            <a:avLst/>
          </a:prstGeom>
        </p:spPr>
      </p:pic>
      <p:sp>
        <p:nvSpPr>
          <p:cNvPr id="15" name="矩形 22">
            <a:extLst>
              <a:ext uri="{FF2B5EF4-FFF2-40B4-BE49-F238E27FC236}">
                <a16:creationId xmlns:a16="http://schemas.microsoft.com/office/drawing/2014/main" id="{216CEDA4-83C4-9C14-CD58-1BAC4910DC9C}"/>
              </a:ext>
            </a:extLst>
          </p:cNvPr>
          <p:cNvSpPr/>
          <p:nvPr/>
        </p:nvSpPr>
        <p:spPr>
          <a:xfrm>
            <a:off x="3681007" y="5231742"/>
            <a:ext cx="3683189" cy="1626258"/>
          </a:xfrm>
          <a:prstGeom prst="rect">
            <a:avLst/>
          </a:prstGeom>
          <a:solidFill>
            <a:srgbClr val="004F8B">
              <a:alpha val="5000"/>
            </a:srgbClr>
          </a:solidFill>
          <a:ln w="72000">
            <a:solidFill>
              <a:srgbClr val="004F8B"/>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4F8B"/>
              </a:solidFill>
            </a:endParaRPr>
          </a:p>
        </p:txBody>
      </p:sp>
      <p:sp>
        <p:nvSpPr>
          <p:cNvPr id="19" name="TextBox 18">
            <a:extLst>
              <a:ext uri="{FF2B5EF4-FFF2-40B4-BE49-F238E27FC236}">
                <a16:creationId xmlns:a16="http://schemas.microsoft.com/office/drawing/2014/main" id="{658BA1FA-C936-91F7-AA67-2DF6AC837C12}"/>
              </a:ext>
            </a:extLst>
          </p:cNvPr>
          <p:cNvSpPr txBox="1"/>
          <p:nvPr/>
        </p:nvSpPr>
        <p:spPr>
          <a:xfrm>
            <a:off x="9996480" y="120537"/>
            <a:ext cx="1786270" cy="923330"/>
          </a:xfrm>
          <a:prstGeom prst="rect">
            <a:avLst/>
          </a:prstGeom>
          <a:noFill/>
        </p:spPr>
        <p:txBody>
          <a:bodyPr wrap="square" rtlCol="0">
            <a:spAutoFit/>
          </a:bodyPr>
          <a:lstStyle/>
          <a:p>
            <a:r>
              <a:rPr lang="en-NZ" b="1" dirty="0"/>
              <a:t>All outcomes worked as expected</a:t>
            </a:r>
          </a:p>
        </p:txBody>
      </p:sp>
    </p:spTree>
    <p:extLst>
      <p:ext uri="{BB962C8B-B14F-4D97-AF65-F5344CB8AC3E}">
        <p14:creationId xmlns:p14="http://schemas.microsoft.com/office/powerpoint/2010/main" val="1019974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Change Combo – Testing Part 3 (new info added)</a:t>
            </a:r>
            <a:endParaRPr sz="4000" dirty="0"/>
          </a:p>
        </p:txBody>
      </p:sp>
      <p:graphicFrame>
        <p:nvGraphicFramePr>
          <p:cNvPr id="92" name="Google Shape;92;p19"/>
          <p:cNvGraphicFramePr/>
          <p:nvPr>
            <p:extLst>
              <p:ext uri="{D42A27DB-BD31-4B8C-83A1-F6EECF244321}">
                <p14:modId xmlns:p14="http://schemas.microsoft.com/office/powerpoint/2010/main" val="3024296754"/>
              </p:ext>
            </p:extLst>
          </p:nvPr>
        </p:nvGraphicFramePr>
        <p:xfrm>
          <a:off x="238824" y="1779475"/>
          <a:ext cx="6718736" cy="3828760"/>
        </p:xfrm>
        <a:graphic>
          <a:graphicData uri="http://schemas.openxmlformats.org/drawingml/2006/table">
            <a:tbl>
              <a:tblPr>
                <a:noFill/>
              </a:tblPr>
              <a:tblGrid>
                <a:gridCol w="3005129">
                  <a:extLst>
                    <a:ext uri="{9D8B030D-6E8A-4147-A177-3AD203B41FA5}">
                      <a16:colId xmlns:a16="http://schemas.microsoft.com/office/drawing/2014/main" val="20000"/>
                    </a:ext>
                  </a:extLst>
                </a:gridCol>
                <a:gridCol w="3713607">
                  <a:extLst>
                    <a:ext uri="{9D8B030D-6E8A-4147-A177-3AD203B41FA5}">
                      <a16:colId xmlns:a16="http://schemas.microsoft.com/office/drawing/2014/main" val="20001"/>
                    </a:ext>
                  </a:extLst>
                </a:gridCol>
              </a:tblGrid>
              <a:tr h="679378">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087031">
                <a:tc>
                  <a:txBody>
                    <a:bodyPr/>
                    <a:lstStyle/>
                    <a:p>
                      <a:pPr marL="0" lvl="0" indent="0" algn="l" rtl="0">
                        <a:spcBef>
                          <a:spcPts val="0"/>
                        </a:spcBef>
                        <a:spcAft>
                          <a:spcPts val="0"/>
                        </a:spcAft>
                        <a:buNone/>
                      </a:pPr>
                      <a:r>
                        <a:rPr lang="en-NZ" sz="2400" dirty="0"/>
                        <a:t>DELUXE – combo name</a:t>
                      </a:r>
                    </a:p>
                  </a:txBody>
                  <a:tcPr marL="121900" marR="121900" marT="121900" marB="121900"/>
                </a:tc>
                <a:tc>
                  <a:txBody>
                    <a:bodyPr/>
                    <a:lstStyle/>
                    <a:p>
                      <a:pPr marL="0" lvl="0" indent="0" algn="l" rtl="0">
                        <a:spcBef>
                          <a:spcPts val="0"/>
                        </a:spcBef>
                        <a:spcAft>
                          <a:spcPts val="0"/>
                        </a:spcAft>
                        <a:buNone/>
                      </a:pPr>
                      <a:r>
                        <a:rPr lang="en-NZ" sz="2400" dirty="0"/>
                        <a:t>Program continues – combo is updated</a:t>
                      </a:r>
                      <a:endParaRPr sz="2400" dirty="0"/>
                    </a:p>
                  </a:txBody>
                  <a:tcPr marL="121900" marR="121900" marT="121900" marB="121900"/>
                </a:tc>
                <a:extLst>
                  <a:ext uri="{0D108BD9-81ED-4DB2-BD59-A6C34878D82A}">
                    <a16:rowId xmlns:a16="http://schemas.microsoft.com/office/drawing/2014/main" val="10001"/>
                  </a:ext>
                </a:extLst>
              </a:tr>
              <a:tr h="1087031">
                <a:tc>
                  <a:txBody>
                    <a:bodyPr/>
                    <a:lstStyle/>
                    <a:p>
                      <a:pPr marL="0" lvl="0" indent="0" algn="l" rtl="0">
                        <a:spcBef>
                          <a:spcPts val="0"/>
                        </a:spcBef>
                        <a:spcAft>
                          <a:spcPts val="0"/>
                        </a:spcAft>
                        <a:buNone/>
                      </a:pPr>
                      <a:r>
                        <a:rPr lang="en-NZ" sz="2400" dirty="0"/>
                        <a:t>Potato Chips – combo item</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Program continues – combo is updated</a:t>
                      </a:r>
                    </a:p>
                  </a:txBody>
                  <a:tcPr marL="121900" marR="121900" marT="121900" marB="121900"/>
                </a:tc>
                <a:extLst>
                  <a:ext uri="{0D108BD9-81ED-4DB2-BD59-A6C34878D82A}">
                    <a16:rowId xmlns:a16="http://schemas.microsoft.com/office/drawing/2014/main" val="846606012"/>
                  </a:ext>
                </a:extLst>
              </a:tr>
              <a:tr h="874288">
                <a:tc>
                  <a:txBody>
                    <a:bodyPr/>
                    <a:lstStyle/>
                    <a:p>
                      <a:pPr marL="0" lvl="0" indent="0" algn="l" rtl="0">
                        <a:spcBef>
                          <a:spcPts val="0"/>
                        </a:spcBef>
                        <a:spcAft>
                          <a:spcPts val="0"/>
                        </a:spcAft>
                        <a:buNone/>
                      </a:pPr>
                      <a:r>
                        <a:rPr lang="en-NZ" sz="2400" dirty="0"/>
                        <a:t>3.46 – item price</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Program continues – combo is updated</a:t>
                      </a:r>
                    </a:p>
                  </a:txBody>
                  <a:tcPr marL="121900" marR="121900" marT="121900" marB="121900"/>
                </a:tc>
                <a:extLst>
                  <a:ext uri="{0D108BD9-81ED-4DB2-BD59-A6C34878D82A}">
                    <a16:rowId xmlns:a16="http://schemas.microsoft.com/office/drawing/2014/main" val="3188577936"/>
                  </a:ext>
                </a:extLst>
              </a:tr>
            </a:tbl>
          </a:graphicData>
        </a:graphic>
      </p:graphicFrame>
      <p:sp>
        <p:nvSpPr>
          <p:cNvPr id="20" name="مستطيل 19">
            <a:extLst>
              <a:ext uri="{FF2B5EF4-FFF2-40B4-BE49-F238E27FC236}">
                <a16:creationId xmlns:a16="http://schemas.microsoft.com/office/drawing/2014/main" id="{BD8648B6-C3E1-4C74-9E53-82F8A7EB1C0F}"/>
              </a:ext>
            </a:extLst>
          </p:cNvPr>
          <p:cNvSpPr/>
          <p:nvPr/>
        </p:nvSpPr>
        <p:spPr>
          <a:xfrm>
            <a:off x="255689" y="2482974"/>
            <a:ext cx="6685006" cy="1052390"/>
          </a:xfrm>
          <a:prstGeom prst="rect">
            <a:avLst/>
          </a:prstGeom>
          <a:solidFill>
            <a:srgbClr val="F6630D">
              <a:alpha val="5000"/>
            </a:srgbClr>
          </a:solidFill>
          <a:ln w="72000">
            <a:solidFill>
              <a:srgbClr val="F6630D"/>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6630D"/>
              </a:solidFill>
            </a:endParaRPr>
          </a:p>
        </p:txBody>
      </p:sp>
      <p:sp>
        <p:nvSpPr>
          <p:cNvPr id="23" name="矩形 22">
            <a:extLst>
              <a:ext uri="{FF2B5EF4-FFF2-40B4-BE49-F238E27FC236}">
                <a16:creationId xmlns:a16="http://schemas.microsoft.com/office/drawing/2014/main" id="{8A91150D-ABBB-403F-9C04-06AAAC0701C1}"/>
              </a:ext>
            </a:extLst>
          </p:cNvPr>
          <p:cNvSpPr/>
          <p:nvPr/>
        </p:nvSpPr>
        <p:spPr>
          <a:xfrm>
            <a:off x="255689" y="3535364"/>
            <a:ext cx="6685005" cy="1084137"/>
          </a:xfrm>
          <a:prstGeom prst="rect">
            <a:avLst/>
          </a:prstGeom>
          <a:solidFill>
            <a:srgbClr val="004F8B">
              <a:alpha val="5000"/>
            </a:srgbClr>
          </a:solidFill>
          <a:ln w="72000">
            <a:solidFill>
              <a:srgbClr val="004F8B"/>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dirty="0">
              <a:solidFill>
                <a:srgbClr val="004F8B"/>
              </a:solidFill>
            </a:endParaRPr>
          </a:p>
        </p:txBody>
      </p:sp>
      <p:pic>
        <p:nvPicPr>
          <p:cNvPr id="10" name="Picture 9">
            <a:extLst>
              <a:ext uri="{FF2B5EF4-FFF2-40B4-BE49-F238E27FC236}">
                <a16:creationId xmlns:a16="http://schemas.microsoft.com/office/drawing/2014/main" id="{639CDECE-F650-09DE-E3C9-3AAA52608300}"/>
              </a:ext>
            </a:extLst>
          </p:cNvPr>
          <p:cNvPicPr>
            <a:picLocks noChangeAspect="1"/>
          </p:cNvPicPr>
          <p:nvPr/>
        </p:nvPicPr>
        <p:blipFill rotWithShape="1">
          <a:blip r:embed="rId3"/>
          <a:srcRect l="7455" t="33504" r="50869" b="20123"/>
          <a:stretch/>
        </p:blipFill>
        <p:spPr>
          <a:xfrm>
            <a:off x="783770" y="970010"/>
            <a:ext cx="1246911" cy="774143"/>
          </a:xfrm>
          <a:prstGeom prst="rect">
            <a:avLst/>
          </a:prstGeom>
        </p:spPr>
      </p:pic>
      <p:sp>
        <p:nvSpPr>
          <p:cNvPr id="2" name="TextBox 1">
            <a:extLst>
              <a:ext uri="{FF2B5EF4-FFF2-40B4-BE49-F238E27FC236}">
                <a16:creationId xmlns:a16="http://schemas.microsoft.com/office/drawing/2014/main" id="{654FDEFD-4A5F-CD93-D0AE-94AC38D865C8}"/>
              </a:ext>
            </a:extLst>
          </p:cNvPr>
          <p:cNvSpPr txBox="1"/>
          <p:nvPr/>
        </p:nvSpPr>
        <p:spPr>
          <a:xfrm>
            <a:off x="2196935" y="1026285"/>
            <a:ext cx="1662546" cy="369332"/>
          </a:xfrm>
          <a:prstGeom prst="rect">
            <a:avLst/>
          </a:prstGeom>
          <a:noFill/>
        </p:spPr>
        <p:txBody>
          <a:bodyPr wrap="square" rtlCol="0">
            <a:spAutoFit/>
          </a:bodyPr>
          <a:lstStyle/>
          <a:p>
            <a:r>
              <a:rPr lang="en-NZ" dirty="0"/>
              <a:t>Original Combo</a:t>
            </a:r>
          </a:p>
        </p:txBody>
      </p:sp>
      <p:sp>
        <p:nvSpPr>
          <p:cNvPr id="25" name="正方形/長方形 24">
            <a:extLst>
              <a:ext uri="{FF2B5EF4-FFF2-40B4-BE49-F238E27FC236}">
                <a16:creationId xmlns:a16="http://schemas.microsoft.com/office/drawing/2014/main" id="{187EB7B7-1412-486A-81A4-FC4CE739B2DB}"/>
              </a:ext>
            </a:extLst>
          </p:cNvPr>
          <p:cNvSpPr/>
          <p:nvPr/>
        </p:nvSpPr>
        <p:spPr>
          <a:xfrm>
            <a:off x="255689" y="4691776"/>
            <a:ext cx="6685005" cy="914400"/>
          </a:xfrm>
          <a:prstGeom prst="rect">
            <a:avLst/>
          </a:prstGeom>
          <a:solidFill>
            <a:srgbClr val="008C3A">
              <a:alpha val="5000"/>
            </a:srgbClr>
          </a:solidFill>
          <a:ln w="72000">
            <a:solidFill>
              <a:srgbClr val="008C3A"/>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zh-TW" altLang="en-US">
              <a:solidFill>
                <a:srgbClr val="008C3A"/>
              </a:solidFill>
            </a:endParaRPr>
          </a:p>
        </p:txBody>
      </p:sp>
      <p:pic>
        <p:nvPicPr>
          <p:cNvPr id="5" name="Picture 4">
            <a:extLst>
              <a:ext uri="{FF2B5EF4-FFF2-40B4-BE49-F238E27FC236}">
                <a16:creationId xmlns:a16="http://schemas.microsoft.com/office/drawing/2014/main" id="{3AF656DE-EA78-8503-EB89-D528F68C252E}"/>
              </a:ext>
            </a:extLst>
          </p:cNvPr>
          <p:cNvPicPr>
            <a:picLocks noChangeAspect="1"/>
          </p:cNvPicPr>
          <p:nvPr/>
        </p:nvPicPr>
        <p:blipFill>
          <a:blip r:embed="rId4"/>
          <a:stretch>
            <a:fillRect/>
          </a:stretch>
        </p:blipFill>
        <p:spPr>
          <a:xfrm>
            <a:off x="6903257" y="1074417"/>
            <a:ext cx="2570974" cy="1056808"/>
          </a:xfrm>
          <a:prstGeom prst="rect">
            <a:avLst/>
          </a:prstGeom>
        </p:spPr>
      </p:pic>
      <p:pic>
        <p:nvPicPr>
          <p:cNvPr id="8" name="Picture 7">
            <a:extLst>
              <a:ext uri="{FF2B5EF4-FFF2-40B4-BE49-F238E27FC236}">
                <a16:creationId xmlns:a16="http://schemas.microsoft.com/office/drawing/2014/main" id="{97127252-2405-D1E4-9FC6-2DB0AF7B0658}"/>
              </a:ext>
            </a:extLst>
          </p:cNvPr>
          <p:cNvPicPr>
            <a:picLocks noChangeAspect="1"/>
          </p:cNvPicPr>
          <p:nvPr/>
        </p:nvPicPr>
        <p:blipFill>
          <a:blip r:embed="rId5"/>
          <a:stretch>
            <a:fillRect/>
          </a:stretch>
        </p:blipFill>
        <p:spPr>
          <a:xfrm>
            <a:off x="9634997" y="1021162"/>
            <a:ext cx="2466798" cy="1319450"/>
          </a:xfrm>
          <a:prstGeom prst="rect">
            <a:avLst/>
          </a:prstGeom>
        </p:spPr>
      </p:pic>
      <p:sp>
        <p:nvSpPr>
          <p:cNvPr id="12" name="مستطيل 19">
            <a:extLst>
              <a:ext uri="{FF2B5EF4-FFF2-40B4-BE49-F238E27FC236}">
                <a16:creationId xmlns:a16="http://schemas.microsoft.com/office/drawing/2014/main" id="{D6FD58F7-1BE4-39DC-CC5E-DD8E41A05E36}"/>
              </a:ext>
            </a:extLst>
          </p:cNvPr>
          <p:cNvSpPr/>
          <p:nvPr/>
        </p:nvSpPr>
        <p:spPr>
          <a:xfrm>
            <a:off x="6903258" y="1121512"/>
            <a:ext cx="2570974" cy="1044712"/>
          </a:xfrm>
          <a:prstGeom prst="rect">
            <a:avLst/>
          </a:prstGeom>
          <a:solidFill>
            <a:srgbClr val="F6630D">
              <a:alpha val="5000"/>
            </a:srgbClr>
          </a:solidFill>
          <a:ln w="72000">
            <a:solidFill>
              <a:srgbClr val="F6630D"/>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6630D"/>
              </a:solidFill>
            </a:endParaRPr>
          </a:p>
        </p:txBody>
      </p:sp>
      <p:sp>
        <p:nvSpPr>
          <p:cNvPr id="11" name="مستطيل 19">
            <a:extLst>
              <a:ext uri="{FF2B5EF4-FFF2-40B4-BE49-F238E27FC236}">
                <a16:creationId xmlns:a16="http://schemas.microsoft.com/office/drawing/2014/main" id="{69974DFB-4CFF-8E83-90E9-DA4A1A63F67F}"/>
              </a:ext>
            </a:extLst>
          </p:cNvPr>
          <p:cNvSpPr/>
          <p:nvPr/>
        </p:nvSpPr>
        <p:spPr>
          <a:xfrm>
            <a:off x="9634998" y="1004494"/>
            <a:ext cx="2466798" cy="1361984"/>
          </a:xfrm>
          <a:prstGeom prst="rect">
            <a:avLst/>
          </a:prstGeom>
          <a:solidFill>
            <a:srgbClr val="F6630D">
              <a:alpha val="5000"/>
            </a:srgbClr>
          </a:solidFill>
          <a:ln w="72000">
            <a:solidFill>
              <a:srgbClr val="F6630D"/>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6630D"/>
              </a:solidFill>
            </a:endParaRPr>
          </a:p>
        </p:txBody>
      </p:sp>
      <p:pic>
        <p:nvPicPr>
          <p:cNvPr id="19" name="Picture 18">
            <a:extLst>
              <a:ext uri="{FF2B5EF4-FFF2-40B4-BE49-F238E27FC236}">
                <a16:creationId xmlns:a16="http://schemas.microsoft.com/office/drawing/2014/main" id="{1E029C86-7729-4470-EF93-A2672D4960D6}"/>
              </a:ext>
            </a:extLst>
          </p:cNvPr>
          <p:cNvPicPr>
            <a:picLocks noChangeAspect="1"/>
          </p:cNvPicPr>
          <p:nvPr/>
        </p:nvPicPr>
        <p:blipFill>
          <a:blip r:embed="rId6"/>
          <a:stretch>
            <a:fillRect/>
          </a:stretch>
        </p:blipFill>
        <p:spPr>
          <a:xfrm>
            <a:off x="6974424" y="3546894"/>
            <a:ext cx="2810843" cy="1146784"/>
          </a:xfrm>
          <a:prstGeom prst="rect">
            <a:avLst/>
          </a:prstGeom>
        </p:spPr>
      </p:pic>
      <p:sp>
        <p:nvSpPr>
          <p:cNvPr id="14" name="矩形 22">
            <a:extLst>
              <a:ext uri="{FF2B5EF4-FFF2-40B4-BE49-F238E27FC236}">
                <a16:creationId xmlns:a16="http://schemas.microsoft.com/office/drawing/2014/main" id="{0114C96F-569A-62BA-4C7B-6F144BF89D4B}"/>
              </a:ext>
            </a:extLst>
          </p:cNvPr>
          <p:cNvSpPr/>
          <p:nvPr/>
        </p:nvSpPr>
        <p:spPr>
          <a:xfrm>
            <a:off x="6957558" y="3518329"/>
            <a:ext cx="2827709" cy="1208447"/>
          </a:xfrm>
          <a:prstGeom prst="rect">
            <a:avLst/>
          </a:prstGeom>
          <a:solidFill>
            <a:srgbClr val="004F8B">
              <a:alpha val="5000"/>
            </a:srgbClr>
          </a:solidFill>
          <a:ln w="72000">
            <a:solidFill>
              <a:srgbClr val="004F8B"/>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4F8B"/>
              </a:solidFill>
            </a:endParaRPr>
          </a:p>
        </p:txBody>
      </p:sp>
      <p:pic>
        <p:nvPicPr>
          <p:cNvPr id="22" name="Picture 21">
            <a:extLst>
              <a:ext uri="{FF2B5EF4-FFF2-40B4-BE49-F238E27FC236}">
                <a16:creationId xmlns:a16="http://schemas.microsoft.com/office/drawing/2014/main" id="{392630CE-26BC-EF33-EE08-368C93424375}"/>
              </a:ext>
            </a:extLst>
          </p:cNvPr>
          <p:cNvPicPr>
            <a:picLocks noChangeAspect="1"/>
          </p:cNvPicPr>
          <p:nvPr/>
        </p:nvPicPr>
        <p:blipFill>
          <a:blip r:embed="rId7"/>
          <a:stretch>
            <a:fillRect/>
          </a:stretch>
        </p:blipFill>
        <p:spPr>
          <a:xfrm>
            <a:off x="9785267" y="3460667"/>
            <a:ext cx="2396731" cy="1261437"/>
          </a:xfrm>
          <a:prstGeom prst="rect">
            <a:avLst/>
          </a:prstGeom>
        </p:spPr>
      </p:pic>
      <p:sp>
        <p:nvSpPr>
          <p:cNvPr id="15" name="矩形 22">
            <a:extLst>
              <a:ext uri="{FF2B5EF4-FFF2-40B4-BE49-F238E27FC236}">
                <a16:creationId xmlns:a16="http://schemas.microsoft.com/office/drawing/2014/main" id="{216CEDA4-83C4-9C14-CD58-1BAC4910DC9C}"/>
              </a:ext>
            </a:extLst>
          </p:cNvPr>
          <p:cNvSpPr/>
          <p:nvPr/>
        </p:nvSpPr>
        <p:spPr>
          <a:xfrm>
            <a:off x="9785267" y="3429000"/>
            <a:ext cx="2396731" cy="1261437"/>
          </a:xfrm>
          <a:prstGeom prst="rect">
            <a:avLst/>
          </a:prstGeom>
          <a:solidFill>
            <a:srgbClr val="004F8B">
              <a:alpha val="5000"/>
            </a:srgbClr>
          </a:solidFill>
          <a:ln w="72000">
            <a:solidFill>
              <a:srgbClr val="004F8B"/>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4F8B"/>
              </a:solidFill>
            </a:endParaRPr>
          </a:p>
        </p:txBody>
      </p:sp>
      <p:pic>
        <p:nvPicPr>
          <p:cNvPr id="26" name="Picture 25">
            <a:extLst>
              <a:ext uri="{FF2B5EF4-FFF2-40B4-BE49-F238E27FC236}">
                <a16:creationId xmlns:a16="http://schemas.microsoft.com/office/drawing/2014/main" id="{AA65EBCC-5FE0-4E1A-EADA-55D0BF4867F4}"/>
              </a:ext>
            </a:extLst>
          </p:cNvPr>
          <p:cNvPicPr>
            <a:picLocks noChangeAspect="1"/>
          </p:cNvPicPr>
          <p:nvPr/>
        </p:nvPicPr>
        <p:blipFill>
          <a:blip r:embed="rId8"/>
          <a:stretch>
            <a:fillRect/>
          </a:stretch>
        </p:blipFill>
        <p:spPr>
          <a:xfrm>
            <a:off x="6974424" y="4816105"/>
            <a:ext cx="2789799" cy="1152412"/>
          </a:xfrm>
          <a:prstGeom prst="rect">
            <a:avLst/>
          </a:prstGeom>
        </p:spPr>
      </p:pic>
      <p:pic>
        <p:nvPicPr>
          <p:cNvPr id="28" name="Picture 27">
            <a:extLst>
              <a:ext uri="{FF2B5EF4-FFF2-40B4-BE49-F238E27FC236}">
                <a16:creationId xmlns:a16="http://schemas.microsoft.com/office/drawing/2014/main" id="{47BC1101-E7F5-BBA6-F945-849D59C52ED4}"/>
              </a:ext>
            </a:extLst>
          </p:cNvPr>
          <p:cNvPicPr>
            <a:picLocks noChangeAspect="1"/>
          </p:cNvPicPr>
          <p:nvPr/>
        </p:nvPicPr>
        <p:blipFill>
          <a:blip r:embed="rId9"/>
          <a:stretch>
            <a:fillRect/>
          </a:stretch>
        </p:blipFill>
        <p:spPr>
          <a:xfrm>
            <a:off x="9797953" y="4781502"/>
            <a:ext cx="2429267" cy="1280886"/>
          </a:xfrm>
          <a:prstGeom prst="rect">
            <a:avLst/>
          </a:prstGeom>
        </p:spPr>
      </p:pic>
      <p:sp>
        <p:nvSpPr>
          <p:cNvPr id="29" name="正方形/長方形 24">
            <a:extLst>
              <a:ext uri="{FF2B5EF4-FFF2-40B4-BE49-F238E27FC236}">
                <a16:creationId xmlns:a16="http://schemas.microsoft.com/office/drawing/2014/main" id="{E3038B19-1399-BBDA-6EB1-0A021139E338}"/>
              </a:ext>
            </a:extLst>
          </p:cNvPr>
          <p:cNvSpPr/>
          <p:nvPr/>
        </p:nvSpPr>
        <p:spPr>
          <a:xfrm>
            <a:off x="6974424" y="4838558"/>
            <a:ext cx="2806663" cy="1203983"/>
          </a:xfrm>
          <a:prstGeom prst="rect">
            <a:avLst/>
          </a:prstGeom>
          <a:solidFill>
            <a:srgbClr val="008C3A">
              <a:alpha val="5000"/>
            </a:srgbClr>
          </a:solidFill>
          <a:ln w="72000">
            <a:solidFill>
              <a:srgbClr val="008C3A"/>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zh-TW" altLang="en-US">
              <a:solidFill>
                <a:srgbClr val="008C3A"/>
              </a:solidFill>
            </a:endParaRPr>
          </a:p>
        </p:txBody>
      </p:sp>
      <p:sp>
        <p:nvSpPr>
          <p:cNvPr id="30" name="正方形/長方形 24">
            <a:extLst>
              <a:ext uri="{FF2B5EF4-FFF2-40B4-BE49-F238E27FC236}">
                <a16:creationId xmlns:a16="http://schemas.microsoft.com/office/drawing/2014/main" id="{944AFD39-6533-56BC-EF71-91A1087FC69F}"/>
              </a:ext>
            </a:extLst>
          </p:cNvPr>
          <p:cNvSpPr/>
          <p:nvPr/>
        </p:nvSpPr>
        <p:spPr>
          <a:xfrm>
            <a:off x="9814817" y="4810234"/>
            <a:ext cx="2367181" cy="1252154"/>
          </a:xfrm>
          <a:prstGeom prst="rect">
            <a:avLst/>
          </a:prstGeom>
          <a:solidFill>
            <a:srgbClr val="008C3A">
              <a:alpha val="5000"/>
            </a:srgbClr>
          </a:solidFill>
          <a:ln w="72000">
            <a:solidFill>
              <a:srgbClr val="008C3A"/>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zh-TW" altLang="en-US">
              <a:solidFill>
                <a:srgbClr val="008C3A"/>
              </a:solidFill>
            </a:endParaRPr>
          </a:p>
        </p:txBody>
      </p:sp>
      <p:sp>
        <p:nvSpPr>
          <p:cNvPr id="31" name="TextBox 30">
            <a:extLst>
              <a:ext uri="{FF2B5EF4-FFF2-40B4-BE49-F238E27FC236}">
                <a16:creationId xmlns:a16="http://schemas.microsoft.com/office/drawing/2014/main" id="{A01A3969-309E-9674-BDBB-753A7331751D}"/>
              </a:ext>
            </a:extLst>
          </p:cNvPr>
          <p:cNvSpPr txBox="1"/>
          <p:nvPr/>
        </p:nvSpPr>
        <p:spPr>
          <a:xfrm>
            <a:off x="4960969" y="817593"/>
            <a:ext cx="1786270" cy="923330"/>
          </a:xfrm>
          <a:prstGeom prst="rect">
            <a:avLst/>
          </a:prstGeom>
          <a:noFill/>
        </p:spPr>
        <p:txBody>
          <a:bodyPr wrap="square" rtlCol="0">
            <a:spAutoFit/>
          </a:bodyPr>
          <a:lstStyle/>
          <a:p>
            <a:r>
              <a:rPr lang="en-NZ" b="1" dirty="0"/>
              <a:t>All outcomes worked as expected</a:t>
            </a:r>
          </a:p>
        </p:txBody>
      </p:sp>
    </p:spTree>
    <p:extLst>
      <p:ext uri="{BB962C8B-B14F-4D97-AF65-F5344CB8AC3E}">
        <p14:creationId xmlns:p14="http://schemas.microsoft.com/office/powerpoint/2010/main" val="534943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3" name="Table 2">
            <a:extLst>
              <a:ext uri="{FF2B5EF4-FFF2-40B4-BE49-F238E27FC236}">
                <a16:creationId xmlns:a16="http://schemas.microsoft.com/office/drawing/2014/main" id="{B2FFCED9-F405-D311-BCDB-9A1067450C05}"/>
              </a:ext>
            </a:extLst>
          </p:cNvPr>
          <p:cNvGraphicFramePr>
            <a:graphicFrameLocks noGrp="1"/>
          </p:cNvGraphicFramePr>
          <p:nvPr>
            <p:extLst>
              <p:ext uri="{D42A27DB-BD31-4B8C-83A1-F6EECF244321}">
                <p14:modId xmlns:p14="http://schemas.microsoft.com/office/powerpoint/2010/main" val="2511428814"/>
              </p:ext>
            </p:extLst>
          </p:nvPr>
        </p:nvGraphicFramePr>
        <p:xfrm>
          <a:off x="838200" y="1033152"/>
          <a:ext cx="10515600" cy="4738256"/>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410881153"/>
                    </a:ext>
                  </a:extLst>
                </a:gridCol>
                <a:gridCol w="6497847">
                  <a:extLst>
                    <a:ext uri="{9D8B030D-6E8A-4147-A177-3AD203B41FA5}">
                      <a16:colId xmlns:a16="http://schemas.microsoft.com/office/drawing/2014/main" val="4235226876"/>
                    </a:ext>
                  </a:extLst>
                </a:gridCol>
              </a:tblGrid>
              <a:tr h="581333">
                <a:tc>
                  <a:txBody>
                    <a:bodyPr/>
                    <a:lstStyle/>
                    <a:p>
                      <a:r>
                        <a:rPr lang="en-NZ"/>
                        <a:t>Relevant implication</a:t>
                      </a:r>
                    </a:p>
                  </a:txBody>
                  <a:tcPr/>
                </a:tc>
                <a:tc>
                  <a:txBody>
                    <a:bodyPr/>
                    <a:lstStyle/>
                    <a:p>
                      <a:r>
                        <a:rPr lang="en-NZ"/>
                        <a:t>Describe the implication and give an example</a:t>
                      </a:r>
                    </a:p>
                  </a:txBody>
                  <a:tcPr/>
                </a:tc>
                <a:extLst>
                  <a:ext uri="{0D108BD9-81ED-4DB2-BD59-A6C34878D82A}">
                    <a16:rowId xmlns:a16="http://schemas.microsoft.com/office/drawing/2014/main" val="3420648682"/>
                  </a:ext>
                </a:extLst>
              </a:tr>
              <a:tr h="1863448">
                <a:tc>
                  <a:txBody>
                    <a:bodyPr/>
                    <a:lstStyle/>
                    <a:p>
                      <a:pPr algn="l" fontAlgn="base"/>
                      <a:r>
                        <a:rPr lang="en-NZ" b="0" dirty="0">
                          <a:effectLst/>
                          <a:latin typeface="inherit"/>
                        </a:rPr>
                        <a:t>Social</a:t>
                      </a:r>
                      <a:r>
                        <a:rPr lang="en-NZ" b="0" dirty="0">
                          <a:effectLst/>
                          <a:latin typeface="Calibri" panose="020F0502020204030204" pitchFamily="34" charset="0"/>
                        </a:rPr>
                        <a:t>​</a:t>
                      </a:r>
                      <a:endParaRPr lang="en-NZ" b="0" dirty="0">
                        <a:effectLst/>
                      </a:endParaRPr>
                    </a:p>
                  </a:txBody>
                  <a:tcPr/>
                </a:tc>
                <a:tc>
                  <a:txBody>
                    <a:bodyPr/>
                    <a:lstStyle/>
                    <a:p>
                      <a:pPr algn="l" fontAlgn="base"/>
                      <a:r>
                        <a:rPr lang="en-US" b="0">
                          <a:effectLst/>
                          <a:latin typeface="inherit"/>
                        </a:rPr>
                        <a:t>Social implications are about the affect a computer program might have on users, the wider community, and society overall. For example, programs about gambling would be negative. Use clear instructions, and inoffensive feedback.</a:t>
                      </a:r>
                      <a:r>
                        <a:rPr lang="en-US" b="0">
                          <a:effectLst/>
                          <a:latin typeface="Calibri" panose="020F0502020204030204" pitchFamily="34" charset="0"/>
                        </a:rPr>
                        <a:t>​</a:t>
                      </a:r>
                      <a:endParaRPr lang="en-US" b="0">
                        <a:effectLst/>
                      </a:endParaRPr>
                    </a:p>
                  </a:txBody>
                  <a:tcPr/>
                </a:tc>
                <a:extLst>
                  <a:ext uri="{0D108BD9-81ED-4DB2-BD59-A6C34878D82A}">
                    <a16:rowId xmlns:a16="http://schemas.microsoft.com/office/drawing/2014/main" val="213555472"/>
                  </a:ext>
                </a:extLst>
              </a:tr>
              <a:tr h="2293475">
                <a:tc>
                  <a:txBody>
                    <a:bodyPr/>
                    <a:lstStyle/>
                    <a:p>
                      <a:pPr algn="l" fontAlgn="base"/>
                      <a:r>
                        <a:rPr lang="en-NZ" b="0">
                          <a:effectLst/>
                          <a:latin typeface="inherit"/>
                        </a:rPr>
                        <a:t>Future Proofing</a:t>
                      </a:r>
                      <a:r>
                        <a:rPr lang="en-NZ" b="0">
                          <a:effectLst/>
                          <a:latin typeface="Calibri" panose="020F0502020204030204" pitchFamily="34" charset="0"/>
                        </a:rPr>
                        <a:t>​</a:t>
                      </a:r>
                      <a:endParaRPr lang="en-NZ" b="0">
                        <a:effectLst/>
                      </a:endParaRPr>
                    </a:p>
                  </a:txBody>
                  <a:tcPr/>
                </a:tc>
                <a:tc>
                  <a:txBody>
                    <a:bodyPr/>
                    <a:lstStyle/>
                    <a:p>
                      <a:pPr algn="l" fontAlgn="base"/>
                      <a:r>
                        <a:rPr lang="en-US" b="0" dirty="0">
                          <a:effectLst/>
                          <a:latin typeface="inherit"/>
                        </a:rPr>
                        <a:t>Future proofing makes sure a program is flexible, adaptable, and easily modified. A programmer should be able to easily make changes, if it is well set out and commented. They should understand the purpose and reasoning behind the code. It is important to use constants rather than literals.</a:t>
                      </a:r>
                      <a:endParaRPr lang="en-US" b="0" dirty="0">
                        <a:effectLst/>
                      </a:endParaRPr>
                    </a:p>
                  </a:txBody>
                  <a:tcPr/>
                </a:tc>
                <a:extLst>
                  <a:ext uri="{0D108BD9-81ED-4DB2-BD59-A6C34878D82A}">
                    <a16:rowId xmlns:a16="http://schemas.microsoft.com/office/drawing/2014/main" val="3389658922"/>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CC94D-80CA-8F86-F444-4C69C47250CD}"/>
              </a:ext>
            </a:extLst>
          </p:cNvPr>
          <p:cNvSpPr>
            <a:spLocks noGrp="1"/>
          </p:cNvSpPr>
          <p:nvPr>
            <p:ph type="title"/>
          </p:nvPr>
        </p:nvSpPr>
        <p:spPr>
          <a:xfrm>
            <a:off x="339436" y="36137"/>
            <a:ext cx="10515600" cy="1325563"/>
          </a:xfrm>
        </p:spPr>
        <p:txBody>
          <a:bodyPr/>
          <a:lstStyle/>
          <a:p>
            <a:r>
              <a:rPr lang="en-NZ" dirty="0"/>
              <a:t>Change Combo: Development </a:t>
            </a:r>
          </a:p>
        </p:txBody>
      </p:sp>
      <p:graphicFrame>
        <p:nvGraphicFramePr>
          <p:cNvPr id="4" name="Table 3">
            <a:extLst>
              <a:ext uri="{FF2B5EF4-FFF2-40B4-BE49-F238E27FC236}">
                <a16:creationId xmlns:a16="http://schemas.microsoft.com/office/drawing/2014/main" id="{B3409D15-1852-C528-2111-381DEBE742E1}"/>
              </a:ext>
            </a:extLst>
          </p:cNvPr>
          <p:cNvGraphicFramePr>
            <a:graphicFrameLocks noGrp="1"/>
          </p:cNvGraphicFramePr>
          <p:nvPr>
            <p:extLst>
              <p:ext uri="{D42A27DB-BD31-4B8C-83A1-F6EECF244321}">
                <p14:modId xmlns:p14="http://schemas.microsoft.com/office/powerpoint/2010/main" val="2692755014"/>
              </p:ext>
            </p:extLst>
          </p:nvPr>
        </p:nvGraphicFramePr>
        <p:xfrm>
          <a:off x="523833" y="1298361"/>
          <a:ext cx="10446328" cy="3108928"/>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1051528">
                <a:tc>
                  <a:txBody>
                    <a:bodyPr/>
                    <a:lstStyle/>
                    <a:p>
                      <a:pPr marL="0" lvl="0" indent="0" algn="l" rtl="0">
                        <a:spcBef>
                          <a:spcPts val="0"/>
                        </a:spcBef>
                        <a:spcAft>
                          <a:spcPts val="0"/>
                        </a:spcAft>
                        <a:buNone/>
                      </a:pPr>
                      <a:r>
                        <a:rPr lang="en-NZ" sz="2400" b="1" dirty="0"/>
                        <a:t>Trial 1</a:t>
                      </a:r>
                    </a:p>
                    <a:p>
                      <a:pPr marL="0" lvl="0" indent="0" algn="l" rtl="0">
                        <a:spcBef>
                          <a:spcPts val="0"/>
                        </a:spcBef>
                        <a:spcAft>
                          <a:spcPts val="0"/>
                        </a:spcAft>
                        <a:buNone/>
                      </a:pPr>
                      <a:r>
                        <a:rPr lang="en-NZ" sz="2400" b="0" dirty="0"/>
                        <a:t>03_Checker_V1</a:t>
                      </a:r>
                      <a:endParaRPr sz="2400" b="0" dirty="0"/>
                    </a:p>
                  </a:txBody>
                  <a:tcPr marL="121900" marR="121900" marT="121900" marB="121900"/>
                </a:tc>
                <a:tc>
                  <a:txBody>
                    <a:bodyPr/>
                    <a:lstStyle/>
                    <a:p>
                      <a:pPr marL="0" lvl="0" indent="0" algn="l" rtl="0">
                        <a:spcBef>
                          <a:spcPts val="0"/>
                        </a:spcBef>
                        <a:spcAft>
                          <a:spcPts val="0"/>
                        </a:spcAft>
                        <a:buNone/>
                      </a:pPr>
                      <a:r>
                        <a:rPr lang="en-NZ" sz="1600" dirty="0"/>
                        <a:t>Trial 1 – function that allows the user to change a specific part of the combo without re-entering the whole thing</a:t>
                      </a:r>
                    </a:p>
                  </a:txBody>
                  <a:tcPr marL="121900" marR="121900" marT="121900" marB="121900"/>
                </a:tc>
                <a:extLst>
                  <a:ext uri="{0D108BD9-81ED-4DB2-BD59-A6C34878D82A}">
                    <a16:rowId xmlns:a16="http://schemas.microsoft.com/office/drawing/2014/main" val="1028317484"/>
                  </a:ext>
                </a:extLst>
              </a:tr>
              <a:tr h="1082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b="1" dirty="0"/>
                        <a:t>Trial 2</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b="0" dirty="0"/>
                        <a:t>03_Checker_V2</a:t>
                      </a:r>
                    </a:p>
                  </a:txBody>
                  <a:tcPr marL="121900" marR="121900" marT="121900" marB="121900"/>
                </a:tc>
                <a:tc>
                  <a:txBody>
                    <a:bodyPr/>
                    <a:lstStyle/>
                    <a:p>
                      <a:pPr marL="0" lvl="0" indent="0" algn="l" rtl="0">
                        <a:spcBef>
                          <a:spcPts val="0"/>
                        </a:spcBef>
                        <a:spcAft>
                          <a:spcPts val="0"/>
                        </a:spcAft>
                        <a:buNone/>
                      </a:pPr>
                      <a:r>
                        <a:rPr lang="en-NZ" sz="1600" dirty="0"/>
                        <a:t>Trial 2 – makes the user re-enter whole combo if incorrectly entered</a:t>
                      </a:r>
                    </a:p>
                  </a:txBody>
                  <a:tcPr marL="121900" marR="121900" marT="121900" marB="121900"/>
                </a:tc>
                <a:extLst>
                  <a:ext uri="{0D108BD9-81ED-4DB2-BD59-A6C34878D82A}">
                    <a16:rowId xmlns:a16="http://schemas.microsoft.com/office/drawing/2014/main" val="1770937675"/>
                  </a:ext>
                </a:extLst>
              </a:tr>
              <a:tr h="600863">
                <a:tc>
                  <a:txBody>
                    <a:bodyPr/>
                    <a:lstStyle/>
                    <a:p>
                      <a:pPr marL="0" lvl="0" indent="0" algn="l" rtl="0">
                        <a:spcBef>
                          <a:spcPts val="0"/>
                        </a:spcBef>
                        <a:spcAft>
                          <a:spcPts val="0"/>
                        </a:spcAft>
                        <a:buNone/>
                      </a:pPr>
                      <a:r>
                        <a:rPr lang="en-NZ" sz="2400" b="1" dirty="0"/>
                        <a:t>Trial 3</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b="0" dirty="0"/>
                        <a:t>03_Checker_V3</a:t>
                      </a:r>
                    </a:p>
                  </a:txBody>
                  <a:tcPr marL="121900" marR="121900" marT="121900" marB="121900"/>
                </a:tc>
                <a:tc>
                  <a:txBody>
                    <a:bodyPr/>
                    <a:lstStyle/>
                    <a:p>
                      <a:pPr marL="0" lvl="0" indent="0" algn="l" rtl="0">
                        <a:spcBef>
                          <a:spcPts val="0"/>
                        </a:spcBef>
                        <a:spcAft>
                          <a:spcPts val="0"/>
                        </a:spcAft>
                        <a:buNone/>
                      </a:pPr>
                      <a:r>
                        <a:rPr lang="en-NZ" sz="1600" dirty="0"/>
                        <a:t>The program now incorporates the blank and float checkers</a:t>
                      </a:r>
                    </a:p>
                  </a:txBody>
                  <a:tcPr marL="121900" marR="121900" marT="121900" marB="121900"/>
                </a:tc>
                <a:extLst>
                  <a:ext uri="{0D108BD9-81ED-4DB2-BD59-A6C34878D82A}">
                    <a16:rowId xmlns:a16="http://schemas.microsoft.com/office/drawing/2014/main" val="3868298777"/>
                  </a:ext>
                </a:extLst>
              </a:tr>
            </a:tbl>
          </a:graphicData>
        </a:graphic>
      </p:graphicFrame>
    </p:spTree>
    <p:extLst>
      <p:ext uri="{BB962C8B-B14F-4D97-AF65-F5344CB8AC3E}">
        <p14:creationId xmlns:p14="http://schemas.microsoft.com/office/powerpoint/2010/main" val="3044371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Component 5: Blank Checker</a:t>
            </a:r>
            <a:endParaRPr sz="4000" dirty="0"/>
          </a:p>
        </p:txBody>
      </p:sp>
      <p:pic>
        <p:nvPicPr>
          <p:cNvPr id="4" name="Picture 3">
            <a:extLst>
              <a:ext uri="{FF2B5EF4-FFF2-40B4-BE49-F238E27FC236}">
                <a16:creationId xmlns:a16="http://schemas.microsoft.com/office/drawing/2014/main" id="{E3717BAC-2224-76DF-B58A-D92B3F771972}"/>
              </a:ext>
            </a:extLst>
          </p:cNvPr>
          <p:cNvPicPr>
            <a:picLocks noChangeAspect="1"/>
          </p:cNvPicPr>
          <p:nvPr/>
        </p:nvPicPr>
        <p:blipFill>
          <a:blip r:embed="rId3"/>
          <a:stretch>
            <a:fillRect/>
          </a:stretch>
        </p:blipFill>
        <p:spPr>
          <a:xfrm>
            <a:off x="1978410" y="1234491"/>
            <a:ext cx="6643076" cy="5120538"/>
          </a:xfrm>
          <a:prstGeom prst="rect">
            <a:avLst/>
          </a:prstGeom>
        </p:spPr>
      </p:pic>
      <p:sp>
        <p:nvSpPr>
          <p:cNvPr id="18" name="正方形/長方形 17">
            <a:extLst>
              <a:ext uri="{FF2B5EF4-FFF2-40B4-BE49-F238E27FC236}">
                <a16:creationId xmlns:a16="http://schemas.microsoft.com/office/drawing/2014/main" id="{85179602-A9C8-41B3-87CE-79BF5BA6D522}"/>
              </a:ext>
            </a:extLst>
          </p:cNvPr>
          <p:cNvSpPr/>
          <p:nvPr/>
        </p:nvSpPr>
        <p:spPr>
          <a:xfrm>
            <a:off x="5281355" y="1255273"/>
            <a:ext cx="3340131" cy="2539487"/>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E71224"/>
              </a:solidFill>
            </a:endParaRPr>
          </a:p>
        </p:txBody>
      </p:sp>
      <p:sp>
        <p:nvSpPr>
          <p:cNvPr id="19" name="직사각형 18">
            <a:extLst>
              <a:ext uri="{FF2B5EF4-FFF2-40B4-BE49-F238E27FC236}">
                <a16:creationId xmlns:a16="http://schemas.microsoft.com/office/drawing/2014/main" id="{EC4E58F6-EC10-4EB2-9CBC-C6464708B18E}"/>
              </a:ext>
            </a:extLst>
          </p:cNvPr>
          <p:cNvSpPr/>
          <p:nvPr/>
        </p:nvSpPr>
        <p:spPr>
          <a:xfrm>
            <a:off x="1978410" y="5419847"/>
            <a:ext cx="3211107" cy="203662"/>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30108828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Blank Checker- Test Plan</a:t>
            </a:r>
            <a:endParaRPr sz="4000" dirty="0"/>
          </a:p>
        </p:txBody>
      </p:sp>
      <p:graphicFrame>
        <p:nvGraphicFramePr>
          <p:cNvPr id="2" name="Google Shape;92;p19">
            <a:extLst>
              <a:ext uri="{FF2B5EF4-FFF2-40B4-BE49-F238E27FC236}">
                <a16:creationId xmlns:a16="http://schemas.microsoft.com/office/drawing/2014/main" id="{FC5D60FF-711C-E758-D6B3-1A0023C986C1}"/>
              </a:ext>
            </a:extLst>
          </p:cNvPr>
          <p:cNvGraphicFramePr/>
          <p:nvPr>
            <p:extLst>
              <p:ext uri="{D42A27DB-BD31-4B8C-83A1-F6EECF244321}">
                <p14:modId xmlns:p14="http://schemas.microsoft.com/office/powerpoint/2010/main" val="1783776391"/>
              </p:ext>
            </p:extLst>
          </p:nvPr>
        </p:nvGraphicFramePr>
        <p:xfrm>
          <a:off x="201844" y="910593"/>
          <a:ext cx="11360800" cy="380980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“”(nothing entered)</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 </a:t>
                      </a:r>
                      <a:r>
                        <a:rPr lang="en-US" sz="2400" b="1" kern="1200" dirty="0">
                          <a:solidFill>
                            <a:schemeClr val="tx1"/>
                          </a:solidFill>
                          <a:effectLst/>
                          <a:latin typeface="+mn-lt"/>
                          <a:ea typeface="+mn-ea"/>
                          <a:cs typeface="+mn-cs"/>
                        </a:rPr>
                        <a:t>That was not a valid input</a:t>
                      </a:r>
                      <a:r>
                        <a:rPr lang="en-US" sz="3200" b="1" kern="1200" dirty="0">
                          <a:solidFill>
                            <a:schemeClr val="tx1"/>
                          </a:solidFill>
                          <a:effectLst/>
                          <a:latin typeface="+mn-lt"/>
                          <a:ea typeface="+mn-ea"/>
                          <a:cs typeface="+mn-cs"/>
                        </a:rPr>
                        <a:t>, </a:t>
                      </a:r>
                      <a:r>
                        <a:rPr lang="en-US" sz="2400" b="1" kern="1200" dirty="0">
                          <a:solidFill>
                            <a:schemeClr val="tx1"/>
                          </a:solidFill>
                          <a:effectLst/>
                          <a:latin typeface="+mn-lt"/>
                          <a:ea typeface="+mn-ea"/>
                          <a:cs typeface="+mn-cs"/>
                        </a:rPr>
                        <a:t>Please answer all questions</a:t>
                      </a:r>
                      <a:endParaRPr lang="en-NZ"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  “”</a:t>
                      </a:r>
                      <a:r>
                        <a:rPr lang="en-NZ" sz="2400" i="1" dirty="0"/>
                        <a:t>(space entered)</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 </a:t>
                      </a:r>
                      <a:r>
                        <a:rPr lang="en-US" sz="1800" b="1" kern="1200" dirty="0">
                          <a:solidFill>
                            <a:schemeClr val="tx1"/>
                          </a:solidFill>
                          <a:effectLst/>
                          <a:latin typeface="+mn-lt"/>
                          <a:ea typeface="+mn-ea"/>
                          <a:cs typeface="+mn-cs"/>
                        </a:rPr>
                        <a:t>That was not a valid input</a:t>
                      </a:r>
                      <a:r>
                        <a:rPr lang="en-US" sz="2400" b="1" kern="1200" dirty="0">
                          <a:solidFill>
                            <a:schemeClr val="tx1"/>
                          </a:solidFill>
                          <a:effectLst/>
                          <a:latin typeface="+mn-lt"/>
                          <a:ea typeface="+mn-ea"/>
                          <a:cs typeface="+mn-cs"/>
                        </a:rPr>
                        <a:t>, </a:t>
                      </a:r>
                      <a:r>
                        <a:rPr lang="en-US" sz="1800" b="1" kern="1200" dirty="0">
                          <a:solidFill>
                            <a:schemeClr val="tx1"/>
                          </a:solidFill>
                          <a:effectLst/>
                          <a:latin typeface="+mn-lt"/>
                          <a:ea typeface="+mn-ea"/>
                          <a:cs typeface="+mn-cs"/>
                        </a:rPr>
                        <a:t>Please answer all questions</a:t>
                      </a:r>
                      <a:endParaRPr lang="en-NZ" sz="2400" dirty="0"/>
                    </a:p>
                  </a:txBody>
                  <a:tcPr marL="121900" marR="121900" marT="121900" marB="121900"/>
                </a:tc>
                <a:extLst>
                  <a:ext uri="{0D108BD9-81ED-4DB2-BD59-A6C34878D82A}">
                    <a16:rowId xmlns:a16="http://schemas.microsoft.com/office/drawing/2014/main" val="2784959321"/>
                  </a:ext>
                </a:extLst>
              </a:tr>
              <a:tr h="609560">
                <a:tc>
                  <a:txBody>
                    <a:bodyPr/>
                    <a:lstStyle/>
                    <a:p>
                      <a:pPr marL="0" lvl="0" indent="0" algn="l" rtl="0">
                        <a:spcBef>
                          <a:spcPts val="0"/>
                        </a:spcBef>
                        <a:spcAft>
                          <a:spcPts val="0"/>
                        </a:spcAft>
                        <a:buNone/>
                      </a:pPr>
                      <a:r>
                        <a:rPr lang="en-NZ" sz="2400" dirty="0"/>
                        <a:t>51 </a:t>
                      </a:r>
                      <a:r>
                        <a:rPr lang="en-NZ" sz="2400" i="1" dirty="0"/>
                        <a:t>(valid float)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Program continues</a:t>
                      </a:r>
                    </a:p>
                  </a:txBody>
                  <a:tcPr marL="121900" marR="121900" marT="121900" marB="121900"/>
                </a:tc>
                <a:extLst>
                  <a:ext uri="{0D108BD9-81ED-4DB2-BD59-A6C34878D82A}">
                    <a16:rowId xmlns:a16="http://schemas.microsoft.com/office/drawing/2014/main" val="3873519937"/>
                  </a:ext>
                </a:extLst>
              </a:tr>
              <a:tr h="609560">
                <a:tc>
                  <a:txBody>
                    <a:bodyPr/>
                    <a:lstStyle/>
                    <a:p>
                      <a:pPr marL="0" lvl="0" indent="0" algn="l" rtl="0">
                        <a:spcBef>
                          <a:spcPts val="0"/>
                        </a:spcBef>
                        <a:spcAft>
                          <a:spcPts val="0"/>
                        </a:spcAft>
                        <a:buNone/>
                      </a:pPr>
                      <a:r>
                        <a:rPr lang="en-NZ" sz="2400" dirty="0"/>
                        <a:t>potato </a:t>
                      </a:r>
                      <a:r>
                        <a:rPr lang="en-NZ" sz="2400" i="1" dirty="0"/>
                        <a:t>(valid –string)</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4159670996"/>
                  </a:ext>
                </a:extLst>
              </a:tr>
            </a:tbl>
          </a:graphicData>
        </a:graphic>
      </p:graphicFrame>
    </p:spTree>
    <p:extLst>
      <p:ext uri="{BB962C8B-B14F-4D97-AF65-F5344CB8AC3E}">
        <p14:creationId xmlns:p14="http://schemas.microsoft.com/office/powerpoint/2010/main" val="1490674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5A60C499-8D42-CDF4-07AC-3988B36C26AC}"/>
              </a:ext>
            </a:extLst>
          </p:cNvPr>
          <p:cNvPicPr>
            <a:picLocks noChangeAspect="1"/>
          </p:cNvPicPr>
          <p:nvPr/>
        </p:nvPicPr>
        <p:blipFill>
          <a:blip r:embed="rId3"/>
          <a:stretch>
            <a:fillRect/>
          </a:stretch>
        </p:blipFill>
        <p:spPr>
          <a:xfrm>
            <a:off x="3473985" y="5960368"/>
            <a:ext cx="3373986" cy="573503"/>
          </a:xfrm>
          <a:prstGeom prst="rect">
            <a:avLst/>
          </a:prstGeom>
        </p:spPr>
      </p:pic>
      <p:pic>
        <p:nvPicPr>
          <p:cNvPr id="27" name="Picture 26">
            <a:extLst>
              <a:ext uri="{FF2B5EF4-FFF2-40B4-BE49-F238E27FC236}">
                <a16:creationId xmlns:a16="http://schemas.microsoft.com/office/drawing/2014/main" id="{A6F0DB2A-073C-DBEA-7721-E255B13F7070}"/>
              </a:ext>
            </a:extLst>
          </p:cNvPr>
          <p:cNvPicPr>
            <a:picLocks noChangeAspect="1"/>
          </p:cNvPicPr>
          <p:nvPr/>
        </p:nvPicPr>
        <p:blipFill>
          <a:blip r:embed="rId3"/>
          <a:stretch>
            <a:fillRect/>
          </a:stretch>
        </p:blipFill>
        <p:spPr>
          <a:xfrm>
            <a:off x="7375950" y="5878477"/>
            <a:ext cx="2876698" cy="488975"/>
          </a:xfrm>
          <a:prstGeom prst="rect">
            <a:avLst/>
          </a:prstGeom>
        </p:spPr>
      </p:pic>
      <p:pic>
        <p:nvPicPr>
          <p:cNvPr id="15" name="Picture 14">
            <a:extLst>
              <a:ext uri="{FF2B5EF4-FFF2-40B4-BE49-F238E27FC236}">
                <a16:creationId xmlns:a16="http://schemas.microsoft.com/office/drawing/2014/main" id="{45015D2A-9689-53C9-36E8-212339247C40}"/>
              </a:ext>
            </a:extLst>
          </p:cNvPr>
          <p:cNvPicPr>
            <a:picLocks noChangeAspect="1"/>
          </p:cNvPicPr>
          <p:nvPr/>
        </p:nvPicPr>
        <p:blipFill>
          <a:blip r:embed="rId4"/>
          <a:stretch>
            <a:fillRect/>
          </a:stretch>
        </p:blipFill>
        <p:spPr>
          <a:xfrm>
            <a:off x="7436650" y="1503894"/>
            <a:ext cx="3197341" cy="1040871"/>
          </a:xfrm>
          <a:prstGeom prst="rect">
            <a:avLst/>
          </a:prstGeom>
        </p:spPr>
      </p:pic>
      <p:pic>
        <p:nvPicPr>
          <p:cNvPr id="7" name="Picture 6">
            <a:extLst>
              <a:ext uri="{FF2B5EF4-FFF2-40B4-BE49-F238E27FC236}">
                <a16:creationId xmlns:a16="http://schemas.microsoft.com/office/drawing/2014/main" id="{18294F50-6CC4-7677-873F-ECC38D3E78C0}"/>
              </a:ext>
            </a:extLst>
          </p:cNvPr>
          <p:cNvPicPr>
            <a:picLocks noChangeAspect="1"/>
          </p:cNvPicPr>
          <p:nvPr/>
        </p:nvPicPr>
        <p:blipFill>
          <a:blip r:embed="rId5"/>
          <a:stretch>
            <a:fillRect/>
          </a:stretch>
        </p:blipFill>
        <p:spPr>
          <a:xfrm>
            <a:off x="7388946" y="63214"/>
            <a:ext cx="3407267" cy="1387495"/>
          </a:xfrm>
          <a:prstGeom prst="rect">
            <a:avLst/>
          </a:prstGeom>
        </p:spPr>
      </p:pic>
      <p:graphicFrame>
        <p:nvGraphicFramePr>
          <p:cNvPr id="4" name="Google Shape;92;p19">
            <a:extLst>
              <a:ext uri="{FF2B5EF4-FFF2-40B4-BE49-F238E27FC236}">
                <a16:creationId xmlns:a16="http://schemas.microsoft.com/office/drawing/2014/main" id="{BB2A6B08-7BB4-597F-E363-199E9AB0DEEB}"/>
              </a:ext>
            </a:extLst>
          </p:cNvPr>
          <p:cNvGraphicFramePr/>
          <p:nvPr>
            <p:extLst>
              <p:ext uri="{D42A27DB-BD31-4B8C-83A1-F6EECF244321}">
                <p14:modId xmlns:p14="http://schemas.microsoft.com/office/powerpoint/2010/main" val="3152707972"/>
              </p:ext>
            </p:extLst>
          </p:nvPr>
        </p:nvGraphicFramePr>
        <p:xfrm>
          <a:off x="213752" y="1205805"/>
          <a:ext cx="6958944" cy="4580092"/>
        </p:xfrm>
        <a:graphic>
          <a:graphicData uri="http://schemas.openxmlformats.org/drawingml/2006/table">
            <a:tbl>
              <a:tblPr>
                <a:noFill/>
              </a:tblPr>
              <a:tblGrid>
                <a:gridCol w="3479472">
                  <a:extLst>
                    <a:ext uri="{9D8B030D-6E8A-4147-A177-3AD203B41FA5}">
                      <a16:colId xmlns:a16="http://schemas.microsoft.com/office/drawing/2014/main" val="20000"/>
                    </a:ext>
                  </a:extLst>
                </a:gridCol>
                <a:gridCol w="3479472">
                  <a:extLst>
                    <a:ext uri="{9D8B030D-6E8A-4147-A177-3AD203B41FA5}">
                      <a16:colId xmlns:a16="http://schemas.microsoft.com/office/drawing/2014/main" val="20001"/>
                    </a:ext>
                  </a:extLst>
                </a:gridCol>
              </a:tblGrid>
              <a:tr h="61674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480232">
                <a:tc>
                  <a:txBody>
                    <a:bodyPr/>
                    <a:lstStyle/>
                    <a:p>
                      <a:pPr marL="0" lvl="0" indent="0" algn="l" rtl="0">
                        <a:spcBef>
                          <a:spcPts val="0"/>
                        </a:spcBef>
                        <a:spcAft>
                          <a:spcPts val="0"/>
                        </a:spcAft>
                        <a:buNone/>
                      </a:pPr>
                      <a:r>
                        <a:rPr lang="en-NZ" sz="2400" dirty="0"/>
                        <a:t>“”(nothing entered)</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 </a:t>
                      </a:r>
                      <a:r>
                        <a:rPr lang="en-US" sz="2400" b="1" kern="1200" dirty="0">
                          <a:solidFill>
                            <a:schemeClr val="tx1"/>
                          </a:solidFill>
                          <a:effectLst/>
                          <a:latin typeface="+mn-lt"/>
                          <a:ea typeface="+mn-ea"/>
                          <a:cs typeface="+mn-cs"/>
                        </a:rPr>
                        <a:t>That was not a valid input</a:t>
                      </a:r>
                      <a:r>
                        <a:rPr lang="en-US" sz="3200" b="1" kern="1200" dirty="0">
                          <a:solidFill>
                            <a:schemeClr val="tx1"/>
                          </a:solidFill>
                          <a:effectLst/>
                          <a:latin typeface="+mn-lt"/>
                          <a:ea typeface="+mn-ea"/>
                          <a:cs typeface="+mn-cs"/>
                        </a:rPr>
                        <a:t>, </a:t>
                      </a:r>
                      <a:r>
                        <a:rPr lang="en-US" sz="2400" b="1" kern="1200" dirty="0">
                          <a:solidFill>
                            <a:schemeClr val="tx1"/>
                          </a:solidFill>
                          <a:effectLst/>
                          <a:latin typeface="+mn-lt"/>
                          <a:ea typeface="+mn-ea"/>
                          <a:cs typeface="+mn-cs"/>
                        </a:rPr>
                        <a:t>Please answer all questions</a:t>
                      </a:r>
                      <a:endParaRPr lang="en-NZ" sz="2400" dirty="0"/>
                    </a:p>
                  </a:txBody>
                  <a:tcPr marL="121900" marR="121900" marT="121900" marB="121900"/>
                </a:tc>
                <a:extLst>
                  <a:ext uri="{0D108BD9-81ED-4DB2-BD59-A6C34878D82A}">
                    <a16:rowId xmlns:a16="http://schemas.microsoft.com/office/drawing/2014/main" val="10001"/>
                  </a:ext>
                </a:extLst>
              </a:tr>
              <a:tr h="894291">
                <a:tc>
                  <a:txBody>
                    <a:bodyPr/>
                    <a:lstStyle/>
                    <a:p>
                      <a:pPr marL="0" lvl="0" indent="0" algn="l" rtl="0">
                        <a:spcBef>
                          <a:spcPts val="0"/>
                        </a:spcBef>
                        <a:spcAft>
                          <a:spcPts val="0"/>
                        </a:spcAft>
                        <a:buNone/>
                      </a:pPr>
                      <a:r>
                        <a:rPr lang="en-NZ" sz="2400" dirty="0"/>
                        <a:t>  “”</a:t>
                      </a:r>
                      <a:r>
                        <a:rPr lang="en-NZ" sz="2400" i="1" dirty="0"/>
                        <a:t>(space entered)</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 </a:t>
                      </a:r>
                      <a:r>
                        <a:rPr lang="en-US" sz="1800" b="1" kern="1200" dirty="0">
                          <a:solidFill>
                            <a:schemeClr val="tx1"/>
                          </a:solidFill>
                          <a:effectLst/>
                          <a:latin typeface="+mn-lt"/>
                          <a:ea typeface="+mn-ea"/>
                          <a:cs typeface="+mn-cs"/>
                        </a:rPr>
                        <a:t>That was not a valid input</a:t>
                      </a:r>
                      <a:r>
                        <a:rPr lang="en-US" sz="2400" b="1" kern="1200" dirty="0">
                          <a:solidFill>
                            <a:schemeClr val="tx1"/>
                          </a:solidFill>
                          <a:effectLst/>
                          <a:latin typeface="+mn-lt"/>
                          <a:ea typeface="+mn-ea"/>
                          <a:cs typeface="+mn-cs"/>
                        </a:rPr>
                        <a:t>, </a:t>
                      </a:r>
                      <a:r>
                        <a:rPr lang="en-US" sz="1800" b="1" kern="1200" dirty="0">
                          <a:solidFill>
                            <a:schemeClr val="tx1"/>
                          </a:solidFill>
                          <a:effectLst/>
                          <a:latin typeface="+mn-lt"/>
                          <a:ea typeface="+mn-ea"/>
                          <a:cs typeface="+mn-cs"/>
                        </a:rPr>
                        <a:t>Please answer all questions</a:t>
                      </a:r>
                      <a:endParaRPr lang="en-NZ" sz="2400" dirty="0"/>
                    </a:p>
                  </a:txBody>
                  <a:tcPr marL="121900" marR="121900" marT="121900" marB="121900"/>
                </a:tc>
                <a:extLst>
                  <a:ext uri="{0D108BD9-81ED-4DB2-BD59-A6C34878D82A}">
                    <a16:rowId xmlns:a16="http://schemas.microsoft.com/office/drawing/2014/main" val="2784959321"/>
                  </a:ext>
                </a:extLst>
              </a:tr>
              <a:tr h="616740">
                <a:tc>
                  <a:txBody>
                    <a:bodyPr/>
                    <a:lstStyle/>
                    <a:p>
                      <a:pPr marL="0" lvl="0" indent="0" algn="l" rtl="0">
                        <a:spcBef>
                          <a:spcPts val="0"/>
                        </a:spcBef>
                        <a:spcAft>
                          <a:spcPts val="0"/>
                        </a:spcAft>
                        <a:buNone/>
                      </a:pPr>
                      <a:r>
                        <a:rPr lang="en-NZ" sz="2400" dirty="0"/>
                        <a:t>51 </a:t>
                      </a:r>
                      <a:r>
                        <a:rPr lang="en-NZ" sz="2400" i="1" dirty="0"/>
                        <a:t>(valid float)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Program continues</a:t>
                      </a:r>
                    </a:p>
                  </a:txBody>
                  <a:tcPr marL="121900" marR="121900" marT="121900" marB="121900"/>
                </a:tc>
                <a:extLst>
                  <a:ext uri="{0D108BD9-81ED-4DB2-BD59-A6C34878D82A}">
                    <a16:rowId xmlns:a16="http://schemas.microsoft.com/office/drawing/2014/main" val="3873519937"/>
                  </a:ext>
                </a:extLst>
              </a:tr>
              <a:tr h="616740">
                <a:tc>
                  <a:txBody>
                    <a:bodyPr/>
                    <a:lstStyle/>
                    <a:p>
                      <a:pPr marL="0" lvl="0" indent="0" algn="l" rtl="0">
                        <a:spcBef>
                          <a:spcPts val="0"/>
                        </a:spcBef>
                        <a:spcAft>
                          <a:spcPts val="0"/>
                        </a:spcAft>
                        <a:buNone/>
                      </a:pPr>
                      <a:r>
                        <a:rPr lang="en-NZ" sz="2400" dirty="0"/>
                        <a:t>potato </a:t>
                      </a:r>
                      <a:r>
                        <a:rPr lang="en-NZ" sz="2400" i="1" dirty="0"/>
                        <a:t>(valid –string)</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4159670996"/>
                  </a:ext>
                </a:extLst>
              </a:tr>
            </a:tbl>
          </a:graphicData>
        </a:graphic>
      </p:graphicFrame>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458190" y="239601"/>
            <a:ext cx="5110258" cy="665452"/>
          </a:xfrm>
        </p:spPr>
        <p:txBody>
          <a:bodyPr>
            <a:normAutofit fontScale="90000"/>
          </a:bodyPr>
          <a:lstStyle/>
          <a:p>
            <a:r>
              <a:rPr lang="en-NZ" dirty="0"/>
              <a:t>Blank Checker Testing </a:t>
            </a:r>
          </a:p>
        </p:txBody>
      </p:sp>
      <mc:AlternateContent xmlns:mc="http://schemas.openxmlformats.org/markup-compatibility/2006" xmlns:p14="http://schemas.microsoft.com/office/powerpoint/2010/main">
        <mc:Choice Requires="p14">
          <p:contentPart p14:bwMode="auto" r:id="rId6">
            <p14:nvContentPartPr>
              <p14:cNvPr id="31" name="Ink 30">
                <a:extLst>
                  <a:ext uri="{FF2B5EF4-FFF2-40B4-BE49-F238E27FC236}">
                    <a16:creationId xmlns:a16="http://schemas.microsoft.com/office/drawing/2014/main" id="{9C3DBAE1-AB09-A1AE-4CDB-DD8F34DA18D5}"/>
                  </a:ext>
                </a:extLst>
              </p14:cNvPr>
              <p14:cNvContentPartPr/>
              <p14:nvPr/>
            </p14:nvContentPartPr>
            <p14:xfrm>
              <a:off x="-570380" y="510536"/>
              <a:ext cx="360" cy="360"/>
            </p14:xfrm>
          </p:contentPart>
        </mc:Choice>
        <mc:Fallback xmlns="">
          <p:pic>
            <p:nvPicPr>
              <p:cNvPr id="31" name="Ink 30">
                <a:extLst>
                  <a:ext uri="{FF2B5EF4-FFF2-40B4-BE49-F238E27FC236}">
                    <a16:creationId xmlns:a16="http://schemas.microsoft.com/office/drawing/2014/main" id="{9C3DBAE1-AB09-A1AE-4CDB-DD8F34DA18D5}"/>
                  </a:ext>
                </a:extLst>
              </p:cNvPr>
              <p:cNvPicPr/>
              <p:nvPr/>
            </p:nvPicPr>
            <p:blipFill>
              <a:blip r:embed="rId7"/>
              <a:stretch>
                <a:fillRect/>
              </a:stretch>
            </p:blipFill>
            <p:spPr>
              <a:xfrm>
                <a:off x="-579380" y="501536"/>
                <a:ext cx="18000" cy="18000"/>
              </a:xfrm>
              <a:prstGeom prst="rect">
                <a:avLst/>
              </a:prstGeom>
            </p:spPr>
          </p:pic>
        </mc:Fallback>
      </mc:AlternateContent>
      <p:sp>
        <p:nvSpPr>
          <p:cNvPr id="29" name="Rectangle 28">
            <a:extLst>
              <a:ext uri="{FF2B5EF4-FFF2-40B4-BE49-F238E27FC236}">
                <a16:creationId xmlns:a16="http://schemas.microsoft.com/office/drawing/2014/main" id="{9A083036-FEE9-41D5-8DAB-A12A4920344C}"/>
              </a:ext>
            </a:extLst>
          </p:cNvPr>
          <p:cNvSpPr/>
          <p:nvPr/>
        </p:nvSpPr>
        <p:spPr>
          <a:xfrm>
            <a:off x="190684" y="1781299"/>
            <a:ext cx="6958945" cy="1506257"/>
          </a:xfrm>
          <a:prstGeom prst="rect">
            <a:avLst/>
          </a:prstGeom>
          <a:solidFill>
            <a:srgbClr val="33CCFF">
              <a:alpha val="5000"/>
            </a:srgbClr>
          </a:solidFill>
          <a:ln w="18000">
            <a:solidFill>
              <a:srgbClr val="33CCFF"/>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2" name="Rectangle 31">
            <a:extLst>
              <a:ext uri="{FF2B5EF4-FFF2-40B4-BE49-F238E27FC236}">
                <a16:creationId xmlns:a16="http://schemas.microsoft.com/office/drawing/2014/main" id="{FFD2D29C-D701-FB31-C4AA-40442AB6B4C4}"/>
              </a:ext>
            </a:extLst>
          </p:cNvPr>
          <p:cNvSpPr/>
          <p:nvPr/>
        </p:nvSpPr>
        <p:spPr>
          <a:xfrm>
            <a:off x="7388946" y="63213"/>
            <a:ext cx="3407267" cy="1366638"/>
          </a:xfrm>
          <a:prstGeom prst="rect">
            <a:avLst/>
          </a:prstGeom>
          <a:solidFill>
            <a:srgbClr val="33CCFF">
              <a:alpha val="5000"/>
            </a:srgbClr>
          </a:solidFill>
          <a:ln w="18000">
            <a:solidFill>
              <a:srgbClr val="33CCFF"/>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6" name="Rectangle 35">
            <a:extLst>
              <a:ext uri="{FF2B5EF4-FFF2-40B4-BE49-F238E27FC236}">
                <a16:creationId xmlns:a16="http://schemas.microsoft.com/office/drawing/2014/main" id="{4C1343D3-B0C0-2118-9074-4BA676B06F34}"/>
              </a:ext>
            </a:extLst>
          </p:cNvPr>
          <p:cNvSpPr/>
          <p:nvPr/>
        </p:nvSpPr>
        <p:spPr>
          <a:xfrm>
            <a:off x="7436649" y="1504019"/>
            <a:ext cx="3197341" cy="1058238"/>
          </a:xfrm>
          <a:prstGeom prst="rect">
            <a:avLst/>
          </a:prstGeom>
          <a:solidFill>
            <a:srgbClr val="33CCFF">
              <a:alpha val="5000"/>
            </a:srgbClr>
          </a:solidFill>
          <a:ln w="18000">
            <a:solidFill>
              <a:srgbClr val="33CCFF"/>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11" name="正方形/長方形 10">
            <a:extLst>
              <a:ext uri="{FF2B5EF4-FFF2-40B4-BE49-F238E27FC236}">
                <a16:creationId xmlns:a16="http://schemas.microsoft.com/office/drawing/2014/main" id="{96FCCC05-5BB6-487F-A832-183D2D6163BF}"/>
              </a:ext>
            </a:extLst>
          </p:cNvPr>
          <p:cNvSpPr/>
          <p:nvPr/>
        </p:nvSpPr>
        <p:spPr>
          <a:xfrm rot="-10800000">
            <a:off x="213752" y="3287559"/>
            <a:ext cx="6979079" cy="1263687"/>
          </a:xfrm>
          <a:prstGeom prst="rect">
            <a:avLst/>
          </a:prstGeom>
          <a:solidFill>
            <a:srgbClr val="E71224">
              <a:alpha val="5000"/>
            </a:srgbClr>
          </a:solidFill>
          <a:ln w="18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30" name="Rectangle 29">
            <a:extLst>
              <a:ext uri="{FF2B5EF4-FFF2-40B4-BE49-F238E27FC236}">
                <a16:creationId xmlns:a16="http://schemas.microsoft.com/office/drawing/2014/main" id="{14B4F620-F1BE-4B49-BF05-2E965AF23329}"/>
              </a:ext>
            </a:extLst>
          </p:cNvPr>
          <p:cNvSpPr/>
          <p:nvPr/>
        </p:nvSpPr>
        <p:spPr>
          <a:xfrm>
            <a:off x="213752" y="4551248"/>
            <a:ext cx="6958944" cy="626826"/>
          </a:xfrm>
          <a:prstGeom prst="rect">
            <a:avLst/>
          </a:prstGeom>
          <a:solidFill>
            <a:srgbClr val="66CC00">
              <a:alpha val="5000"/>
            </a:srgbClr>
          </a:solidFill>
          <a:ln w="18000">
            <a:solidFill>
              <a:srgbClr val="66CC0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54" name="Rectangle 53">
            <a:extLst>
              <a:ext uri="{FF2B5EF4-FFF2-40B4-BE49-F238E27FC236}">
                <a16:creationId xmlns:a16="http://schemas.microsoft.com/office/drawing/2014/main" id="{E7AF156A-4497-9B5D-DDFC-C3A0CC079E8B}"/>
              </a:ext>
            </a:extLst>
          </p:cNvPr>
          <p:cNvSpPr/>
          <p:nvPr/>
        </p:nvSpPr>
        <p:spPr>
          <a:xfrm>
            <a:off x="7436649" y="5926773"/>
            <a:ext cx="2645790" cy="488975"/>
          </a:xfrm>
          <a:prstGeom prst="rect">
            <a:avLst/>
          </a:prstGeom>
          <a:solidFill>
            <a:srgbClr val="66CC00">
              <a:alpha val="5000"/>
            </a:srgbClr>
          </a:solidFill>
          <a:ln w="18000">
            <a:solidFill>
              <a:srgbClr val="66CC0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33" name="矩形 32">
            <a:extLst>
              <a:ext uri="{FF2B5EF4-FFF2-40B4-BE49-F238E27FC236}">
                <a16:creationId xmlns:a16="http://schemas.microsoft.com/office/drawing/2014/main" id="{01A5F04C-CBDF-4532-B211-38B9AEBB85D6}"/>
              </a:ext>
            </a:extLst>
          </p:cNvPr>
          <p:cNvSpPr/>
          <p:nvPr/>
        </p:nvSpPr>
        <p:spPr>
          <a:xfrm>
            <a:off x="236225" y="5178074"/>
            <a:ext cx="6913404" cy="575148"/>
          </a:xfrm>
          <a:prstGeom prst="rect">
            <a:avLst/>
          </a:prstGeom>
          <a:solidFill>
            <a:srgbClr val="5B2D90">
              <a:alpha val="5000"/>
            </a:srgbClr>
          </a:solidFill>
          <a:ln w="36000">
            <a:solidFill>
              <a:srgbClr val="5B2D9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5B2D90"/>
              </a:solidFill>
            </a:endParaRPr>
          </a:p>
        </p:txBody>
      </p:sp>
      <p:sp>
        <p:nvSpPr>
          <p:cNvPr id="60" name="矩形 32">
            <a:extLst>
              <a:ext uri="{FF2B5EF4-FFF2-40B4-BE49-F238E27FC236}">
                <a16:creationId xmlns:a16="http://schemas.microsoft.com/office/drawing/2014/main" id="{074502BB-C478-140F-32D4-A827B7396837}"/>
              </a:ext>
            </a:extLst>
          </p:cNvPr>
          <p:cNvSpPr/>
          <p:nvPr/>
        </p:nvSpPr>
        <p:spPr>
          <a:xfrm>
            <a:off x="3473984" y="6006794"/>
            <a:ext cx="3140572" cy="527077"/>
          </a:xfrm>
          <a:prstGeom prst="rect">
            <a:avLst/>
          </a:prstGeom>
          <a:solidFill>
            <a:srgbClr val="5B2D90">
              <a:alpha val="5000"/>
            </a:srgbClr>
          </a:solidFill>
          <a:ln w="36000">
            <a:solidFill>
              <a:srgbClr val="5B2D9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5B2D90"/>
              </a:solidFill>
            </a:endParaRPr>
          </a:p>
        </p:txBody>
      </p:sp>
      <mc:AlternateContent xmlns:mc="http://schemas.openxmlformats.org/markup-compatibility/2006" xmlns:p14="http://schemas.microsoft.com/office/powerpoint/2010/main">
        <mc:Choice Requires="p14">
          <p:contentPart p14:bwMode="auto" r:id="rId8">
            <p14:nvContentPartPr>
              <p14:cNvPr id="61" name="Ink 60">
                <a:extLst>
                  <a:ext uri="{FF2B5EF4-FFF2-40B4-BE49-F238E27FC236}">
                    <a16:creationId xmlns:a16="http://schemas.microsoft.com/office/drawing/2014/main" id="{8DDCDB01-9A9B-67B7-6FAA-390C95BAED71}"/>
                  </a:ext>
                </a:extLst>
              </p14:cNvPr>
              <p14:cNvContentPartPr/>
              <p14:nvPr/>
            </p14:nvContentPartPr>
            <p14:xfrm>
              <a:off x="-1223611" y="-62445"/>
              <a:ext cx="360" cy="360"/>
            </p14:xfrm>
          </p:contentPart>
        </mc:Choice>
        <mc:Fallback xmlns="">
          <p:pic>
            <p:nvPicPr>
              <p:cNvPr id="61" name="Ink 60">
                <a:extLst>
                  <a:ext uri="{FF2B5EF4-FFF2-40B4-BE49-F238E27FC236}">
                    <a16:creationId xmlns:a16="http://schemas.microsoft.com/office/drawing/2014/main" id="{8DDCDB01-9A9B-67B7-6FAA-390C95BAED71}"/>
                  </a:ext>
                </a:extLst>
              </p:cNvPr>
              <p:cNvPicPr/>
              <p:nvPr/>
            </p:nvPicPr>
            <p:blipFill>
              <a:blip r:embed="rId9"/>
              <a:stretch>
                <a:fillRect/>
              </a:stretch>
            </p:blipFill>
            <p:spPr>
              <a:xfrm>
                <a:off x="-1241611" y="-80445"/>
                <a:ext cx="36000" cy="36000"/>
              </a:xfrm>
              <a:prstGeom prst="rect">
                <a:avLst/>
              </a:prstGeom>
            </p:spPr>
          </p:pic>
        </mc:Fallback>
      </mc:AlternateContent>
      <p:pic>
        <p:nvPicPr>
          <p:cNvPr id="18" name="Picture 17">
            <a:extLst>
              <a:ext uri="{FF2B5EF4-FFF2-40B4-BE49-F238E27FC236}">
                <a16:creationId xmlns:a16="http://schemas.microsoft.com/office/drawing/2014/main" id="{023B3CEF-6139-C17D-6823-90223713708E}"/>
              </a:ext>
            </a:extLst>
          </p:cNvPr>
          <p:cNvPicPr>
            <a:picLocks noChangeAspect="1"/>
          </p:cNvPicPr>
          <p:nvPr/>
        </p:nvPicPr>
        <p:blipFill>
          <a:blip r:embed="rId10"/>
          <a:stretch>
            <a:fillRect/>
          </a:stretch>
        </p:blipFill>
        <p:spPr>
          <a:xfrm>
            <a:off x="7388946" y="2627464"/>
            <a:ext cx="2942586" cy="1200332"/>
          </a:xfrm>
          <a:prstGeom prst="rect">
            <a:avLst/>
          </a:prstGeom>
        </p:spPr>
      </p:pic>
      <p:sp>
        <p:nvSpPr>
          <p:cNvPr id="50" name="正方形/長方形 10">
            <a:extLst>
              <a:ext uri="{FF2B5EF4-FFF2-40B4-BE49-F238E27FC236}">
                <a16:creationId xmlns:a16="http://schemas.microsoft.com/office/drawing/2014/main" id="{854F557E-C3E7-E2C5-4863-81FA1D75EC47}"/>
              </a:ext>
            </a:extLst>
          </p:cNvPr>
          <p:cNvSpPr/>
          <p:nvPr/>
        </p:nvSpPr>
        <p:spPr>
          <a:xfrm rot="-10800000">
            <a:off x="7388946" y="2652810"/>
            <a:ext cx="2942586" cy="1174985"/>
          </a:xfrm>
          <a:prstGeom prst="rect">
            <a:avLst/>
          </a:prstGeom>
          <a:solidFill>
            <a:srgbClr val="E71224">
              <a:alpha val="5000"/>
            </a:srgbClr>
          </a:solidFill>
          <a:ln w="18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pic>
        <p:nvPicPr>
          <p:cNvPr id="22" name="Picture 21">
            <a:extLst>
              <a:ext uri="{FF2B5EF4-FFF2-40B4-BE49-F238E27FC236}">
                <a16:creationId xmlns:a16="http://schemas.microsoft.com/office/drawing/2014/main" id="{CF3BF791-7827-838D-C1A2-3D64999A86E1}"/>
              </a:ext>
            </a:extLst>
          </p:cNvPr>
          <p:cNvPicPr>
            <a:picLocks noChangeAspect="1"/>
          </p:cNvPicPr>
          <p:nvPr/>
        </p:nvPicPr>
        <p:blipFill>
          <a:blip r:embed="rId11"/>
          <a:stretch>
            <a:fillRect/>
          </a:stretch>
        </p:blipFill>
        <p:spPr>
          <a:xfrm>
            <a:off x="7388947" y="3904056"/>
            <a:ext cx="2804182" cy="953329"/>
          </a:xfrm>
          <a:prstGeom prst="rect">
            <a:avLst/>
          </a:prstGeom>
        </p:spPr>
      </p:pic>
      <p:sp>
        <p:nvSpPr>
          <p:cNvPr id="51" name="正方形/長方形 10">
            <a:extLst>
              <a:ext uri="{FF2B5EF4-FFF2-40B4-BE49-F238E27FC236}">
                <a16:creationId xmlns:a16="http://schemas.microsoft.com/office/drawing/2014/main" id="{860C2CCB-EFA4-D224-6C81-C9B1D154C651}"/>
              </a:ext>
            </a:extLst>
          </p:cNvPr>
          <p:cNvSpPr/>
          <p:nvPr/>
        </p:nvSpPr>
        <p:spPr>
          <a:xfrm rot="-10800000">
            <a:off x="7375950" y="3910494"/>
            <a:ext cx="2804180" cy="905393"/>
          </a:xfrm>
          <a:prstGeom prst="rect">
            <a:avLst/>
          </a:prstGeom>
          <a:solidFill>
            <a:srgbClr val="E71224">
              <a:alpha val="5000"/>
            </a:srgbClr>
          </a:solidFill>
          <a:ln w="18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pic>
        <p:nvPicPr>
          <p:cNvPr id="25" name="Picture 24">
            <a:extLst>
              <a:ext uri="{FF2B5EF4-FFF2-40B4-BE49-F238E27FC236}">
                <a16:creationId xmlns:a16="http://schemas.microsoft.com/office/drawing/2014/main" id="{CC99FFD5-D724-87D8-8248-F23D3677E14A}"/>
              </a:ext>
            </a:extLst>
          </p:cNvPr>
          <p:cNvPicPr>
            <a:picLocks noChangeAspect="1"/>
          </p:cNvPicPr>
          <p:nvPr/>
        </p:nvPicPr>
        <p:blipFill>
          <a:blip r:embed="rId12"/>
          <a:stretch>
            <a:fillRect/>
          </a:stretch>
        </p:blipFill>
        <p:spPr>
          <a:xfrm>
            <a:off x="7496465" y="4775713"/>
            <a:ext cx="2286680" cy="928964"/>
          </a:xfrm>
          <a:prstGeom prst="rect">
            <a:avLst/>
          </a:prstGeom>
        </p:spPr>
      </p:pic>
      <p:sp>
        <p:nvSpPr>
          <p:cNvPr id="53" name="Rectangle 52">
            <a:extLst>
              <a:ext uri="{FF2B5EF4-FFF2-40B4-BE49-F238E27FC236}">
                <a16:creationId xmlns:a16="http://schemas.microsoft.com/office/drawing/2014/main" id="{0B23AAEC-5324-BB18-E941-66C4B60D39B9}"/>
              </a:ext>
            </a:extLst>
          </p:cNvPr>
          <p:cNvSpPr/>
          <p:nvPr/>
        </p:nvSpPr>
        <p:spPr>
          <a:xfrm>
            <a:off x="7496977" y="4760798"/>
            <a:ext cx="2286168" cy="905394"/>
          </a:xfrm>
          <a:prstGeom prst="rect">
            <a:avLst/>
          </a:prstGeom>
          <a:solidFill>
            <a:srgbClr val="66CC00">
              <a:alpha val="5000"/>
            </a:srgbClr>
          </a:solidFill>
          <a:ln w="18000">
            <a:solidFill>
              <a:srgbClr val="66CC0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pic>
        <p:nvPicPr>
          <p:cNvPr id="35" name="Picture 34">
            <a:extLst>
              <a:ext uri="{FF2B5EF4-FFF2-40B4-BE49-F238E27FC236}">
                <a16:creationId xmlns:a16="http://schemas.microsoft.com/office/drawing/2014/main" id="{FD7C6091-7551-5A99-4E6C-424E705C8C34}"/>
              </a:ext>
            </a:extLst>
          </p:cNvPr>
          <p:cNvPicPr>
            <a:picLocks noChangeAspect="1"/>
          </p:cNvPicPr>
          <p:nvPr/>
        </p:nvPicPr>
        <p:blipFill>
          <a:blip r:embed="rId13"/>
          <a:stretch>
            <a:fillRect/>
          </a:stretch>
        </p:blipFill>
        <p:spPr>
          <a:xfrm>
            <a:off x="236225" y="5686594"/>
            <a:ext cx="2653201" cy="1114713"/>
          </a:xfrm>
          <a:prstGeom prst="rect">
            <a:avLst/>
          </a:prstGeom>
        </p:spPr>
      </p:pic>
      <p:sp>
        <p:nvSpPr>
          <p:cNvPr id="59" name="矩形 32">
            <a:extLst>
              <a:ext uri="{FF2B5EF4-FFF2-40B4-BE49-F238E27FC236}">
                <a16:creationId xmlns:a16="http://schemas.microsoft.com/office/drawing/2014/main" id="{1666E7CB-222E-0135-26DB-2AED66166DBB}"/>
              </a:ext>
            </a:extLst>
          </p:cNvPr>
          <p:cNvSpPr/>
          <p:nvPr/>
        </p:nvSpPr>
        <p:spPr>
          <a:xfrm>
            <a:off x="236224" y="5734087"/>
            <a:ext cx="2653201" cy="1110594"/>
          </a:xfrm>
          <a:prstGeom prst="rect">
            <a:avLst/>
          </a:prstGeom>
          <a:solidFill>
            <a:srgbClr val="5B2D90">
              <a:alpha val="5000"/>
            </a:srgbClr>
          </a:solidFill>
          <a:ln w="36000">
            <a:solidFill>
              <a:srgbClr val="5B2D9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5B2D90"/>
              </a:solidFill>
            </a:endParaRPr>
          </a:p>
        </p:txBody>
      </p:sp>
      <p:sp>
        <p:nvSpPr>
          <p:cNvPr id="38" name="TextBox 37">
            <a:extLst>
              <a:ext uri="{FF2B5EF4-FFF2-40B4-BE49-F238E27FC236}">
                <a16:creationId xmlns:a16="http://schemas.microsoft.com/office/drawing/2014/main" id="{75EA83B3-7915-06E7-098D-B94364445B02}"/>
              </a:ext>
            </a:extLst>
          </p:cNvPr>
          <p:cNvSpPr txBox="1"/>
          <p:nvPr/>
        </p:nvSpPr>
        <p:spPr>
          <a:xfrm>
            <a:off x="5494551" y="132099"/>
            <a:ext cx="1786270" cy="923330"/>
          </a:xfrm>
          <a:prstGeom prst="rect">
            <a:avLst/>
          </a:prstGeom>
          <a:noFill/>
        </p:spPr>
        <p:txBody>
          <a:bodyPr wrap="square" rtlCol="0">
            <a:spAutoFit/>
          </a:bodyPr>
          <a:lstStyle/>
          <a:p>
            <a:r>
              <a:rPr lang="en-NZ" b="1" dirty="0"/>
              <a:t>All outcomes worked as expected</a:t>
            </a:r>
          </a:p>
        </p:txBody>
      </p:sp>
    </p:spTree>
    <p:extLst>
      <p:ext uri="{BB962C8B-B14F-4D97-AF65-F5344CB8AC3E}">
        <p14:creationId xmlns:p14="http://schemas.microsoft.com/office/powerpoint/2010/main" val="34226263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CC94D-80CA-8F86-F444-4C69C47250CD}"/>
              </a:ext>
            </a:extLst>
          </p:cNvPr>
          <p:cNvSpPr>
            <a:spLocks noGrp="1"/>
          </p:cNvSpPr>
          <p:nvPr>
            <p:ph type="title"/>
          </p:nvPr>
        </p:nvSpPr>
        <p:spPr>
          <a:xfrm>
            <a:off x="523833" y="0"/>
            <a:ext cx="10515600" cy="1325563"/>
          </a:xfrm>
        </p:spPr>
        <p:txBody>
          <a:bodyPr/>
          <a:lstStyle/>
          <a:p>
            <a:r>
              <a:rPr lang="en-NZ" dirty="0"/>
              <a:t>Blank Checker: Development </a:t>
            </a:r>
          </a:p>
        </p:txBody>
      </p:sp>
      <p:graphicFrame>
        <p:nvGraphicFramePr>
          <p:cNvPr id="4" name="Table 3">
            <a:extLst>
              <a:ext uri="{FF2B5EF4-FFF2-40B4-BE49-F238E27FC236}">
                <a16:creationId xmlns:a16="http://schemas.microsoft.com/office/drawing/2014/main" id="{B3409D15-1852-C528-2111-381DEBE742E1}"/>
              </a:ext>
            </a:extLst>
          </p:cNvPr>
          <p:cNvGraphicFramePr>
            <a:graphicFrameLocks noGrp="1"/>
          </p:cNvGraphicFramePr>
          <p:nvPr>
            <p:extLst>
              <p:ext uri="{D42A27DB-BD31-4B8C-83A1-F6EECF244321}">
                <p14:modId xmlns:p14="http://schemas.microsoft.com/office/powerpoint/2010/main" val="1009621557"/>
              </p:ext>
            </p:extLst>
          </p:nvPr>
        </p:nvGraphicFramePr>
        <p:xfrm>
          <a:off x="523833" y="1298361"/>
          <a:ext cx="10446328" cy="3108928"/>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1051528">
                <a:tc>
                  <a:txBody>
                    <a:bodyPr/>
                    <a:lstStyle/>
                    <a:p>
                      <a:pPr marL="0" lvl="0" indent="0" algn="l" rtl="0">
                        <a:spcBef>
                          <a:spcPts val="0"/>
                        </a:spcBef>
                        <a:spcAft>
                          <a:spcPts val="0"/>
                        </a:spcAft>
                        <a:buNone/>
                      </a:pPr>
                      <a:r>
                        <a:rPr lang="en-NZ" sz="2400" b="1" dirty="0"/>
                        <a:t>Trial 1</a:t>
                      </a:r>
                    </a:p>
                    <a:p>
                      <a:pPr marL="0" lvl="0" indent="0" algn="l" rtl="0">
                        <a:spcBef>
                          <a:spcPts val="0"/>
                        </a:spcBef>
                        <a:spcAft>
                          <a:spcPts val="0"/>
                        </a:spcAft>
                        <a:buNone/>
                      </a:pPr>
                      <a:r>
                        <a:rPr lang="en-NZ" sz="2400" b="0" dirty="0"/>
                        <a:t>05_Blank_Checker_V1</a:t>
                      </a:r>
                      <a:endParaRPr sz="2400" b="0" dirty="0"/>
                    </a:p>
                  </a:txBody>
                  <a:tcPr marL="121900" marR="121900" marT="121900" marB="121900"/>
                </a:tc>
                <a:tc>
                  <a:txBody>
                    <a:bodyPr/>
                    <a:lstStyle/>
                    <a:p>
                      <a:pPr marL="0" lvl="0" indent="0" algn="l" rtl="0">
                        <a:spcBef>
                          <a:spcPts val="0"/>
                        </a:spcBef>
                        <a:spcAft>
                          <a:spcPts val="0"/>
                        </a:spcAft>
                        <a:buNone/>
                      </a:pPr>
                      <a:r>
                        <a:rPr lang="en-NZ" sz="1600" dirty="0"/>
                        <a:t>If nothing is entered error is shown</a:t>
                      </a:r>
                    </a:p>
                  </a:txBody>
                  <a:tcPr marL="121900" marR="121900" marT="121900" marB="121900"/>
                </a:tc>
                <a:extLst>
                  <a:ext uri="{0D108BD9-81ED-4DB2-BD59-A6C34878D82A}">
                    <a16:rowId xmlns:a16="http://schemas.microsoft.com/office/drawing/2014/main" val="1028317484"/>
                  </a:ext>
                </a:extLst>
              </a:tr>
              <a:tr h="1082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b="1" dirty="0"/>
                        <a:t>Trial 2</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b="0" dirty="0"/>
                        <a:t>05_Blank_Checker_V2</a:t>
                      </a:r>
                    </a:p>
                  </a:txBody>
                  <a:tcPr marL="121900" marR="121900" marT="121900" marB="121900"/>
                </a:tc>
                <a:tc>
                  <a:txBody>
                    <a:bodyPr/>
                    <a:lstStyle/>
                    <a:p>
                      <a:pPr marL="0" lvl="0" indent="0" algn="l" rtl="0">
                        <a:spcBef>
                          <a:spcPts val="0"/>
                        </a:spcBef>
                        <a:spcAft>
                          <a:spcPts val="0"/>
                        </a:spcAft>
                        <a:buNone/>
                      </a:pPr>
                      <a:r>
                        <a:rPr lang="en-NZ" sz="1600" dirty="0"/>
                        <a:t>The program uses a try and except loop to pull messages out</a:t>
                      </a:r>
                    </a:p>
                  </a:txBody>
                  <a:tcPr marL="121900" marR="121900" marT="121900" marB="121900"/>
                </a:tc>
                <a:extLst>
                  <a:ext uri="{0D108BD9-81ED-4DB2-BD59-A6C34878D82A}">
                    <a16:rowId xmlns:a16="http://schemas.microsoft.com/office/drawing/2014/main" val="1770937675"/>
                  </a:ext>
                </a:extLst>
              </a:tr>
              <a:tr h="600863">
                <a:tc>
                  <a:txBody>
                    <a:bodyPr/>
                    <a:lstStyle/>
                    <a:p>
                      <a:pPr marL="0" lvl="0" indent="0" algn="l" rtl="0">
                        <a:spcBef>
                          <a:spcPts val="0"/>
                        </a:spcBef>
                        <a:spcAft>
                          <a:spcPts val="0"/>
                        </a:spcAft>
                        <a:buNone/>
                      </a:pPr>
                      <a:r>
                        <a:rPr lang="en-NZ" sz="2400" b="1" dirty="0"/>
                        <a:t>Trial 3</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b="0" dirty="0"/>
                        <a:t>05_Blank_Checker_V3</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600" dirty="0"/>
                        <a:t>Program made from trial 3 but is now in a function and can be recycled for other components </a:t>
                      </a:r>
                    </a:p>
                    <a:p>
                      <a:pPr marL="0" lvl="0" indent="0" algn="l" rtl="0">
                        <a:spcBef>
                          <a:spcPts val="0"/>
                        </a:spcBef>
                        <a:spcAft>
                          <a:spcPts val="0"/>
                        </a:spcAft>
                        <a:buNone/>
                      </a:pPr>
                      <a:endParaRPr lang="en-NZ" sz="1600" dirty="0"/>
                    </a:p>
                  </a:txBody>
                  <a:tcPr marL="121900" marR="121900" marT="121900" marB="121900"/>
                </a:tc>
                <a:extLst>
                  <a:ext uri="{0D108BD9-81ED-4DB2-BD59-A6C34878D82A}">
                    <a16:rowId xmlns:a16="http://schemas.microsoft.com/office/drawing/2014/main" val="3868298777"/>
                  </a:ext>
                </a:extLst>
              </a:tr>
            </a:tbl>
          </a:graphicData>
        </a:graphic>
      </p:graphicFrame>
    </p:spTree>
    <p:extLst>
      <p:ext uri="{BB962C8B-B14F-4D97-AF65-F5344CB8AC3E}">
        <p14:creationId xmlns:p14="http://schemas.microsoft.com/office/powerpoint/2010/main" val="1199976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Component 6: Find Combo</a:t>
            </a:r>
            <a:endParaRPr sz="4000" dirty="0"/>
          </a:p>
        </p:txBody>
      </p:sp>
      <p:pic>
        <p:nvPicPr>
          <p:cNvPr id="3" name="Picture 2">
            <a:extLst>
              <a:ext uri="{FF2B5EF4-FFF2-40B4-BE49-F238E27FC236}">
                <a16:creationId xmlns:a16="http://schemas.microsoft.com/office/drawing/2014/main" id="{BA392A0E-FFDE-41D1-BFEC-2E47D3B400DE}"/>
              </a:ext>
            </a:extLst>
          </p:cNvPr>
          <p:cNvPicPr>
            <a:picLocks noChangeAspect="1"/>
          </p:cNvPicPr>
          <p:nvPr/>
        </p:nvPicPr>
        <p:blipFill>
          <a:blip r:embed="rId3"/>
          <a:stretch>
            <a:fillRect/>
          </a:stretch>
        </p:blipFill>
        <p:spPr>
          <a:xfrm>
            <a:off x="1337246" y="1385346"/>
            <a:ext cx="6825766" cy="4976949"/>
          </a:xfrm>
          <a:prstGeom prst="rect">
            <a:avLst/>
          </a:prstGeom>
        </p:spPr>
      </p:pic>
      <p:sp>
        <p:nvSpPr>
          <p:cNvPr id="18" name="正方形/長方形 17">
            <a:extLst>
              <a:ext uri="{FF2B5EF4-FFF2-40B4-BE49-F238E27FC236}">
                <a16:creationId xmlns:a16="http://schemas.microsoft.com/office/drawing/2014/main" id="{85179602-A9C8-41B3-87CE-79BF5BA6D522}"/>
              </a:ext>
            </a:extLst>
          </p:cNvPr>
          <p:cNvSpPr/>
          <p:nvPr/>
        </p:nvSpPr>
        <p:spPr>
          <a:xfrm>
            <a:off x="4750130" y="1385346"/>
            <a:ext cx="3348842" cy="363604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E71224"/>
              </a:solidFill>
            </a:endParaRPr>
          </a:p>
        </p:txBody>
      </p:sp>
      <p:sp>
        <p:nvSpPr>
          <p:cNvPr id="19" name="직사각형 18">
            <a:extLst>
              <a:ext uri="{FF2B5EF4-FFF2-40B4-BE49-F238E27FC236}">
                <a16:creationId xmlns:a16="http://schemas.microsoft.com/office/drawing/2014/main" id="{EC4E58F6-EC10-4EB2-9CBC-C6464708B18E}"/>
              </a:ext>
            </a:extLst>
          </p:cNvPr>
          <p:cNvSpPr/>
          <p:nvPr/>
        </p:nvSpPr>
        <p:spPr>
          <a:xfrm>
            <a:off x="1463955" y="4382605"/>
            <a:ext cx="3159466" cy="510028"/>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2903610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Find Combo - Test Plan</a:t>
            </a:r>
            <a:endParaRPr sz="4000" dirty="0"/>
          </a:p>
        </p:txBody>
      </p:sp>
      <p:graphicFrame>
        <p:nvGraphicFramePr>
          <p:cNvPr id="92" name="Google Shape;92;p19"/>
          <p:cNvGraphicFramePr/>
          <p:nvPr/>
        </p:nvGraphicFramePr>
        <p:xfrm>
          <a:off x="509967" y="1690300"/>
          <a:ext cx="11360800" cy="219444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“xxi”</a:t>
                      </a:r>
                    </a:p>
                  </a:txBody>
                  <a:tcPr marL="121900" marR="121900" marT="121900" marB="121900"/>
                </a:tc>
                <a:tc>
                  <a:txBody>
                    <a:bodyPr/>
                    <a:lstStyle/>
                    <a:p>
                      <a:pPr marL="0" lvl="0" indent="0" algn="l" rtl="0">
                        <a:spcBef>
                          <a:spcPts val="0"/>
                        </a:spcBef>
                        <a:spcAft>
                          <a:spcPts val="0"/>
                        </a:spcAft>
                        <a:buNone/>
                      </a:pPr>
                      <a:r>
                        <a:rPr lang="en-NZ" sz="2400" dirty="0"/>
                        <a:t>&lt;error&gt; “Sorry, xxi is not in the menu”,</a:t>
                      </a:r>
                    </a:p>
                    <a:p>
                      <a:pPr marL="0" lvl="0" indent="0" algn="l" rtl="0">
                        <a:spcBef>
                          <a:spcPts val="0"/>
                        </a:spcBef>
                        <a:spcAft>
                          <a:spcPts val="0"/>
                        </a:spcAft>
                        <a:buNone/>
                      </a:pPr>
                      <a:r>
                        <a:rPr lang="en-NZ" sz="2400" dirty="0"/>
                        <a:t>Ask question again</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“Value”</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Program continues to confirm</a:t>
                      </a:r>
                    </a:p>
                  </a:txBody>
                  <a:tcPr marL="121900" marR="121900" marT="121900" marB="121900"/>
                </a:tc>
                <a:extLst>
                  <a:ext uri="{0D108BD9-81ED-4DB2-BD59-A6C34878D82A}">
                    <a16:rowId xmlns:a16="http://schemas.microsoft.com/office/drawing/2014/main" val="846606012"/>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509967" y="5687581"/>
            <a:ext cx="999984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For testing purposes, I have added print statements as the output. As functions are created, these will be changed</a:t>
            </a:r>
          </a:p>
        </p:txBody>
      </p:sp>
    </p:spTree>
    <p:extLst>
      <p:ext uri="{BB962C8B-B14F-4D97-AF65-F5344CB8AC3E}">
        <p14:creationId xmlns:p14="http://schemas.microsoft.com/office/powerpoint/2010/main" val="14155222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graphicFrame>
        <p:nvGraphicFramePr>
          <p:cNvPr id="2" name="Google Shape;92;p19">
            <a:extLst>
              <a:ext uri="{FF2B5EF4-FFF2-40B4-BE49-F238E27FC236}">
                <a16:creationId xmlns:a16="http://schemas.microsoft.com/office/drawing/2014/main" id="{E0B9D686-45E6-D24C-0672-75695F96292A}"/>
              </a:ext>
            </a:extLst>
          </p:cNvPr>
          <p:cNvGraphicFramePr/>
          <p:nvPr>
            <p:extLst>
              <p:ext uri="{D42A27DB-BD31-4B8C-83A1-F6EECF244321}">
                <p14:modId xmlns:p14="http://schemas.microsoft.com/office/powerpoint/2010/main" val="2262684272"/>
              </p:ext>
            </p:extLst>
          </p:nvPr>
        </p:nvGraphicFramePr>
        <p:xfrm>
          <a:off x="509881" y="981047"/>
          <a:ext cx="6685006" cy="4498350"/>
        </p:xfrm>
        <a:graphic>
          <a:graphicData uri="http://schemas.openxmlformats.org/drawingml/2006/table">
            <a:tbl>
              <a:tblPr>
                <a:noFill/>
              </a:tblPr>
              <a:tblGrid>
                <a:gridCol w="3342503">
                  <a:extLst>
                    <a:ext uri="{9D8B030D-6E8A-4147-A177-3AD203B41FA5}">
                      <a16:colId xmlns:a16="http://schemas.microsoft.com/office/drawing/2014/main" val="20000"/>
                    </a:ext>
                  </a:extLst>
                </a:gridCol>
                <a:gridCol w="3342503">
                  <a:extLst>
                    <a:ext uri="{9D8B030D-6E8A-4147-A177-3AD203B41FA5}">
                      <a16:colId xmlns:a16="http://schemas.microsoft.com/office/drawing/2014/main" val="20001"/>
                    </a:ext>
                  </a:extLst>
                </a:gridCol>
              </a:tblGrid>
              <a:tr h="955927">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2012904">
                <a:tc>
                  <a:txBody>
                    <a:bodyPr/>
                    <a:lstStyle/>
                    <a:p>
                      <a:pPr marL="0" lvl="0" indent="0" algn="l" rtl="0">
                        <a:spcBef>
                          <a:spcPts val="0"/>
                        </a:spcBef>
                        <a:spcAft>
                          <a:spcPts val="0"/>
                        </a:spcAft>
                        <a:buNone/>
                      </a:pPr>
                      <a:r>
                        <a:rPr lang="en-NZ" sz="2400" dirty="0"/>
                        <a:t>“xxi”</a:t>
                      </a:r>
                    </a:p>
                  </a:txBody>
                  <a:tcPr marL="121900" marR="121900" marT="121900" marB="121900"/>
                </a:tc>
                <a:tc>
                  <a:txBody>
                    <a:bodyPr/>
                    <a:lstStyle/>
                    <a:p>
                      <a:pPr marL="0" lvl="0" indent="0" algn="l" rtl="0">
                        <a:spcBef>
                          <a:spcPts val="0"/>
                        </a:spcBef>
                        <a:spcAft>
                          <a:spcPts val="0"/>
                        </a:spcAft>
                        <a:buNone/>
                      </a:pPr>
                      <a:r>
                        <a:rPr lang="en-NZ" sz="2400" dirty="0"/>
                        <a:t>&lt;error&gt; “Sorry, xxi is not in the menu”,</a:t>
                      </a:r>
                    </a:p>
                    <a:p>
                      <a:pPr marL="0" lvl="0" indent="0" algn="l" rtl="0">
                        <a:spcBef>
                          <a:spcPts val="0"/>
                        </a:spcBef>
                        <a:spcAft>
                          <a:spcPts val="0"/>
                        </a:spcAft>
                        <a:buNone/>
                      </a:pPr>
                      <a:r>
                        <a:rPr lang="en-NZ" sz="2400" dirty="0"/>
                        <a:t>Ask question again</a:t>
                      </a:r>
                      <a:endParaRPr sz="2400" dirty="0"/>
                    </a:p>
                  </a:txBody>
                  <a:tcPr marL="121900" marR="121900" marT="121900" marB="121900"/>
                </a:tc>
                <a:extLst>
                  <a:ext uri="{0D108BD9-81ED-4DB2-BD59-A6C34878D82A}">
                    <a16:rowId xmlns:a16="http://schemas.microsoft.com/office/drawing/2014/main" val="10001"/>
                  </a:ext>
                </a:extLst>
              </a:tr>
              <a:tr h="1529519">
                <a:tc>
                  <a:txBody>
                    <a:bodyPr/>
                    <a:lstStyle/>
                    <a:p>
                      <a:pPr marL="0" lvl="0" indent="0" algn="l" rtl="0">
                        <a:spcBef>
                          <a:spcPts val="0"/>
                        </a:spcBef>
                        <a:spcAft>
                          <a:spcPts val="0"/>
                        </a:spcAft>
                        <a:buNone/>
                      </a:pPr>
                      <a:r>
                        <a:rPr lang="en-NZ" sz="2400" dirty="0"/>
                        <a:t>“Value”</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Program continues to confirm</a:t>
                      </a:r>
                    </a:p>
                  </a:txBody>
                  <a:tcPr marL="121900" marR="121900" marT="121900" marB="121900"/>
                </a:tc>
                <a:extLst>
                  <a:ext uri="{0D108BD9-81ED-4DB2-BD59-A6C34878D82A}">
                    <a16:rowId xmlns:a16="http://schemas.microsoft.com/office/drawing/2014/main" val="846606012"/>
                  </a:ext>
                </a:extLst>
              </a:tr>
            </a:tbl>
          </a:graphicData>
        </a:graphic>
      </p:graphicFrame>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Find Combo – Testing</a:t>
            </a:r>
            <a:endParaRPr sz="4000" dirty="0"/>
          </a:p>
        </p:txBody>
      </p:sp>
      <p:sp>
        <p:nvSpPr>
          <p:cNvPr id="20" name="مستطيل 19">
            <a:extLst>
              <a:ext uri="{FF2B5EF4-FFF2-40B4-BE49-F238E27FC236}">
                <a16:creationId xmlns:a16="http://schemas.microsoft.com/office/drawing/2014/main" id="{BD8648B6-C3E1-4C74-9E53-82F8A7EB1C0F}"/>
              </a:ext>
            </a:extLst>
          </p:cNvPr>
          <p:cNvSpPr/>
          <p:nvPr/>
        </p:nvSpPr>
        <p:spPr>
          <a:xfrm>
            <a:off x="539447" y="1928408"/>
            <a:ext cx="6685006" cy="1820071"/>
          </a:xfrm>
          <a:prstGeom prst="rect">
            <a:avLst/>
          </a:prstGeom>
          <a:solidFill>
            <a:srgbClr val="F6630D">
              <a:alpha val="5000"/>
            </a:srgbClr>
          </a:solidFill>
          <a:ln w="72000">
            <a:solidFill>
              <a:srgbClr val="F6630D"/>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6630D"/>
              </a:solidFill>
            </a:endParaRPr>
          </a:p>
        </p:txBody>
      </p:sp>
      <p:sp>
        <p:nvSpPr>
          <p:cNvPr id="23" name="矩形 22">
            <a:extLst>
              <a:ext uri="{FF2B5EF4-FFF2-40B4-BE49-F238E27FC236}">
                <a16:creationId xmlns:a16="http://schemas.microsoft.com/office/drawing/2014/main" id="{8A91150D-ABBB-403F-9C04-06AAAC0701C1}"/>
              </a:ext>
            </a:extLst>
          </p:cNvPr>
          <p:cNvSpPr/>
          <p:nvPr/>
        </p:nvSpPr>
        <p:spPr>
          <a:xfrm>
            <a:off x="514770" y="3821239"/>
            <a:ext cx="6685005" cy="1658158"/>
          </a:xfrm>
          <a:prstGeom prst="rect">
            <a:avLst/>
          </a:prstGeom>
          <a:solidFill>
            <a:srgbClr val="004F8B">
              <a:alpha val="5000"/>
            </a:srgbClr>
          </a:solidFill>
          <a:ln w="72000">
            <a:solidFill>
              <a:srgbClr val="004F8B"/>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4F8B"/>
              </a:solidFill>
            </a:endParaRPr>
          </a:p>
        </p:txBody>
      </p:sp>
      <p:pic>
        <p:nvPicPr>
          <p:cNvPr id="5" name="Picture 4">
            <a:extLst>
              <a:ext uri="{FF2B5EF4-FFF2-40B4-BE49-F238E27FC236}">
                <a16:creationId xmlns:a16="http://schemas.microsoft.com/office/drawing/2014/main" id="{C487C435-1C72-3AB6-4AF7-E7421E9B8E50}"/>
              </a:ext>
            </a:extLst>
          </p:cNvPr>
          <p:cNvPicPr>
            <a:picLocks noChangeAspect="1"/>
          </p:cNvPicPr>
          <p:nvPr/>
        </p:nvPicPr>
        <p:blipFill>
          <a:blip r:embed="rId3"/>
          <a:stretch>
            <a:fillRect/>
          </a:stretch>
        </p:blipFill>
        <p:spPr>
          <a:xfrm>
            <a:off x="7516709" y="89090"/>
            <a:ext cx="3676839" cy="1498677"/>
          </a:xfrm>
          <a:prstGeom prst="rect">
            <a:avLst/>
          </a:prstGeom>
        </p:spPr>
      </p:pic>
      <p:sp>
        <p:nvSpPr>
          <p:cNvPr id="12" name="مستطيل 19">
            <a:extLst>
              <a:ext uri="{FF2B5EF4-FFF2-40B4-BE49-F238E27FC236}">
                <a16:creationId xmlns:a16="http://schemas.microsoft.com/office/drawing/2014/main" id="{D6FD58F7-1BE4-39DC-CC5E-DD8E41A05E36}"/>
              </a:ext>
            </a:extLst>
          </p:cNvPr>
          <p:cNvSpPr/>
          <p:nvPr/>
        </p:nvSpPr>
        <p:spPr>
          <a:xfrm>
            <a:off x="7528474" y="123542"/>
            <a:ext cx="3670489" cy="1464225"/>
          </a:xfrm>
          <a:prstGeom prst="rect">
            <a:avLst/>
          </a:prstGeom>
          <a:solidFill>
            <a:srgbClr val="F6630D">
              <a:alpha val="5000"/>
            </a:srgbClr>
          </a:solidFill>
          <a:ln w="72000">
            <a:solidFill>
              <a:srgbClr val="F6630D"/>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6630D"/>
              </a:solidFill>
            </a:endParaRPr>
          </a:p>
        </p:txBody>
      </p:sp>
      <p:pic>
        <p:nvPicPr>
          <p:cNvPr id="9" name="Picture 8">
            <a:extLst>
              <a:ext uri="{FF2B5EF4-FFF2-40B4-BE49-F238E27FC236}">
                <a16:creationId xmlns:a16="http://schemas.microsoft.com/office/drawing/2014/main" id="{15E788CC-CD66-71C4-E339-000F32CFC6E9}"/>
              </a:ext>
            </a:extLst>
          </p:cNvPr>
          <p:cNvPicPr>
            <a:picLocks noChangeAspect="1"/>
          </p:cNvPicPr>
          <p:nvPr/>
        </p:nvPicPr>
        <p:blipFill>
          <a:blip r:embed="rId4"/>
          <a:stretch>
            <a:fillRect/>
          </a:stretch>
        </p:blipFill>
        <p:spPr>
          <a:xfrm>
            <a:off x="7487143" y="1686691"/>
            <a:ext cx="3797495" cy="1270065"/>
          </a:xfrm>
          <a:prstGeom prst="rect">
            <a:avLst/>
          </a:prstGeom>
        </p:spPr>
      </p:pic>
      <p:sp>
        <p:nvSpPr>
          <p:cNvPr id="11" name="مستطيل 19">
            <a:extLst>
              <a:ext uri="{FF2B5EF4-FFF2-40B4-BE49-F238E27FC236}">
                <a16:creationId xmlns:a16="http://schemas.microsoft.com/office/drawing/2014/main" id="{69974DFB-4CFF-8E83-90E9-DA4A1A63F67F}"/>
              </a:ext>
            </a:extLst>
          </p:cNvPr>
          <p:cNvSpPr/>
          <p:nvPr/>
        </p:nvSpPr>
        <p:spPr>
          <a:xfrm>
            <a:off x="7516709" y="1752238"/>
            <a:ext cx="3791146" cy="1251014"/>
          </a:xfrm>
          <a:prstGeom prst="rect">
            <a:avLst/>
          </a:prstGeom>
          <a:solidFill>
            <a:srgbClr val="F6630D">
              <a:alpha val="5000"/>
            </a:srgbClr>
          </a:solidFill>
          <a:ln w="72000">
            <a:solidFill>
              <a:srgbClr val="F6630D"/>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6630D"/>
              </a:solidFill>
            </a:endParaRPr>
          </a:p>
        </p:txBody>
      </p:sp>
      <p:pic>
        <p:nvPicPr>
          <p:cNvPr id="13" name="Picture 12">
            <a:extLst>
              <a:ext uri="{FF2B5EF4-FFF2-40B4-BE49-F238E27FC236}">
                <a16:creationId xmlns:a16="http://schemas.microsoft.com/office/drawing/2014/main" id="{91161A5B-36F3-7B2B-823D-447E291C7D54}"/>
              </a:ext>
            </a:extLst>
          </p:cNvPr>
          <p:cNvPicPr>
            <a:picLocks noChangeAspect="1"/>
          </p:cNvPicPr>
          <p:nvPr/>
        </p:nvPicPr>
        <p:blipFill>
          <a:blip r:embed="rId5"/>
          <a:stretch>
            <a:fillRect/>
          </a:stretch>
        </p:blipFill>
        <p:spPr>
          <a:xfrm>
            <a:off x="7528474" y="3068799"/>
            <a:ext cx="3551072" cy="1442623"/>
          </a:xfrm>
          <a:prstGeom prst="rect">
            <a:avLst/>
          </a:prstGeom>
        </p:spPr>
      </p:pic>
      <p:sp>
        <p:nvSpPr>
          <p:cNvPr id="16" name="مستطيل 19">
            <a:extLst>
              <a:ext uri="{FF2B5EF4-FFF2-40B4-BE49-F238E27FC236}">
                <a16:creationId xmlns:a16="http://schemas.microsoft.com/office/drawing/2014/main" id="{2EA71D8C-E7BD-782C-282B-91DE4FB70B84}"/>
              </a:ext>
            </a:extLst>
          </p:cNvPr>
          <p:cNvSpPr/>
          <p:nvPr/>
        </p:nvSpPr>
        <p:spPr>
          <a:xfrm>
            <a:off x="7516709" y="3102440"/>
            <a:ext cx="3551072" cy="1408982"/>
          </a:xfrm>
          <a:prstGeom prst="rect">
            <a:avLst/>
          </a:prstGeom>
          <a:solidFill>
            <a:srgbClr val="F6630D">
              <a:alpha val="5000"/>
            </a:srgbClr>
          </a:solidFill>
          <a:ln w="72000">
            <a:solidFill>
              <a:srgbClr val="F6630D"/>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6630D"/>
              </a:solidFill>
            </a:endParaRPr>
          </a:p>
        </p:txBody>
      </p:sp>
      <p:pic>
        <p:nvPicPr>
          <p:cNvPr id="18" name="Picture 17">
            <a:extLst>
              <a:ext uri="{FF2B5EF4-FFF2-40B4-BE49-F238E27FC236}">
                <a16:creationId xmlns:a16="http://schemas.microsoft.com/office/drawing/2014/main" id="{10F8671C-C205-3E74-3CF7-95BF28E2EB03}"/>
              </a:ext>
            </a:extLst>
          </p:cNvPr>
          <p:cNvPicPr>
            <a:picLocks noChangeAspect="1"/>
          </p:cNvPicPr>
          <p:nvPr/>
        </p:nvPicPr>
        <p:blipFill>
          <a:blip r:embed="rId6"/>
          <a:stretch>
            <a:fillRect/>
          </a:stretch>
        </p:blipFill>
        <p:spPr>
          <a:xfrm>
            <a:off x="4141926" y="5552157"/>
            <a:ext cx="3082527" cy="1254270"/>
          </a:xfrm>
          <a:prstGeom prst="rect">
            <a:avLst/>
          </a:prstGeom>
        </p:spPr>
      </p:pic>
      <p:sp>
        <p:nvSpPr>
          <p:cNvPr id="14" name="矩形 22">
            <a:extLst>
              <a:ext uri="{FF2B5EF4-FFF2-40B4-BE49-F238E27FC236}">
                <a16:creationId xmlns:a16="http://schemas.microsoft.com/office/drawing/2014/main" id="{0114C96F-569A-62BA-4C7B-6F144BF89D4B}"/>
              </a:ext>
            </a:extLst>
          </p:cNvPr>
          <p:cNvSpPr/>
          <p:nvPr/>
        </p:nvSpPr>
        <p:spPr>
          <a:xfrm>
            <a:off x="4141926" y="5562452"/>
            <a:ext cx="3082527" cy="1233679"/>
          </a:xfrm>
          <a:prstGeom prst="rect">
            <a:avLst/>
          </a:prstGeom>
          <a:solidFill>
            <a:srgbClr val="004F8B">
              <a:alpha val="5000"/>
            </a:srgbClr>
          </a:solidFill>
          <a:ln w="72000">
            <a:solidFill>
              <a:srgbClr val="004F8B"/>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4F8B"/>
              </a:solidFill>
            </a:endParaRPr>
          </a:p>
        </p:txBody>
      </p:sp>
      <p:pic>
        <p:nvPicPr>
          <p:cNvPr id="21" name="Picture 20">
            <a:extLst>
              <a:ext uri="{FF2B5EF4-FFF2-40B4-BE49-F238E27FC236}">
                <a16:creationId xmlns:a16="http://schemas.microsoft.com/office/drawing/2014/main" id="{43444223-D4F4-6301-3254-B1790022C8A2}"/>
              </a:ext>
            </a:extLst>
          </p:cNvPr>
          <p:cNvPicPr>
            <a:picLocks noChangeAspect="1"/>
          </p:cNvPicPr>
          <p:nvPr/>
        </p:nvPicPr>
        <p:blipFill>
          <a:blip r:embed="rId7"/>
          <a:stretch>
            <a:fillRect/>
          </a:stretch>
        </p:blipFill>
        <p:spPr>
          <a:xfrm>
            <a:off x="7488133" y="4610610"/>
            <a:ext cx="3848298" cy="2013053"/>
          </a:xfrm>
          <a:prstGeom prst="rect">
            <a:avLst/>
          </a:prstGeom>
        </p:spPr>
      </p:pic>
      <p:sp>
        <p:nvSpPr>
          <p:cNvPr id="15" name="矩形 22">
            <a:extLst>
              <a:ext uri="{FF2B5EF4-FFF2-40B4-BE49-F238E27FC236}">
                <a16:creationId xmlns:a16="http://schemas.microsoft.com/office/drawing/2014/main" id="{216CEDA4-83C4-9C14-CD58-1BAC4910DC9C}"/>
              </a:ext>
            </a:extLst>
          </p:cNvPr>
          <p:cNvSpPr/>
          <p:nvPr/>
        </p:nvSpPr>
        <p:spPr>
          <a:xfrm>
            <a:off x="7516709" y="4576969"/>
            <a:ext cx="3848298" cy="2063584"/>
          </a:xfrm>
          <a:prstGeom prst="rect">
            <a:avLst/>
          </a:prstGeom>
          <a:solidFill>
            <a:srgbClr val="004F8B">
              <a:alpha val="5000"/>
            </a:srgbClr>
          </a:solidFill>
          <a:ln w="72000">
            <a:solidFill>
              <a:srgbClr val="004F8B"/>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4F8B"/>
              </a:solidFill>
            </a:endParaRPr>
          </a:p>
        </p:txBody>
      </p:sp>
      <p:sp>
        <p:nvSpPr>
          <p:cNvPr id="22" name="TextBox 21">
            <a:extLst>
              <a:ext uri="{FF2B5EF4-FFF2-40B4-BE49-F238E27FC236}">
                <a16:creationId xmlns:a16="http://schemas.microsoft.com/office/drawing/2014/main" id="{AD363FA3-3AC2-217B-BF62-DDCD91EB1C8A}"/>
              </a:ext>
            </a:extLst>
          </p:cNvPr>
          <p:cNvSpPr txBox="1"/>
          <p:nvPr/>
        </p:nvSpPr>
        <p:spPr>
          <a:xfrm>
            <a:off x="5408617" y="21337"/>
            <a:ext cx="1786270" cy="923330"/>
          </a:xfrm>
          <a:prstGeom prst="rect">
            <a:avLst/>
          </a:prstGeom>
          <a:noFill/>
        </p:spPr>
        <p:txBody>
          <a:bodyPr wrap="square" rtlCol="0">
            <a:spAutoFit/>
          </a:bodyPr>
          <a:lstStyle/>
          <a:p>
            <a:r>
              <a:rPr lang="en-NZ" b="1" dirty="0"/>
              <a:t>All outcomes worked as expected</a:t>
            </a:r>
          </a:p>
        </p:txBody>
      </p:sp>
    </p:spTree>
    <p:extLst>
      <p:ext uri="{BB962C8B-B14F-4D97-AF65-F5344CB8AC3E}">
        <p14:creationId xmlns:p14="http://schemas.microsoft.com/office/powerpoint/2010/main" val="3861842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CC94D-80CA-8F86-F444-4C69C47250CD}"/>
              </a:ext>
            </a:extLst>
          </p:cNvPr>
          <p:cNvSpPr>
            <a:spLocks noGrp="1"/>
          </p:cNvSpPr>
          <p:nvPr>
            <p:ph type="title"/>
          </p:nvPr>
        </p:nvSpPr>
        <p:spPr/>
        <p:txBody>
          <a:bodyPr/>
          <a:lstStyle/>
          <a:p>
            <a:r>
              <a:rPr lang="en-NZ" dirty="0"/>
              <a:t>Find combo: Development </a:t>
            </a:r>
          </a:p>
        </p:txBody>
      </p:sp>
      <p:graphicFrame>
        <p:nvGraphicFramePr>
          <p:cNvPr id="3" name="Table 2">
            <a:extLst>
              <a:ext uri="{FF2B5EF4-FFF2-40B4-BE49-F238E27FC236}">
                <a16:creationId xmlns:a16="http://schemas.microsoft.com/office/drawing/2014/main" id="{9C2B441F-B384-260E-9988-D0E3652FFDA8}"/>
              </a:ext>
            </a:extLst>
          </p:cNvPr>
          <p:cNvGraphicFramePr>
            <a:graphicFrameLocks noGrp="1"/>
          </p:cNvGraphicFramePr>
          <p:nvPr>
            <p:extLst>
              <p:ext uri="{D42A27DB-BD31-4B8C-83A1-F6EECF244321}">
                <p14:modId xmlns:p14="http://schemas.microsoft.com/office/powerpoint/2010/main" val="3156564610"/>
              </p:ext>
            </p:extLst>
          </p:nvPr>
        </p:nvGraphicFramePr>
        <p:xfrm>
          <a:off x="642586" y="1361700"/>
          <a:ext cx="10446328" cy="5351123"/>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1051528">
                <a:tc>
                  <a:txBody>
                    <a:bodyPr/>
                    <a:lstStyle/>
                    <a:p>
                      <a:pPr marL="0" lvl="0" indent="0" algn="l" rtl="0">
                        <a:spcBef>
                          <a:spcPts val="0"/>
                        </a:spcBef>
                        <a:spcAft>
                          <a:spcPts val="0"/>
                        </a:spcAft>
                        <a:buNone/>
                      </a:pPr>
                      <a:r>
                        <a:rPr lang="en-NZ" sz="2400" b="1" dirty="0"/>
                        <a:t>Trial 1</a:t>
                      </a:r>
                    </a:p>
                    <a:p>
                      <a:pPr marL="0" lvl="0" indent="0" algn="l" rtl="0">
                        <a:spcBef>
                          <a:spcPts val="0"/>
                        </a:spcBef>
                        <a:spcAft>
                          <a:spcPts val="0"/>
                        </a:spcAft>
                        <a:buNone/>
                      </a:pPr>
                      <a:r>
                        <a:rPr lang="en-NZ" sz="2400" b="0" dirty="0"/>
                        <a:t>06_Find_Combo_V1</a:t>
                      </a:r>
                      <a:endParaRPr sz="2400" b="0" dirty="0"/>
                    </a:p>
                  </a:txBody>
                  <a:tcPr marL="121900" marR="121900" marT="121900" marB="121900"/>
                </a:tc>
                <a:tc>
                  <a:txBody>
                    <a:bodyPr/>
                    <a:lstStyle/>
                    <a:p>
                      <a:pPr marL="0" lvl="0" indent="0" algn="l" rtl="0">
                        <a:spcBef>
                          <a:spcPts val="0"/>
                        </a:spcBef>
                        <a:spcAft>
                          <a:spcPts val="0"/>
                        </a:spcAft>
                        <a:buNone/>
                      </a:pPr>
                      <a:r>
                        <a:rPr lang="en-NZ" sz="1600" dirty="0"/>
                        <a:t>Allows the user to search the menu for a combo and tells them if it is in the menu or not</a:t>
                      </a:r>
                    </a:p>
                  </a:txBody>
                  <a:tcPr marL="121900" marR="121900" marT="121900" marB="121900"/>
                </a:tc>
                <a:extLst>
                  <a:ext uri="{0D108BD9-81ED-4DB2-BD59-A6C34878D82A}">
                    <a16:rowId xmlns:a16="http://schemas.microsoft.com/office/drawing/2014/main" val="1028317484"/>
                  </a:ext>
                </a:extLst>
              </a:tr>
              <a:tr h="10720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b="1" dirty="0"/>
                        <a:t>Trial 2</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b="0" dirty="0"/>
                        <a:t>06_Find_Combo_V2</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600" dirty="0"/>
                        <a:t>Adds the change combo function if the comb is in the menu, see function 5</a:t>
                      </a:r>
                    </a:p>
                  </a:txBody>
                  <a:tcPr marL="121900" marR="121900" marT="121900" marB="121900"/>
                </a:tc>
                <a:extLst>
                  <a:ext uri="{0D108BD9-81ED-4DB2-BD59-A6C34878D82A}">
                    <a16:rowId xmlns:a16="http://schemas.microsoft.com/office/drawing/2014/main" val="1770937675"/>
                  </a:ext>
                </a:extLst>
              </a:tr>
              <a:tr h="600863">
                <a:tc>
                  <a:txBody>
                    <a:bodyPr/>
                    <a:lstStyle/>
                    <a:p>
                      <a:pPr marL="0" lvl="0" indent="0" algn="l" rtl="0">
                        <a:spcBef>
                          <a:spcPts val="0"/>
                        </a:spcBef>
                        <a:spcAft>
                          <a:spcPts val="0"/>
                        </a:spcAft>
                        <a:buNone/>
                      </a:pPr>
                      <a:r>
                        <a:rPr lang="en-NZ" sz="2400" b="1" dirty="0"/>
                        <a:t>Trial 3</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b="0" dirty="0"/>
                        <a:t>06_Find_Combo_V3</a:t>
                      </a:r>
                    </a:p>
                  </a:txBody>
                  <a:tcPr marL="121900" marR="121900" marT="121900" marB="121900"/>
                </a:tc>
                <a:tc>
                  <a:txBody>
                    <a:bodyPr/>
                    <a:lstStyle/>
                    <a:p>
                      <a:pPr marL="0" lvl="0" indent="0" algn="l" rtl="0">
                        <a:spcBef>
                          <a:spcPts val="0"/>
                        </a:spcBef>
                        <a:spcAft>
                          <a:spcPts val="0"/>
                        </a:spcAft>
                        <a:buNone/>
                      </a:pPr>
                      <a:r>
                        <a:rPr lang="en-NZ" sz="1600" dirty="0"/>
                        <a:t>Blank checker has been incorporated and replaces the changed combo in the menu</a:t>
                      </a:r>
                    </a:p>
                  </a:txBody>
                  <a:tcPr marL="121900" marR="121900" marT="121900" marB="121900"/>
                </a:tc>
                <a:extLst>
                  <a:ext uri="{0D108BD9-81ED-4DB2-BD59-A6C34878D82A}">
                    <a16:rowId xmlns:a16="http://schemas.microsoft.com/office/drawing/2014/main" val="3868298777"/>
                  </a:ext>
                </a:extLst>
              </a:tr>
              <a:tr h="600863">
                <a:tc>
                  <a:txBody>
                    <a:bodyPr/>
                    <a:lstStyle/>
                    <a:p>
                      <a:pPr marL="0" lvl="0" indent="0" algn="l" rtl="0">
                        <a:spcBef>
                          <a:spcPts val="0"/>
                        </a:spcBef>
                        <a:spcAft>
                          <a:spcPts val="0"/>
                        </a:spcAft>
                        <a:buNone/>
                      </a:pPr>
                      <a:r>
                        <a:rPr lang="en-NZ" sz="2400" b="1" dirty="0"/>
                        <a:t>Trial 4</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b="0" dirty="0"/>
                        <a:t>06_Find_Combo_V4</a:t>
                      </a:r>
                    </a:p>
                  </a:txBody>
                  <a:tcPr marL="121900" marR="121900" marT="121900" marB="121900"/>
                </a:tc>
                <a:tc>
                  <a:txBody>
                    <a:bodyPr/>
                    <a:lstStyle/>
                    <a:p>
                      <a:pPr marL="0" lvl="0" indent="0" algn="l" rtl="0">
                        <a:spcBef>
                          <a:spcPts val="0"/>
                        </a:spcBef>
                        <a:spcAft>
                          <a:spcPts val="0"/>
                        </a:spcAft>
                        <a:buNone/>
                      </a:pPr>
                      <a:r>
                        <a:rPr lang="en-NZ" sz="1600" dirty="0"/>
                        <a:t>If combo name is not in the menu then the program will prompt the user to continue entering the combo name until a valid input is entered.</a:t>
                      </a:r>
                    </a:p>
                  </a:txBody>
                  <a:tcPr marL="121900" marR="121900" marT="121900" marB="121900"/>
                </a:tc>
                <a:extLst>
                  <a:ext uri="{0D108BD9-81ED-4DB2-BD59-A6C34878D82A}">
                    <a16:rowId xmlns:a16="http://schemas.microsoft.com/office/drawing/2014/main" val="968694220"/>
                  </a:ext>
                </a:extLst>
              </a:tr>
              <a:tr h="1276861">
                <a:tc>
                  <a:txBody>
                    <a:bodyPr/>
                    <a:lstStyle/>
                    <a:p>
                      <a:pPr marL="0" lvl="0" indent="0" algn="l" rtl="0">
                        <a:spcBef>
                          <a:spcPts val="0"/>
                        </a:spcBef>
                        <a:spcAft>
                          <a:spcPts val="0"/>
                        </a:spcAft>
                        <a:buNone/>
                      </a:pPr>
                      <a:r>
                        <a:rPr lang="en-NZ" sz="2400" b="1" dirty="0"/>
                        <a:t>Trial 5</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b="0" dirty="0"/>
                        <a:t>06_Find_Combo_V5</a:t>
                      </a:r>
                    </a:p>
                  </a:txBody>
                  <a:tcPr marL="121900" marR="121900" marT="121900" marB="121900"/>
                </a:tc>
                <a:tc>
                  <a:txBody>
                    <a:bodyPr/>
                    <a:lstStyle/>
                    <a:p>
                      <a:pPr marL="0" lvl="0" indent="0" algn="l" rtl="0">
                        <a:spcBef>
                          <a:spcPts val="0"/>
                        </a:spcBef>
                        <a:spcAft>
                          <a:spcPts val="0"/>
                        </a:spcAft>
                        <a:buNone/>
                      </a:pPr>
                      <a:r>
                        <a:rPr lang="en-NZ" sz="1600" dirty="0"/>
                        <a:t>Program made from version 4 but is now in a function so that it is easy recycle for other find combo function that may be incorporated in the program. This will be apart of my finished program.</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772237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4" name="Picture 3">
            <a:extLst>
              <a:ext uri="{FF2B5EF4-FFF2-40B4-BE49-F238E27FC236}">
                <a16:creationId xmlns:a16="http://schemas.microsoft.com/office/drawing/2014/main" id="{FEB26519-7188-0069-227E-7E10DEA64EE6}"/>
              </a:ext>
            </a:extLst>
          </p:cNvPr>
          <p:cNvPicPr>
            <a:picLocks noChangeAspect="1"/>
          </p:cNvPicPr>
          <p:nvPr/>
        </p:nvPicPr>
        <p:blipFill>
          <a:blip r:embed="rId3"/>
          <a:stretch>
            <a:fillRect/>
          </a:stretch>
        </p:blipFill>
        <p:spPr>
          <a:xfrm>
            <a:off x="1672964" y="1385346"/>
            <a:ext cx="6307253" cy="4798667"/>
          </a:xfrm>
          <a:prstGeom prst="rect">
            <a:avLst/>
          </a:prstGeom>
        </p:spPr>
      </p:pic>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Component 7: Delete Combo</a:t>
            </a:r>
            <a:endParaRPr sz="4000" dirty="0"/>
          </a:p>
        </p:txBody>
      </p:sp>
      <p:sp>
        <p:nvSpPr>
          <p:cNvPr id="18" name="正方形/長方形 17">
            <a:extLst>
              <a:ext uri="{FF2B5EF4-FFF2-40B4-BE49-F238E27FC236}">
                <a16:creationId xmlns:a16="http://schemas.microsoft.com/office/drawing/2014/main" id="{85179602-A9C8-41B3-87CE-79BF5BA6D522}"/>
              </a:ext>
            </a:extLst>
          </p:cNvPr>
          <p:cNvSpPr/>
          <p:nvPr/>
        </p:nvSpPr>
        <p:spPr>
          <a:xfrm>
            <a:off x="4750130" y="1385346"/>
            <a:ext cx="3348842" cy="363604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E71224"/>
              </a:solidFill>
            </a:endParaRPr>
          </a:p>
        </p:txBody>
      </p:sp>
      <p:sp>
        <p:nvSpPr>
          <p:cNvPr id="19" name="직사각형 18">
            <a:extLst>
              <a:ext uri="{FF2B5EF4-FFF2-40B4-BE49-F238E27FC236}">
                <a16:creationId xmlns:a16="http://schemas.microsoft.com/office/drawing/2014/main" id="{EC4E58F6-EC10-4EB2-9CBC-C6464708B18E}"/>
              </a:ext>
            </a:extLst>
          </p:cNvPr>
          <p:cNvSpPr/>
          <p:nvPr/>
        </p:nvSpPr>
        <p:spPr>
          <a:xfrm>
            <a:off x="1672964" y="4766377"/>
            <a:ext cx="3159466" cy="510028"/>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1795879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C1AEC5D-8C18-F248-009D-17F831DFF685}"/>
              </a:ext>
            </a:extLst>
          </p:cNvPr>
          <p:cNvGraphicFramePr>
            <a:graphicFrameLocks noGrp="1"/>
          </p:cNvGraphicFramePr>
          <p:nvPr>
            <p:extLst>
              <p:ext uri="{D42A27DB-BD31-4B8C-83A1-F6EECF244321}">
                <p14:modId xmlns:p14="http://schemas.microsoft.com/office/powerpoint/2010/main" val="3165118962"/>
              </p:ext>
            </p:extLst>
          </p:nvPr>
        </p:nvGraphicFramePr>
        <p:xfrm>
          <a:off x="838200" y="1172482"/>
          <a:ext cx="10515600" cy="4762021"/>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650144192"/>
                    </a:ext>
                  </a:extLst>
                </a:gridCol>
                <a:gridCol w="6497847">
                  <a:extLst>
                    <a:ext uri="{9D8B030D-6E8A-4147-A177-3AD203B41FA5}">
                      <a16:colId xmlns:a16="http://schemas.microsoft.com/office/drawing/2014/main" val="1227260031"/>
                    </a:ext>
                  </a:extLst>
                </a:gridCol>
              </a:tblGrid>
              <a:tr h="521181">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303788857"/>
                  </a:ext>
                </a:extLst>
              </a:tr>
              <a:tr h="1285103">
                <a:tc>
                  <a:txBody>
                    <a:bodyPr/>
                    <a:lstStyle/>
                    <a:p>
                      <a:pPr algn="l" fontAlgn="base"/>
                      <a:r>
                        <a:rPr lang="en-NZ" b="0">
                          <a:effectLst/>
                          <a:latin typeface="inherit"/>
                        </a:rPr>
                        <a:t>Functionality</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Functionality makes sure the program runs as </a:t>
                      </a:r>
                      <a:r>
                        <a:rPr lang="en-US" b="0">
                          <a:effectLst/>
                          <a:latin typeface="Calibri" panose="020F0502020204030204" pitchFamily="34" charset="0"/>
                        </a:rPr>
                        <a:t>its</a:t>
                      </a:r>
                      <a:r>
                        <a:rPr lang="en-US" b="0">
                          <a:effectLst/>
                          <a:latin typeface="inherit"/>
                        </a:rPr>
                        <a:t> supposed to. It should work for all cases including boundary, expected, and unexpected. </a:t>
                      </a:r>
                      <a:r>
                        <a:rPr lang="en-US" b="0">
                          <a:effectLst/>
                          <a:latin typeface="Calibri" panose="020F0502020204030204" pitchFamily="34" charset="0"/>
                        </a:rPr>
                        <a:t>​</a:t>
                      </a:r>
                      <a:endParaRPr lang="en-US" b="0">
                        <a:effectLst/>
                      </a:endParaRPr>
                    </a:p>
                  </a:txBody>
                  <a:tcPr/>
                </a:tc>
                <a:extLst>
                  <a:ext uri="{0D108BD9-81ED-4DB2-BD59-A6C34878D82A}">
                    <a16:rowId xmlns:a16="http://schemas.microsoft.com/office/drawing/2014/main" val="3053678541"/>
                  </a:ext>
                </a:extLst>
              </a:tr>
              <a:tr h="1285103">
                <a:tc>
                  <a:txBody>
                    <a:bodyPr/>
                    <a:lstStyle/>
                    <a:p>
                      <a:pPr algn="l" fontAlgn="base"/>
                      <a:r>
                        <a:rPr lang="en-NZ" b="0" dirty="0">
                          <a:effectLst/>
                          <a:latin typeface="inherit"/>
                        </a:rPr>
                        <a:t>Usability</a:t>
                      </a:r>
                      <a:r>
                        <a:rPr lang="en-NZ" b="0" dirty="0">
                          <a:effectLst/>
                          <a:latin typeface="Calibri" panose="020F0502020204030204" pitchFamily="34" charset="0"/>
                        </a:rPr>
                        <a:t>​</a:t>
                      </a:r>
                      <a:endParaRPr lang="en-NZ" b="0" dirty="0">
                        <a:effectLst/>
                      </a:endParaRPr>
                    </a:p>
                  </a:txBody>
                  <a:tcPr/>
                </a:tc>
                <a:tc>
                  <a:txBody>
                    <a:bodyPr/>
                    <a:lstStyle/>
                    <a:p>
                      <a:pPr algn="l" fontAlgn="base"/>
                      <a:r>
                        <a:rPr lang="en-US" b="0">
                          <a:effectLst/>
                          <a:latin typeface="inherit"/>
                        </a:rPr>
                        <a:t>Usability is how easy the program is to use. Instructions and error messages should be easily understood. Make sure the user does not feel frustrated.</a:t>
                      </a:r>
                      <a:r>
                        <a:rPr lang="en-US" b="0">
                          <a:effectLst/>
                          <a:latin typeface="Calibri" panose="020F0502020204030204" pitchFamily="34" charset="0"/>
                        </a:rPr>
                        <a:t>​</a:t>
                      </a:r>
                      <a:endParaRPr lang="en-US" b="0">
                        <a:effectLst/>
                      </a:endParaRPr>
                    </a:p>
                  </a:txBody>
                  <a:tcPr/>
                </a:tc>
                <a:extLst>
                  <a:ext uri="{0D108BD9-81ED-4DB2-BD59-A6C34878D82A}">
                    <a16:rowId xmlns:a16="http://schemas.microsoft.com/office/drawing/2014/main" val="2993718571"/>
                  </a:ext>
                </a:extLst>
              </a:tr>
              <a:tr h="1670634">
                <a:tc>
                  <a:txBody>
                    <a:bodyPr/>
                    <a:lstStyle/>
                    <a:p>
                      <a:pPr algn="l" fontAlgn="base"/>
                      <a:r>
                        <a:rPr lang="en-NZ" b="0">
                          <a:effectLst/>
                          <a:latin typeface="inherit"/>
                        </a:rPr>
                        <a:t>Aesthetics</a:t>
                      </a:r>
                      <a:r>
                        <a:rPr lang="en-NZ" b="0">
                          <a:effectLst/>
                          <a:latin typeface="Calibri" panose="020F0502020204030204" pitchFamily="34" charset="0"/>
                        </a:rPr>
                        <a:t>​</a:t>
                      </a:r>
                      <a:endParaRPr lang="en-NZ" b="0">
                        <a:effectLst/>
                      </a:endParaRPr>
                    </a:p>
                  </a:txBody>
                  <a:tcPr/>
                </a:tc>
                <a:tc>
                  <a:txBody>
                    <a:bodyPr/>
                    <a:lstStyle/>
                    <a:p>
                      <a:pPr algn="l" fontAlgn="base"/>
                      <a:r>
                        <a:rPr lang="en-US" b="0" dirty="0">
                          <a:effectLst/>
                          <a:latin typeface="inherit"/>
                        </a:rPr>
                        <a:t>Aesthetics is how the program looks, and its appearance. An aesthetically pleasing program will contain </a:t>
                      </a:r>
                      <a:r>
                        <a:rPr lang="en-US" b="0" dirty="0">
                          <a:effectLst/>
                          <a:latin typeface="Calibri" panose="020F0502020204030204" pitchFamily="34" charset="0"/>
                        </a:rPr>
                        <a:t>well spaced</a:t>
                      </a:r>
                      <a:r>
                        <a:rPr lang="en-US" b="0" dirty="0">
                          <a:effectLst/>
                          <a:latin typeface="inherit"/>
                        </a:rPr>
                        <a:t> instructions, prompts and decorations around key messages.</a:t>
                      </a:r>
                      <a:r>
                        <a:rPr lang="en-US" b="0" dirty="0">
                          <a:effectLst/>
                          <a:latin typeface="Calibri" panose="020F0502020204030204" pitchFamily="34" charset="0"/>
                        </a:rPr>
                        <a:t>​</a:t>
                      </a:r>
                      <a:endParaRPr lang="en-US" b="0" dirty="0">
                        <a:effectLst/>
                      </a:endParaRPr>
                    </a:p>
                  </a:txBody>
                  <a:tcPr/>
                </a:tc>
                <a:extLst>
                  <a:ext uri="{0D108BD9-81ED-4DB2-BD59-A6C34878D82A}">
                    <a16:rowId xmlns:a16="http://schemas.microsoft.com/office/drawing/2014/main" val="4069185725"/>
                  </a:ext>
                </a:extLst>
              </a:tr>
            </a:tbl>
          </a:graphicData>
        </a:graphic>
      </p:graphicFrame>
    </p:spTree>
    <p:extLst>
      <p:ext uri="{BB962C8B-B14F-4D97-AF65-F5344CB8AC3E}">
        <p14:creationId xmlns:p14="http://schemas.microsoft.com/office/powerpoint/2010/main" val="24951225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Delete Combo - Test Plan</a:t>
            </a:r>
            <a:endParaRPr sz="4000" dirty="0"/>
          </a:p>
        </p:txBody>
      </p:sp>
      <p:graphicFrame>
        <p:nvGraphicFramePr>
          <p:cNvPr id="92" name="Google Shape;92;p19"/>
          <p:cNvGraphicFramePr/>
          <p:nvPr>
            <p:extLst>
              <p:ext uri="{D42A27DB-BD31-4B8C-83A1-F6EECF244321}">
                <p14:modId xmlns:p14="http://schemas.microsoft.com/office/powerpoint/2010/main" val="2159025518"/>
              </p:ext>
            </p:extLst>
          </p:nvPr>
        </p:nvGraphicFramePr>
        <p:xfrm>
          <a:off x="509967" y="1690300"/>
          <a:ext cx="11360800" cy="219444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xxi</a:t>
                      </a:r>
                    </a:p>
                  </a:txBody>
                  <a:tcPr marL="121900" marR="121900" marT="121900" marB="121900"/>
                </a:tc>
                <a:tc>
                  <a:txBody>
                    <a:bodyPr/>
                    <a:lstStyle/>
                    <a:p>
                      <a:pPr marL="0" lvl="0" indent="0" algn="l" rtl="0">
                        <a:spcBef>
                          <a:spcPts val="0"/>
                        </a:spcBef>
                        <a:spcAft>
                          <a:spcPts val="0"/>
                        </a:spcAft>
                        <a:buNone/>
                      </a:pPr>
                      <a:r>
                        <a:rPr lang="en-NZ" sz="2400" dirty="0"/>
                        <a:t>&lt;error&gt; “Sorry, xxi is not in the menu”,</a:t>
                      </a:r>
                    </a:p>
                    <a:p>
                      <a:pPr marL="0" lvl="0" indent="0" algn="l" rtl="0">
                        <a:spcBef>
                          <a:spcPts val="0"/>
                        </a:spcBef>
                        <a:spcAft>
                          <a:spcPts val="0"/>
                        </a:spcAft>
                        <a:buNone/>
                      </a:pPr>
                      <a:r>
                        <a:rPr lang="en-NZ" sz="2400" dirty="0"/>
                        <a:t>Ask question again</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“Value”</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Program continues to delete</a:t>
                      </a:r>
                    </a:p>
                  </a:txBody>
                  <a:tcPr marL="121900" marR="121900" marT="121900" marB="121900"/>
                </a:tc>
                <a:extLst>
                  <a:ext uri="{0D108BD9-81ED-4DB2-BD59-A6C34878D82A}">
                    <a16:rowId xmlns:a16="http://schemas.microsoft.com/office/drawing/2014/main" val="846606012"/>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509967" y="5687581"/>
            <a:ext cx="999984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For testing purposes, I have added print statements as the output. As functions are created, these will be changed</a:t>
            </a:r>
          </a:p>
        </p:txBody>
      </p:sp>
    </p:spTree>
    <p:extLst>
      <p:ext uri="{BB962C8B-B14F-4D97-AF65-F5344CB8AC3E}">
        <p14:creationId xmlns:p14="http://schemas.microsoft.com/office/powerpoint/2010/main" val="11877755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10" name="Picture 9">
            <a:extLst>
              <a:ext uri="{FF2B5EF4-FFF2-40B4-BE49-F238E27FC236}">
                <a16:creationId xmlns:a16="http://schemas.microsoft.com/office/drawing/2014/main" id="{FD63698D-45D6-5882-4BBE-F28F4CD54330}"/>
              </a:ext>
            </a:extLst>
          </p:cNvPr>
          <p:cNvPicPr>
            <a:picLocks noChangeAspect="1"/>
          </p:cNvPicPr>
          <p:nvPr/>
        </p:nvPicPr>
        <p:blipFill>
          <a:blip r:embed="rId3"/>
          <a:stretch>
            <a:fillRect/>
          </a:stretch>
        </p:blipFill>
        <p:spPr>
          <a:xfrm>
            <a:off x="7436862" y="4184692"/>
            <a:ext cx="3664138" cy="1181161"/>
          </a:xfrm>
          <a:prstGeom prst="rect">
            <a:avLst/>
          </a:prstGeom>
        </p:spPr>
      </p:pic>
      <p:pic>
        <p:nvPicPr>
          <p:cNvPr id="6" name="Picture 5">
            <a:extLst>
              <a:ext uri="{FF2B5EF4-FFF2-40B4-BE49-F238E27FC236}">
                <a16:creationId xmlns:a16="http://schemas.microsoft.com/office/drawing/2014/main" id="{19DAB94C-C63D-3F35-4098-153A7CBA3203}"/>
              </a:ext>
            </a:extLst>
          </p:cNvPr>
          <p:cNvPicPr>
            <a:picLocks noChangeAspect="1"/>
          </p:cNvPicPr>
          <p:nvPr/>
        </p:nvPicPr>
        <p:blipFill>
          <a:blip r:embed="rId4"/>
          <a:stretch>
            <a:fillRect/>
          </a:stretch>
        </p:blipFill>
        <p:spPr>
          <a:xfrm>
            <a:off x="7528474" y="200172"/>
            <a:ext cx="3645087" cy="1085906"/>
          </a:xfrm>
          <a:prstGeom prst="rect">
            <a:avLst/>
          </a:prstGeom>
        </p:spPr>
      </p:pic>
      <p:graphicFrame>
        <p:nvGraphicFramePr>
          <p:cNvPr id="3" name="Google Shape;92;p19">
            <a:extLst>
              <a:ext uri="{FF2B5EF4-FFF2-40B4-BE49-F238E27FC236}">
                <a16:creationId xmlns:a16="http://schemas.microsoft.com/office/drawing/2014/main" id="{7D25684E-C890-697A-C3B6-5DF52DCD8F85}"/>
              </a:ext>
            </a:extLst>
          </p:cNvPr>
          <p:cNvGraphicFramePr/>
          <p:nvPr>
            <p:extLst>
              <p:ext uri="{D42A27DB-BD31-4B8C-83A1-F6EECF244321}">
                <p14:modId xmlns:p14="http://schemas.microsoft.com/office/powerpoint/2010/main" val="862730732"/>
              </p:ext>
            </p:extLst>
          </p:nvPr>
        </p:nvGraphicFramePr>
        <p:xfrm>
          <a:off x="509967" y="1109405"/>
          <a:ext cx="6714486" cy="4432456"/>
        </p:xfrm>
        <a:graphic>
          <a:graphicData uri="http://schemas.openxmlformats.org/drawingml/2006/table">
            <a:tbl>
              <a:tblPr>
                <a:noFill/>
              </a:tblPr>
              <a:tblGrid>
                <a:gridCol w="3357243">
                  <a:extLst>
                    <a:ext uri="{9D8B030D-6E8A-4147-A177-3AD203B41FA5}">
                      <a16:colId xmlns:a16="http://schemas.microsoft.com/office/drawing/2014/main" val="20000"/>
                    </a:ext>
                  </a:extLst>
                </a:gridCol>
                <a:gridCol w="3357243">
                  <a:extLst>
                    <a:ext uri="{9D8B030D-6E8A-4147-A177-3AD203B41FA5}">
                      <a16:colId xmlns:a16="http://schemas.microsoft.com/office/drawing/2014/main" val="20001"/>
                    </a:ext>
                  </a:extLst>
                </a:gridCol>
              </a:tblGrid>
              <a:tr h="935684">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2024456">
                <a:tc>
                  <a:txBody>
                    <a:bodyPr/>
                    <a:lstStyle/>
                    <a:p>
                      <a:pPr marL="0" lvl="0" indent="0" algn="l" rtl="0">
                        <a:spcBef>
                          <a:spcPts val="0"/>
                        </a:spcBef>
                        <a:spcAft>
                          <a:spcPts val="0"/>
                        </a:spcAft>
                        <a:buNone/>
                      </a:pPr>
                      <a:r>
                        <a:rPr lang="en-NZ" sz="2400" dirty="0"/>
                        <a:t>xxi</a:t>
                      </a:r>
                    </a:p>
                  </a:txBody>
                  <a:tcPr marL="121900" marR="121900" marT="121900" marB="121900"/>
                </a:tc>
                <a:tc>
                  <a:txBody>
                    <a:bodyPr/>
                    <a:lstStyle/>
                    <a:p>
                      <a:pPr marL="0" lvl="0" indent="0" algn="l" rtl="0">
                        <a:spcBef>
                          <a:spcPts val="0"/>
                        </a:spcBef>
                        <a:spcAft>
                          <a:spcPts val="0"/>
                        </a:spcAft>
                        <a:buNone/>
                      </a:pPr>
                      <a:r>
                        <a:rPr lang="en-NZ" sz="2400" dirty="0"/>
                        <a:t>&lt;error&gt; “Sorry, xxi is not in the menu”,</a:t>
                      </a:r>
                    </a:p>
                    <a:p>
                      <a:pPr marL="0" lvl="0" indent="0" algn="l" rtl="0">
                        <a:spcBef>
                          <a:spcPts val="0"/>
                        </a:spcBef>
                        <a:spcAft>
                          <a:spcPts val="0"/>
                        </a:spcAft>
                        <a:buNone/>
                      </a:pPr>
                      <a:r>
                        <a:rPr lang="en-NZ" sz="2400" dirty="0"/>
                        <a:t>Ask question again</a:t>
                      </a:r>
                      <a:endParaRPr sz="2400" dirty="0"/>
                    </a:p>
                  </a:txBody>
                  <a:tcPr marL="121900" marR="121900" marT="121900" marB="121900"/>
                </a:tc>
                <a:extLst>
                  <a:ext uri="{0D108BD9-81ED-4DB2-BD59-A6C34878D82A}">
                    <a16:rowId xmlns:a16="http://schemas.microsoft.com/office/drawing/2014/main" val="10001"/>
                  </a:ext>
                </a:extLst>
              </a:tr>
              <a:tr h="1472316">
                <a:tc>
                  <a:txBody>
                    <a:bodyPr/>
                    <a:lstStyle/>
                    <a:p>
                      <a:pPr marL="0" lvl="0" indent="0" algn="l" rtl="0">
                        <a:spcBef>
                          <a:spcPts val="0"/>
                        </a:spcBef>
                        <a:spcAft>
                          <a:spcPts val="0"/>
                        </a:spcAft>
                        <a:buNone/>
                      </a:pPr>
                      <a:r>
                        <a:rPr lang="en-NZ" sz="2400" dirty="0"/>
                        <a:t>“Value”</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Program continues to delete</a:t>
                      </a:r>
                    </a:p>
                  </a:txBody>
                  <a:tcPr marL="121900" marR="121900" marT="121900" marB="121900"/>
                </a:tc>
                <a:extLst>
                  <a:ext uri="{0D108BD9-81ED-4DB2-BD59-A6C34878D82A}">
                    <a16:rowId xmlns:a16="http://schemas.microsoft.com/office/drawing/2014/main" val="846606012"/>
                  </a:ext>
                </a:extLst>
              </a:tr>
            </a:tbl>
          </a:graphicData>
        </a:graphic>
      </p:graphicFrame>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Delete Combo – Testing</a:t>
            </a:r>
            <a:endParaRPr sz="4000" dirty="0"/>
          </a:p>
        </p:txBody>
      </p:sp>
      <p:sp>
        <p:nvSpPr>
          <p:cNvPr id="20" name="مستطيل 19">
            <a:extLst>
              <a:ext uri="{FF2B5EF4-FFF2-40B4-BE49-F238E27FC236}">
                <a16:creationId xmlns:a16="http://schemas.microsoft.com/office/drawing/2014/main" id="{BD8648B6-C3E1-4C74-9E53-82F8A7EB1C0F}"/>
              </a:ext>
            </a:extLst>
          </p:cNvPr>
          <p:cNvSpPr/>
          <p:nvPr/>
        </p:nvSpPr>
        <p:spPr>
          <a:xfrm>
            <a:off x="539447" y="2006930"/>
            <a:ext cx="6685006" cy="2030680"/>
          </a:xfrm>
          <a:prstGeom prst="rect">
            <a:avLst/>
          </a:prstGeom>
          <a:solidFill>
            <a:srgbClr val="F6630D">
              <a:alpha val="5000"/>
            </a:srgbClr>
          </a:solidFill>
          <a:ln w="72000">
            <a:solidFill>
              <a:srgbClr val="F6630D"/>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6630D"/>
              </a:solidFill>
            </a:endParaRPr>
          </a:p>
        </p:txBody>
      </p:sp>
      <p:sp>
        <p:nvSpPr>
          <p:cNvPr id="23" name="矩形 22">
            <a:extLst>
              <a:ext uri="{FF2B5EF4-FFF2-40B4-BE49-F238E27FC236}">
                <a16:creationId xmlns:a16="http://schemas.microsoft.com/office/drawing/2014/main" id="{8A91150D-ABBB-403F-9C04-06AAAC0701C1}"/>
              </a:ext>
            </a:extLst>
          </p:cNvPr>
          <p:cNvSpPr/>
          <p:nvPr/>
        </p:nvSpPr>
        <p:spPr>
          <a:xfrm>
            <a:off x="514770" y="4047905"/>
            <a:ext cx="6685005" cy="1431492"/>
          </a:xfrm>
          <a:prstGeom prst="rect">
            <a:avLst/>
          </a:prstGeom>
          <a:solidFill>
            <a:srgbClr val="004F8B">
              <a:alpha val="5000"/>
            </a:srgbClr>
          </a:solidFill>
          <a:ln w="72000">
            <a:solidFill>
              <a:srgbClr val="004F8B"/>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4F8B"/>
              </a:solidFill>
            </a:endParaRPr>
          </a:p>
        </p:txBody>
      </p:sp>
      <p:sp>
        <p:nvSpPr>
          <p:cNvPr id="12" name="مستطيل 19">
            <a:extLst>
              <a:ext uri="{FF2B5EF4-FFF2-40B4-BE49-F238E27FC236}">
                <a16:creationId xmlns:a16="http://schemas.microsoft.com/office/drawing/2014/main" id="{D6FD58F7-1BE4-39DC-CC5E-DD8E41A05E36}"/>
              </a:ext>
            </a:extLst>
          </p:cNvPr>
          <p:cNvSpPr/>
          <p:nvPr/>
        </p:nvSpPr>
        <p:spPr>
          <a:xfrm>
            <a:off x="7528474" y="227746"/>
            <a:ext cx="3656852" cy="1097253"/>
          </a:xfrm>
          <a:prstGeom prst="rect">
            <a:avLst/>
          </a:prstGeom>
          <a:solidFill>
            <a:srgbClr val="F6630D">
              <a:alpha val="5000"/>
            </a:srgbClr>
          </a:solidFill>
          <a:ln w="72000">
            <a:solidFill>
              <a:srgbClr val="F6630D"/>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6630D"/>
              </a:solidFill>
            </a:endParaRPr>
          </a:p>
        </p:txBody>
      </p:sp>
      <p:pic>
        <p:nvPicPr>
          <p:cNvPr id="9" name="Picture 8">
            <a:extLst>
              <a:ext uri="{FF2B5EF4-FFF2-40B4-BE49-F238E27FC236}">
                <a16:creationId xmlns:a16="http://schemas.microsoft.com/office/drawing/2014/main" id="{15E788CC-CD66-71C4-E339-000F32CFC6E9}"/>
              </a:ext>
            </a:extLst>
          </p:cNvPr>
          <p:cNvPicPr>
            <a:picLocks noChangeAspect="1"/>
          </p:cNvPicPr>
          <p:nvPr/>
        </p:nvPicPr>
        <p:blipFill>
          <a:blip r:embed="rId5"/>
          <a:stretch>
            <a:fillRect/>
          </a:stretch>
        </p:blipFill>
        <p:spPr>
          <a:xfrm>
            <a:off x="7446388" y="1449494"/>
            <a:ext cx="3797495" cy="1270065"/>
          </a:xfrm>
          <a:prstGeom prst="rect">
            <a:avLst/>
          </a:prstGeom>
        </p:spPr>
      </p:pic>
      <p:sp>
        <p:nvSpPr>
          <p:cNvPr id="11" name="مستطيل 19">
            <a:extLst>
              <a:ext uri="{FF2B5EF4-FFF2-40B4-BE49-F238E27FC236}">
                <a16:creationId xmlns:a16="http://schemas.microsoft.com/office/drawing/2014/main" id="{69974DFB-4CFF-8E83-90E9-DA4A1A63F67F}"/>
              </a:ext>
            </a:extLst>
          </p:cNvPr>
          <p:cNvSpPr/>
          <p:nvPr/>
        </p:nvSpPr>
        <p:spPr>
          <a:xfrm>
            <a:off x="7452737" y="1487688"/>
            <a:ext cx="3791146" cy="1251014"/>
          </a:xfrm>
          <a:prstGeom prst="rect">
            <a:avLst/>
          </a:prstGeom>
          <a:solidFill>
            <a:srgbClr val="F6630D">
              <a:alpha val="5000"/>
            </a:srgbClr>
          </a:solidFill>
          <a:ln w="72000">
            <a:solidFill>
              <a:srgbClr val="F6630D"/>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6630D"/>
              </a:solidFill>
            </a:endParaRPr>
          </a:p>
        </p:txBody>
      </p:sp>
      <p:sp>
        <p:nvSpPr>
          <p:cNvPr id="15" name="矩形 22">
            <a:extLst>
              <a:ext uri="{FF2B5EF4-FFF2-40B4-BE49-F238E27FC236}">
                <a16:creationId xmlns:a16="http://schemas.microsoft.com/office/drawing/2014/main" id="{216CEDA4-83C4-9C14-CD58-1BAC4910DC9C}"/>
              </a:ext>
            </a:extLst>
          </p:cNvPr>
          <p:cNvSpPr/>
          <p:nvPr/>
        </p:nvSpPr>
        <p:spPr>
          <a:xfrm>
            <a:off x="7420986" y="4138442"/>
            <a:ext cx="3680014" cy="1270064"/>
          </a:xfrm>
          <a:prstGeom prst="rect">
            <a:avLst/>
          </a:prstGeom>
          <a:solidFill>
            <a:srgbClr val="004F8B">
              <a:alpha val="5000"/>
            </a:srgbClr>
          </a:solidFill>
          <a:ln w="72000">
            <a:solidFill>
              <a:srgbClr val="004F8B"/>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4F8B"/>
              </a:solidFill>
            </a:endParaRPr>
          </a:p>
        </p:txBody>
      </p:sp>
      <p:pic>
        <p:nvPicPr>
          <p:cNvPr id="7" name="Picture 6">
            <a:extLst>
              <a:ext uri="{FF2B5EF4-FFF2-40B4-BE49-F238E27FC236}">
                <a16:creationId xmlns:a16="http://schemas.microsoft.com/office/drawing/2014/main" id="{9DD6A78F-EFFA-ACF7-1C9B-A676B9425565}"/>
              </a:ext>
            </a:extLst>
          </p:cNvPr>
          <p:cNvPicPr>
            <a:picLocks noChangeAspect="1"/>
          </p:cNvPicPr>
          <p:nvPr/>
        </p:nvPicPr>
        <p:blipFill>
          <a:blip r:embed="rId4"/>
          <a:stretch>
            <a:fillRect/>
          </a:stretch>
        </p:blipFill>
        <p:spPr>
          <a:xfrm>
            <a:off x="7446388" y="2933370"/>
            <a:ext cx="3645087" cy="1085906"/>
          </a:xfrm>
          <a:prstGeom prst="rect">
            <a:avLst/>
          </a:prstGeom>
        </p:spPr>
      </p:pic>
      <p:sp>
        <p:nvSpPr>
          <p:cNvPr id="16" name="مستطيل 19">
            <a:extLst>
              <a:ext uri="{FF2B5EF4-FFF2-40B4-BE49-F238E27FC236}">
                <a16:creationId xmlns:a16="http://schemas.microsoft.com/office/drawing/2014/main" id="{2EA71D8C-E7BD-782C-282B-91DE4FB70B84}"/>
              </a:ext>
            </a:extLst>
          </p:cNvPr>
          <p:cNvSpPr/>
          <p:nvPr/>
        </p:nvSpPr>
        <p:spPr>
          <a:xfrm>
            <a:off x="7446387" y="2933370"/>
            <a:ext cx="3609539" cy="1104240"/>
          </a:xfrm>
          <a:prstGeom prst="rect">
            <a:avLst/>
          </a:prstGeom>
          <a:solidFill>
            <a:srgbClr val="F6630D">
              <a:alpha val="5000"/>
            </a:srgbClr>
          </a:solidFill>
          <a:ln w="72000">
            <a:solidFill>
              <a:srgbClr val="F6630D"/>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6630D"/>
              </a:solidFill>
            </a:endParaRPr>
          </a:p>
        </p:txBody>
      </p:sp>
      <p:pic>
        <p:nvPicPr>
          <p:cNvPr id="19" name="Picture 18">
            <a:extLst>
              <a:ext uri="{FF2B5EF4-FFF2-40B4-BE49-F238E27FC236}">
                <a16:creationId xmlns:a16="http://schemas.microsoft.com/office/drawing/2014/main" id="{9D3889D2-C2FD-EA53-1383-E65A698030DE}"/>
              </a:ext>
            </a:extLst>
          </p:cNvPr>
          <p:cNvPicPr>
            <a:picLocks noChangeAspect="1"/>
          </p:cNvPicPr>
          <p:nvPr/>
        </p:nvPicPr>
        <p:blipFill>
          <a:blip r:embed="rId6"/>
          <a:stretch>
            <a:fillRect/>
          </a:stretch>
        </p:blipFill>
        <p:spPr>
          <a:xfrm>
            <a:off x="7528474" y="5463368"/>
            <a:ext cx="3816546" cy="1276416"/>
          </a:xfrm>
          <a:prstGeom prst="rect">
            <a:avLst/>
          </a:prstGeom>
        </p:spPr>
      </p:pic>
      <p:sp>
        <p:nvSpPr>
          <p:cNvPr id="14" name="矩形 22">
            <a:extLst>
              <a:ext uri="{FF2B5EF4-FFF2-40B4-BE49-F238E27FC236}">
                <a16:creationId xmlns:a16="http://schemas.microsoft.com/office/drawing/2014/main" id="{0114C96F-569A-62BA-4C7B-6F144BF89D4B}"/>
              </a:ext>
            </a:extLst>
          </p:cNvPr>
          <p:cNvSpPr/>
          <p:nvPr/>
        </p:nvSpPr>
        <p:spPr>
          <a:xfrm>
            <a:off x="7528474" y="5506021"/>
            <a:ext cx="3816546" cy="1233679"/>
          </a:xfrm>
          <a:prstGeom prst="rect">
            <a:avLst/>
          </a:prstGeom>
          <a:solidFill>
            <a:srgbClr val="004F8B">
              <a:alpha val="5000"/>
            </a:srgbClr>
          </a:solidFill>
          <a:ln w="72000">
            <a:solidFill>
              <a:srgbClr val="004F8B"/>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4F8B"/>
              </a:solidFill>
            </a:endParaRPr>
          </a:p>
        </p:txBody>
      </p:sp>
      <p:sp>
        <p:nvSpPr>
          <p:cNvPr id="22" name="TextBox 21">
            <a:extLst>
              <a:ext uri="{FF2B5EF4-FFF2-40B4-BE49-F238E27FC236}">
                <a16:creationId xmlns:a16="http://schemas.microsoft.com/office/drawing/2014/main" id="{393C4B08-A795-2292-6615-A42D8863A9F6}"/>
              </a:ext>
            </a:extLst>
          </p:cNvPr>
          <p:cNvSpPr txBox="1"/>
          <p:nvPr/>
        </p:nvSpPr>
        <p:spPr>
          <a:xfrm>
            <a:off x="637954" y="5717223"/>
            <a:ext cx="1786270" cy="923330"/>
          </a:xfrm>
          <a:prstGeom prst="rect">
            <a:avLst/>
          </a:prstGeom>
          <a:noFill/>
        </p:spPr>
        <p:txBody>
          <a:bodyPr wrap="square" rtlCol="0">
            <a:spAutoFit/>
          </a:bodyPr>
          <a:lstStyle/>
          <a:p>
            <a:r>
              <a:rPr lang="en-NZ" b="1" dirty="0"/>
              <a:t>All outcomes worked as expected</a:t>
            </a:r>
          </a:p>
        </p:txBody>
      </p:sp>
    </p:spTree>
    <p:extLst>
      <p:ext uri="{BB962C8B-B14F-4D97-AF65-F5344CB8AC3E}">
        <p14:creationId xmlns:p14="http://schemas.microsoft.com/office/powerpoint/2010/main" val="10897807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CC94D-80CA-8F86-F444-4C69C47250CD}"/>
              </a:ext>
            </a:extLst>
          </p:cNvPr>
          <p:cNvSpPr>
            <a:spLocks noGrp="1"/>
          </p:cNvSpPr>
          <p:nvPr>
            <p:ph type="title"/>
          </p:nvPr>
        </p:nvSpPr>
        <p:spPr>
          <a:xfrm>
            <a:off x="268184" y="0"/>
            <a:ext cx="10515600" cy="1325563"/>
          </a:xfrm>
        </p:spPr>
        <p:txBody>
          <a:bodyPr/>
          <a:lstStyle/>
          <a:p>
            <a:r>
              <a:rPr lang="en-NZ" dirty="0"/>
              <a:t>Delete combo: Development </a:t>
            </a:r>
          </a:p>
        </p:txBody>
      </p:sp>
      <p:graphicFrame>
        <p:nvGraphicFramePr>
          <p:cNvPr id="3" name="Table 2">
            <a:extLst>
              <a:ext uri="{FF2B5EF4-FFF2-40B4-BE49-F238E27FC236}">
                <a16:creationId xmlns:a16="http://schemas.microsoft.com/office/drawing/2014/main" id="{9C2B441F-B384-260E-9988-D0E3652FFDA8}"/>
              </a:ext>
            </a:extLst>
          </p:cNvPr>
          <p:cNvGraphicFramePr>
            <a:graphicFrameLocks noGrp="1"/>
          </p:cNvGraphicFramePr>
          <p:nvPr>
            <p:extLst>
              <p:ext uri="{D42A27DB-BD31-4B8C-83A1-F6EECF244321}">
                <p14:modId xmlns:p14="http://schemas.microsoft.com/office/powerpoint/2010/main" val="2128326245"/>
              </p:ext>
            </p:extLst>
          </p:nvPr>
        </p:nvGraphicFramePr>
        <p:xfrm>
          <a:off x="642586" y="1361700"/>
          <a:ext cx="10446328" cy="3342782"/>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1051528">
                <a:tc>
                  <a:txBody>
                    <a:bodyPr/>
                    <a:lstStyle/>
                    <a:p>
                      <a:pPr marL="0" lvl="0" indent="0" algn="l" rtl="0">
                        <a:spcBef>
                          <a:spcPts val="0"/>
                        </a:spcBef>
                        <a:spcAft>
                          <a:spcPts val="0"/>
                        </a:spcAft>
                        <a:buNone/>
                      </a:pPr>
                      <a:r>
                        <a:rPr lang="en-NZ" sz="2400" b="1" dirty="0"/>
                        <a:t>Trial 1</a:t>
                      </a:r>
                    </a:p>
                    <a:p>
                      <a:pPr marL="0" lvl="0" indent="0" algn="l" rtl="0">
                        <a:spcBef>
                          <a:spcPts val="0"/>
                        </a:spcBef>
                        <a:spcAft>
                          <a:spcPts val="0"/>
                        </a:spcAft>
                        <a:buNone/>
                      </a:pPr>
                      <a:r>
                        <a:rPr lang="en-NZ" sz="2400" b="0" dirty="0"/>
                        <a:t>07_Delete_Combo_V1</a:t>
                      </a:r>
                      <a:endParaRPr sz="2400" b="0" dirty="0"/>
                    </a:p>
                  </a:txBody>
                  <a:tcPr marL="121900" marR="121900" marT="121900" marB="121900"/>
                </a:tc>
                <a:tc>
                  <a:txBody>
                    <a:bodyPr/>
                    <a:lstStyle/>
                    <a:p>
                      <a:pPr marL="0" lvl="0" indent="0" algn="l" rtl="0">
                        <a:spcBef>
                          <a:spcPts val="0"/>
                        </a:spcBef>
                        <a:spcAft>
                          <a:spcPts val="0"/>
                        </a:spcAft>
                        <a:buNone/>
                      </a:pPr>
                      <a:r>
                        <a:rPr lang="en-NZ" sz="1600" dirty="0"/>
                        <a:t>Display full menu, user enters combo to delete</a:t>
                      </a:r>
                    </a:p>
                  </a:txBody>
                  <a:tcPr marL="121900" marR="121900" marT="121900" marB="121900"/>
                </a:tc>
                <a:extLst>
                  <a:ext uri="{0D108BD9-81ED-4DB2-BD59-A6C34878D82A}">
                    <a16:rowId xmlns:a16="http://schemas.microsoft.com/office/drawing/2014/main" val="1028317484"/>
                  </a:ext>
                </a:extLst>
              </a:tr>
              <a:tr h="10720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b="1" dirty="0"/>
                        <a:t>Trial 2</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b="0" dirty="0"/>
                        <a:t>07_Delete_Combo_V2</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600" dirty="0"/>
                        <a:t>Adds the confirmation statement, ensuring user knows deletion cannot be undone and blank checker </a:t>
                      </a:r>
                      <a:r>
                        <a:rPr lang="en-NZ" sz="1600" dirty="0" err="1"/>
                        <a:t>incorperated</a:t>
                      </a:r>
                      <a:endParaRPr lang="en-NZ" sz="1600" dirty="0"/>
                    </a:p>
                  </a:txBody>
                  <a:tcPr marL="121900" marR="121900" marT="121900" marB="121900"/>
                </a:tc>
                <a:extLst>
                  <a:ext uri="{0D108BD9-81ED-4DB2-BD59-A6C34878D82A}">
                    <a16:rowId xmlns:a16="http://schemas.microsoft.com/office/drawing/2014/main" val="1770937675"/>
                  </a:ext>
                </a:extLst>
              </a:tr>
              <a:tr h="600863">
                <a:tc>
                  <a:txBody>
                    <a:bodyPr/>
                    <a:lstStyle/>
                    <a:p>
                      <a:pPr marL="0" lvl="0" indent="0" algn="l" rtl="0">
                        <a:spcBef>
                          <a:spcPts val="0"/>
                        </a:spcBef>
                        <a:spcAft>
                          <a:spcPts val="0"/>
                        </a:spcAft>
                        <a:buNone/>
                      </a:pPr>
                      <a:r>
                        <a:rPr lang="en-NZ" sz="2400" b="1" dirty="0"/>
                        <a:t>Trial 3</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b="0" dirty="0"/>
                        <a:t>07_Delete_Combo_V3</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600" dirty="0"/>
                        <a:t>Program made from version 2 but is now in a function so that it is easy recycle for other delete combo function that may be incorporated in the program. This will be apart of my finished program.</a:t>
                      </a:r>
                    </a:p>
                  </a:txBody>
                  <a:tcPr marL="121900" marR="121900" marT="121900" marB="121900"/>
                </a:tc>
                <a:extLst>
                  <a:ext uri="{0D108BD9-81ED-4DB2-BD59-A6C34878D82A}">
                    <a16:rowId xmlns:a16="http://schemas.microsoft.com/office/drawing/2014/main" val="3868298777"/>
                  </a:ext>
                </a:extLst>
              </a:tr>
            </a:tbl>
          </a:graphicData>
        </a:graphic>
      </p:graphicFrame>
    </p:spTree>
    <p:extLst>
      <p:ext uri="{BB962C8B-B14F-4D97-AF65-F5344CB8AC3E}">
        <p14:creationId xmlns:p14="http://schemas.microsoft.com/office/powerpoint/2010/main" val="31277601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3" name="Picture 2">
            <a:extLst>
              <a:ext uri="{FF2B5EF4-FFF2-40B4-BE49-F238E27FC236}">
                <a16:creationId xmlns:a16="http://schemas.microsoft.com/office/drawing/2014/main" id="{D51D4109-C014-A713-E1CC-C8CE544DDA1C}"/>
              </a:ext>
            </a:extLst>
          </p:cNvPr>
          <p:cNvPicPr>
            <a:picLocks noChangeAspect="1"/>
          </p:cNvPicPr>
          <p:nvPr/>
        </p:nvPicPr>
        <p:blipFill>
          <a:blip r:embed="rId3"/>
          <a:stretch>
            <a:fillRect/>
          </a:stretch>
        </p:blipFill>
        <p:spPr>
          <a:xfrm>
            <a:off x="1220178" y="1017835"/>
            <a:ext cx="7472560" cy="5624800"/>
          </a:xfrm>
          <a:prstGeom prst="rect">
            <a:avLst/>
          </a:prstGeom>
        </p:spPr>
      </p:pic>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Component 8: Output Combo</a:t>
            </a:r>
            <a:endParaRPr sz="4000" dirty="0"/>
          </a:p>
        </p:txBody>
      </p:sp>
      <p:sp>
        <p:nvSpPr>
          <p:cNvPr id="18" name="正方形/長方形 17">
            <a:extLst>
              <a:ext uri="{FF2B5EF4-FFF2-40B4-BE49-F238E27FC236}">
                <a16:creationId xmlns:a16="http://schemas.microsoft.com/office/drawing/2014/main" id="{85179602-A9C8-41B3-87CE-79BF5BA6D522}"/>
              </a:ext>
            </a:extLst>
          </p:cNvPr>
          <p:cNvSpPr/>
          <p:nvPr/>
        </p:nvSpPr>
        <p:spPr>
          <a:xfrm>
            <a:off x="5070764" y="1017835"/>
            <a:ext cx="3489384" cy="1867869"/>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E71224"/>
              </a:solidFill>
            </a:endParaRPr>
          </a:p>
        </p:txBody>
      </p:sp>
      <p:sp>
        <p:nvSpPr>
          <p:cNvPr id="19" name="직사각형 18">
            <a:extLst>
              <a:ext uri="{FF2B5EF4-FFF2-40B4-BE49-F238E27FC236}">
                <a16:creationId xmlns:a16="http://schemas.microsoft.com/office/drawing/2014/main" id="{EC4E58F6-EC10-4EB2-9CBC-C6464708B18E}"/>
              </a:ext>
            </a:extLst>
          </p:cNvPr>
          <p:cNvSpPr/>
          <p:nvPr/>
        </p:nvSpPr>
        <p:spPr>
          <a:xfrm>
            <a:off x="1220178" y="5330137"/>
            <a:ext cx="3159466" cy="510028"/>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28264603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Output Combo - Test Plan</a:t>
            </a:r>
            <a:endParaRPr sz="4000" dirty="0"/>
          </a:p>
        </p:txBody>
      </p:sp>
      <p:graphicFrame>
        <p:nvGraphicFramePr>
          <p:cNvPr id="92" name="Google Shape;92;p19"/>
          <p:cNvGraphicFramePr/>
          <p:nvPr>
            <p:extLst>
              <p:ext uri="{D42A27DB-BD31-4B8C-83A1-F6EECF244321}">
                <p14:modId xmlns:p14="http://schemas.microsoft.com/office/powerpoint/2010/main" val="1513163074"/>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Output is chosen</a:t>
                      </a:r>
                    </a:p>
                  </a:txBody>
                  <a:tcPr marL="121900" marR="121900" marT="121900" marB="121900"/>
                </a:tc>
                <a:tc>
                  <a:txBody>
                    <a:bodyPr/>
                    <a:lstStyle/>
                    <a:p>
                      <a:pPr marL="0" lvl="0" indent="0" algn="l" rtl="0">
                        <a:spcBef>
                          <a:spcPts val="0"/>
                        </a:spcBef>
                        <a:spcAft>
                          <a:spcPts val="0"/>
                        </a:spcAft>
                        <a:buNone/>
                      </a:pPr>
                      <a:r>
                        <a:rPr lang="en-NZ" sz="2400" dirty="0"/>
                        <a:t>Full menu with prices is shown</a:t>
                      </a: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509967" y="5687581"/>
            <a:ext cx="999984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For testing purposes, I have added print statements as the output. As functions are created, these will be changed</a:t>
            </a:r>
          </a:p>
        </p:txBody>
      </p:sp>
    </p:spTree>
    <p:extLst>
      <p:ext uri="{BB962C8B-B14F-4D97-AF65-F5344CB8AC3E}">
        <p14:creationId xmlns:p14="http://schemas.microsoft.com/office/powerpoint/2010/main" val="25520075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Autofit/>
          </a:bodyPr>
          <a:lstStyle/>
          <a:p>
            <a:r>
              <a:rPr lang="en" sz="4000" dirty="0"/>
              <a:t>Output Combo - Testing</a:t>
            </a:r>
            <a:endParaRPr sz="4000" dirty="0"/>
          </a:p>
        </p:txBody>
      </p:sp>
      <p:graphicFrame>
        <p:nvGraphicFramePr>
          <p:cNvPr id="92" name="Google Shape;92;p19"/>
          <p:cNvGraphicFramePr/>
          <p:nvPr>
            <p:extLst>
              <p:ext uri="{D42A27DB-BD31-4B8C-83A1-F6EECF244321}">
                <p14:modId xmlns:p14="http://schemas.microsoft.com/office/powerpoint/2010/main" val="4255280901"/>
              </p:ext>
            </p:extLst>
          </p:nvPr>
        </p:nvGraphicFramePr>
        <p:xfrm>
          <a:off x="415600" y="601037"/>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Output is chosen</a:t>
                      </a:r>
                    </a:p>
                  </a:txBody>
                  <a:tcPr marL="121900" marR="121900" marT="121900" marB="121900"/>
                </a:tc>
                <a:tc>
                  <a:txBody>
                    <a:bodyPr/>
                    <a:lstStyle/>
                    <a:p>
                      <a:pPr marL="0" lvl="0" indent="0" algn="l" rtl="0">
                        <a:spcBef>
                          <a:spcPts val="0"/>
                        </a:spcBef>
                        <a:spcAft>
                          <a:spcPts val="0"/>
                        </a:spcAft>
                        <a:buNone/>
                      </a:pPr>
                      <a:r>
                        <a:rPr lang="en-NZ" sz="2400" dirty="0"/>
                        <a:t>Full menu with prices is shown</a:t>
                      </a:r>
                      <a:endParaRPr sz="2400" dirty="0"/>
                    </a:p>
                  </a:txBody>
                  <a:tcPr marL="121900" marR="121900" marT="121900" marB="121900"/>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8FF3B606-8723-9153-492A-D88131788B2A}"/>
              </a:ext>
            </a:extLst>
          </p:cNvPr>
          <p:cNvPicPr>
            <a:picLocks noChangeAspect="1"/>
          </p:cNvPicPr>
          <p:nvPr/>
        </p:nvPicPr>
        <p:blipFill rotWithShape="1">
          <a:blip r:embed="rId3"/>
          <a:srcRect r="348" b="12806"/>
          <a:stretch/>
        </p:blipFill>
        <p:spPr>
          <a:xfrm>
            <a:off x="7580417" y="1986412"/>
            <a:ext cx="3784270" cy="4723146"/>
          </a:xfrm>
          <a:prstGeom prst="rect">
            <a:avLst/>
          </a:prstGeom>
        </p:spPr>
      </p:pic>
      <p:grpSp>
        <p:nvGrpSpPr>
          <p:cNvPr id="7" name="Group 6">
            <a:extLst>
              <a:ext uri="{FF2B5EF4-FFF2-40B4-BE49-F238E27FC236}">
                <a16:creationId xmlns:a16="http://schemas.microsoft.com/office/drawing/2014/main" id="{FCCB8A1C-633C-46A7-9671-5A7B20013078}"/>
              </a:ext>
            </a:extLst>
          </p:cNvPr>
          <p:cNvGrpSpPr/>
          <p:nvPr/>
        </p:nvGrpSpPr>
        <p:grpSpPr>
          <a:xfrm>
            <a:off x="484060" y="1271585"/>
            <a:ext cx="11344320" cy="677880"/>
            <a:chOff x="484060" y="1271585"/>
            <a:chExt cx="11344320" cy="677880"/>
          </a:xfrm>
        </p:grpSpPr>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633689D7-3C35-4FFC-970F-ED852A77C438}"/>
                    </a:ext>
                  </a:extLst>
                </p14:cNvPr>
                <p14:cNvContentPartPr/>
                <p14:nvPr/>
              </p14:nvContentPartPr>
              <p14:xfrm>
                <a:off x="502780" y="1278785"/>
                <a:ext cx="11325600" cy="360"/>
              </p14:xfrm>
            </p:contentPart>
          </mc:Choice>
          <mc:Fallback xmlns="">
            <p:pic>
              <p:nvPicPr>
                <p:cNvPr id="2" name="Ink 1">
                  <a:extLst>
                    <a:ext uri="{FF2B5EF4-FFF2-40B4-BE49-F238E27FC236}">
                      <a16:creationId xmlns:a16="http://schemas.microsoft.com/office/drawing/2014/main" id="{633689D7-3C35-4FFC-970F-ED852A77C438}"/>
                    </a:ext>
                  </a:extLst>
                </p:cNvPr>
                <p:cNvPicPr/>
                <p:nvPr/>
              </p:nvPicPr>
              <p:blipFill>
                <a:blip r:embed="rId5"/>
                <a:stretch>
                  <a:fillRect/>
                </a:stretch>
              </p:blipFill>
              <p:spPr>
                <a:xfrm>
                  <a:off x="466780" y="1242785"/>
                  <a:ext cx="113972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65F80E60-7C38-4B26-93C7-DE9E4DA6321F}"/>
                    </a:ext>
                  </a:extLst>
                </p14:cNvPr>
                <p14:cNvContentPartPr/>
                <p14:nvPr/>
              </p14:nvContentPartPr>
              <p14:xfrm>
                <a:off x="502780" y="1864145"/>
                <a:ext cx="11291400" cy="360"/>
              </p14:xfrm>
            </p:contentPart>
          </mc:Choice>
          <mc:Fallback xmlns="">
            <p:pic>
              <p:nvPicPr>
                <p:cNvPr id="4" name="Ink 3">
                  <a:extLst>
                    <a:ext uri="{FF2B5EF4-FFF2-40B4-BE49-F238E27FC236}">
                      <a16:creationId xmlns:a16="http://schemas.microsoft.com/office/drawing/2014/main" id="{65F80E60-7C38-4B26-93C7-DE9E4DA6321F}"/>
                    </a:ext>
                  </a:extLst>
                </p:cNvPr>
                <p:cNvPicPr/>
                <p:nvPr/>
              </p:nvPicPr>
              <p:blipFill>
                <a:blip r:embed="rId7"/>
                <a:stretch>
                  <a:fillRect/>
                </a:stretch>
              </p:blipFill>
              <p:spPr>
                <a:xfrm>
                  <a:off x="466780" y="1828145"/>
                  <a:ext cx="113630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4B1BDDE7-527C-4021-BF0D-1FFB6E680FC1}"/>
                    </a:ext>
                  </a:extLst>
                </p14:cNvPr>
                <p14:cNvContentPartPr/>
                <p14:nvPr/>
              </p14:nvContentPartPr>
              <p14:xfrm>
                <a:off x="484060" y="1271585"/>
                <a:ext cx="360" cy="677880"/>
              </p14:xfrm>
            </p:contentPart>
          </mc:Choice>
          <mc:Fallback xmlns="">
            <p:pic>
              <p:nvPicPr>
                <p:cNvPr id="5" name="Ink 4">
                  <a:extLst>
                    <a:ext uri="{FF2B5EF4-FFF2-40B4-BE49-F238E27FC236}">
                      <a16:creationId xmlns:a16="http://schemas.microsoft.com/office/drawing/2014/main" id="{4B1BDDE7-527C-4021-BF0D-1FFB6E680FC1}"/>
                    </a:ext>
                  </a:extLst>
                </p:cNvPr>
                <p:cNvPicPr/>
                <p:nvPr/>
              </p:nvPicPr>
              <p:blipFill>
                <a:blip r:embed="rId9"/>
                <a:stretch>
                  <a:fillRect/>
                </a:stretch>
              </p:blipFill>
              <p:spPr>
                <a:xfrm>
                  <a:off x="448060" y="1235566"/>
                  <a:ext cx="72000" cy="749558"/>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58F7CEE7-6EDB-4BF1-BBEB-E06B02C20BD5}"/>
                    </a:ext>
                  </a:extLst>
                </p14:cNvPr>
                <p14:cNvContentPartPr/>
                <p14:nvPr/>
              </p14:nvContentPartPr>
              <p14:xfrm>
                <a:off x="11793100" y="1295345"/>
                <a:ext cx="360" cy="617760"/>
              </p14:xfrm>
            </p:contentPart>
          </mc:Choice>
          <mc:Fallback xmlns="">
            <p:pic>
              <p:nvPicPr>
                <p:cNvPr id="6" name="Ink 5">
                  <a:extLst>
                    <a:ext uri="{FF2B5EF4-FFF2-40B4-BE49-F238E27FC236}">
                      <a16:creationId xmlns:a16="http://schemas.microsoft.com/office/drawing/2014/main" id="{58F7CEE7-6EDB-4BF1-BBEB-E06B02C20BD5}"/>
                    </a:ext>
                  </a:extLst>
                </p:cNvPr>
                <p:cNvPicPr/>
                <p:nvPr/>
              </p:nvPicPr>
              <p:blipFill>
                <a:blip r:embed="rId11"/>
                <a:stretch>
                  <a:fillRect/>
                </a:stretch>
              </p:blipFill>
              <p:spPr>
                <a:xfrm>
                  <a:off x="11757100" y="1259345"/>
                  <a:ext cx="72000" cy="689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3BB73F84-B210-4E07-371A-ACC9A649CD98}"/>
                  </a:ext>
                </a:extLst>
              </p14:cNvPr>
              <p14:cNvContentPartPr/>
              <p14:nvPr/>
            </p14:nvContentPartPr>
            <p14:xfrm>
              <a:off x="11389180" y="1947665"/>
              <a:ext cx="360" cy="4769280"/>
            </p14:xfrm>
          </p:contentPart>
        </mc:Choice>
        <mc:Fallback xmlns="">
          <p:pic>
            <p:nvPicPr>
              <p:cNvPr id="25" name="Ink 24">
                <a:extLst>
                  <a:ext uri="{FF2B5EF4-FFF2-40B4-BE49-F238E27FC236}">
                    <a16:creationId xmlns:a16="http://schemas.microsoft.com/office/drawing/2014/main" id="{3BB73F84-B210-4E07-371A-ACC9A649CD98}"/>
                  </a:ext>
                </a:extLst>
              </p:cNvPr>
              <p:cNvPicPr/>
              <p:nvPr/>
            </p:nvPicPr>
            <p:blipFill>
              <a:blip r:embed="rId13"/>
              <a:stretch>
                <a:fillRect/>
              </a:stretch>
            </p:blipFill>
            <p:spPr>
              <a:xfrm>
                <a:off x="11353540" y="1911665"/>
                <a:ext cx="72000" cy="4840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1" name="Ink 30">
                <a:extLst>
                  <a:ext uri="{FF2B5EF4-FFF2-40B4-BE49-F238E27FC236}">
                    <a16:creationId xmlns:a16="http://schemas.microsoft.com/office/drawing/2014/main" id="{DA314CEF-1608-B9A7-E4FD-575E27B1B4AE}"/>
                  </a:ext>
                </a:extLst>
              </p14:cNvPr>
              <p14:cNvContentPartPr/>
              <p14:nvPr/>
            </p14:nvContentPartPr>
            <p14:xfrm>
              <a:off x="7565620" y="2018945"/>
              <a:ext cx="360" cy="5485680"/>
            </p14:xfrm>
          </p:contentPart>
        </mc:Choice>
        <mc:Fallback xmlns="">
          <p:pic>
            <p:nvPicPr>
              <p:cNvPr id="31" name="Ink 30">
                <a:extLst>
                  <a:ext uri="{FF2B5EF4-FFF2-40B4-BE49-F238E27FC236}">
                    <a16:creationId xmlns:a16="http://schemas.microsoft.com/office/drawing/2014/main" id="{DA314CEF-1608-B9A7-E4FD-575E27B1B4AE}"/>
                  </a:ext>
                </a:extLst>
              </p:cNvPr>
              <p:cNvPicPr/>
              <p:nvPr/>
            </p:nvPicPr>
            <p:blipFill>
              <a:blip r:embed="rId15"/>
              <a:stretch>
                <a:fillRect/>
              </a:stretch>
            </p:blipFill>
            <p:spPr>
              <a:xfrm>
                <a:off x="7529620" y="1983305"/>
                <a:ext cx="72000" cy="5557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7" name="Ink 26">
                <a:extLst>
                  <a:ext uri="{FF2B5EF4-FFF2-40B4-BE49-F238E27FC236}">
                    <a16:creationId xmlns:a16="http://schemas.microsoft.com/office/drawing/2014/main" id="{A5F23F60-1EC2-8616-FF9E-EBB1BF3DE408}"/>
                  </a:ext>
                </a:extLst>
              </p14:cNvPr>
              <p14:cNvContentPartPr/>
              <p14:nvPr/>
            </p14:nvContentPartPr>
            <p14:xfrm>
              <a:off x="7552660" y="2027585"/>
              <a:ext cx="3810960" cy="360"/>
            </p14:xfrm>
          </p:contentPart>
        </mc:Choice>
        <mc:Fallback xmlns="">
          <p:pic>
            <p:nvPicPr>
              <p:cNvPr id="27" name="Ink 26">
                <a:extLst>
                  <a:ext uri="{FF2B5EF4-FFF2-40B4-BE49-F238E27FC236}">
                    <a16:creationId xmlns:a16="http://schemas.microsoft.com/office/drawing/2014/main" id="{A5F23F60-1EC2-8616-FF9E-EBB1BF3DE408}"/>
                  </a:ext>
                </a:extLst>
              </p:cNvPr>
              <p:cNvPicPr/>
              <p:nvPr/>
            </p:nvPicPr>
            <p:blipFill>
              <a:blip r:embed="rId17"/>
              <a:stretch>
                <a:fillRect/>
              </a:stretch>
            </p:blipFill>
            <p:spPr>
              <a:xfrm>
                <a:off x="7516660" y="1991945"/>
                <a:ext cx="38826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8" name="Ink 27">
                <a:extLst>
                  <a:ext uri="{FF2B5EF4-FFF2-40B4-BE49-F238E27FC236}">
                    <a16:creationId xmlns:a16="http://schemas.microsoft.com/office/drawing/2014/main" id="{E4768596-AD3A-0BF2-F6C7-91CDDE66AC0C}"/>
                  </a:ext>
                </a:extLst>
              </p14:cNvPr>
              <p14:cNvContentPartPr/>
              <p14:nvPr/>
            </p14:nvContentPartPr>
            <p14:xfrm>
              <a:off x="7552660" y="6751865"/>
              <a:ext cx="3799080" cy="360"/>
            </p14:xfrm>
          </p:contentPart>
        </mc:Choice>
        <mc:Fallback xmlns="">
          <p:pic>
            <p:nvPicPr>
              <p:cNvPr id="28" name="Ink 27">
                <a:extLst>
                  <a:ext uri="{FF2B5EF4-FFF2-40B4-BE49-F238E27FC236}">
                    <a16:creationId xmlns:a16="http://schemas.microsoft.com/office/drawing/2014/main" id="{E4768596-AD3A-0BF2-F6C7-91CDDE66AC0C}"/>
                  </a:ext>
                </a:extLst>
              </p:cNvPr>
              <p:cNvPicPr/>
              <p:nvPr/>
            </p:nvPicPr>
            <p:blipFill>
              <a:blip r:embed="rId19"/>
              <a:stretch>
                <a:fillRect/>
              </a:stretch>
            </p:blipFill>
            <p:spPr>
              <a:xfrm>
                <a:off x="7516660" y="6715865"/>
                <a:ext cx="3870720" cy="72000"/>
              </a:xfrm>
              <a:prstGeom prst="rect">
                <a:avLst/>
              </a:prstGeom>
            </p:spPr>
          </p:pic>
        </mc:Fallback>
      </mc:AlternateContent>
      <p:sp>
        <p:nvSpPr>
          <p:cNvPr id="29" name="TextBox 28">
            <a:extLst>
              <a:ext uri="{FF2B5EF4-FFF2-40B4-BE49-F238E27FC236}">
                <a16:creationId xmlns:a16="http://schemas.microsoft.com/office/drawing/2014/main" id="{632FEEDA-624B-1B58-30DA-532647F99815}"/>
              </a:ext>
            </a:extLst>
          </p:cNvPr>
          <p:cNvSpPr txBox="1"/>
          <p:nvPr/>
        </p:nvSpPr>
        <p:spPr>
          <a:xfrm>
            <a:off x="627322" y="2137145"/>
            <a:ext cx="1786270" cy="923330"/>
          </a:xfrm>
          <a:prstGeom prst="rect">
            <a:avLst/>
          </a:prstGeom>
          <a:noFill/>
        </p:spPr>
        <p:txBody>
          <a:bodyPr wrap="square" rtlCol="0">
            <a:spAutoFit/>
          </a:bodyPr>
          <a:lstStyle/>
          <a:p>
            <a:r>
              <a:rPr lang="en-NZ" b="1" dirty="0"/>
              <a:t>All outcomes worked as expected</a:t>
            </a:r>
          </a:p>
        </p:txBody>
      </p:sp>
    </p:spTree>
    <p:extLst>
      <p:ext uri="{BB962C8B-B14F-4D97-AF65-F5344CB8AC3E}">
        <p14:creationId xmlns:p14="http://schemas.microsoft.com/office/powerpoint/2010/main" val="11242876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CC94D-80CA-8F86-F444-4C69C47250CD}"/>
              </a:ext>
            </a:extLst>
          </p:cNvPr>
          <p:cNvSpPr>
            <a:spLocks noGrp="1"/>
          </p:cNvSpPr>
          <p:nvPr>
            <p:ph type="title"/>
          </p:nvPr>
        </p:nvSpPr>
        <p:spPr>
          <a:xfrm>
            <a:off x="268184" y="0"/>
            <a:ext cx="10515600" cy="1325563"/>
          </a:xfrm>
        </p:spPr>
        <p:txBody>
          <a:bodyPr/>
          <a:lstStyle/>
          <a:p>
            <a:r>
              <a:rPr lang="en-NZ" dirty="0"/>
              <a:t>Output Combo: Development </a:t>
            </a:r>
          </a:p>
        </p:txBody>
      </p:sp>
      <p:graphicFrame>
        <p:nvGraphicFramePr>
          <p:cNvPr id="3" name="Table 2">
            <a:extLst>
              <a:ext uri="{FF2B5EF4-FFF2-40B4-BE49-F238E27FC236}">
                <a16:creationId xmlns:a16="http://schemas.microsoft.com/office/drawing/2014/main" id="{9C2B441F-B384-260E-9988-D0E3652FFDA8}"/>
              </a:ext>
            </a:extLst>
          </p:cNvPr>
          <p:cNvGraphicFramePr>
            <a:graphicFrameLocks noGrp="1"/>
          </p:cNvGraphicFramePr>
          <p:nvPr>
            <p:extLst>
              <p:ext uri="{D42A27DB-BD31-4B8C-83A1-F6EECF244321}">
                <p14:modId xmlns:p14="http://schemas.microsoft.com/office/powerpoint/2010/main" val="519174636"/>
              </p:ext>
            </p:extLst>
          </p:nvPr>
        </p:nvGraphicFramePr>
        <p:xfrm>
          <a:off x="642586" y="1361700"/>
          <a:ext cx="10446328" cy="3342782"/>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1051528">
                <a:tc>
                  <a:txBody>
                    <a:bodyPr/>
                    <a:lstStyle/>
                    <a:p>
                      <a:pPr marL="0" lvl="0" indent="0" algn="l" rtl="0">
                        <a:spcBef>
                          <a:spcPts val="0"/>
                        </a:spcBef>
                        <a:spcAft>
                          <a:spcPts val="0"/>
                        </a:spcAft>
                        <a:buNone/>
                      </a:pPr>
                      <a:r>
                        <a:rPr lang="en-NZ" sz="2400" b="1" dirty="0"/>
                        <a:t>Trial 1</a:t>
                      </a:r>
                    </a:p>
                    <a:p>
                      <a:pPr marL="0" lvl="0" indent="0" algn="l" rtl="0">
                        <a:spcBef>
                          <a:spcPts val="0"/>
                        </a:spcBef>
                        <a:spcAft>
                          <a:spcPts val="0"/>
                        </a:spcAft>
                        <a:buNone/>
                      </a:pPr>
                      <a:r>
                        <a:rPr lang="en-NZ" sz="2400" b="0" dirty="0"/>
                        <a:t>08_Output_Combo_V1</a:t>
                      </a:r>
                      <a:endParaRPr sz="2400" b="0" dirty="0"/>
                    </a:p>
                  </a:txBody>
                  <a:tcPr marL="121900" marR="121900" marT="121900" marB="121900"/>
                </a:tc>
                <a:tc>
                  <a:txBody>
                    <a:bodyPr/>
                    <a:lstStyle/>
                    <a:p>
                      <a:pPr marL="0" lvl="0" indent="0" algn="l" rtl="0">
                        <a:spcBef>
                          <a:spcPts val="0"/>
                        </a:spcBef>
                        <a:spcAft>
                          <a:spcPts val="0"/>
                        </a:spcAft>
                        <a:buNone/>
                      </a:pPr>
                      <a:r>
                        <a:rPr lang="en-NZ" sz="1600" dirty="0"/>
                        <a:t>Display full menu</a:t>
                      </a:r>
                    </a:p>
                  </a:txBody>
                  <a:tcPr marL="121900" marR="121900" marT="121900" marB="121900"/>
                </a:tc>
                <a:extLst>
                  <a:ext uri="{0D108BD9-81ED-4DB2-BD59-A6C34878D82A}">
                    <a16:rowId xmlns:a16="http://schemas.microsoft.com/office/drawing/2014/main" val="1028317484"/>
                  </a:ext>
                </a:extLst>
              </a:tr>
              <a:tr h="10720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b="1" dirty="0"/>
                        <a:t>Trial 2</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b="0" dirty="0"/>
                        <a:t>08_Output_Combo_V2</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600" dirty="0"/>
                        <a:t>Display full menu with prices and formatted nicely</a:t>
                      </a:r>
                    </a:p>
                  </a:txBody>
                  <a:tcPr marL="121900" marR="121900" marT="121900" marB="121900"/>
                </a:tc>
                <a:extLst>
                  <a:ext uri="{0D108BD9-81ED-4DB2-BD59-A6C34878D82A}">
                    <a16:rowId xmlns:a16="http://schemas.microsoft.com/office/drawing/2014/main" val="1770937675"/>
                  </a:ext>
                </a:extLst>
              </a:tr>
              <a:tr h="600863">
                <a:tc>
                  <a:txBody>
                    <a:bodyPr/>
                    <a:lstStyle/>
                    <a:p>
                      <a:pPr marL="0" lvl="0" indent="0" algn="l" rtl="0">
                        <a:spcBef>
                          <a:spcPts val="0"/>
                        </a:spcBef>
                        <a:spcAft>
                          <a:spcPts val="0"/>
                        </a:spcAft>
                        <a:buNone/>
                      </a:pPr>
                      <a:r>
                        <a:rPr lang="en-NZ" sz="2400" b="1" dirty="0"/>
                        <a:t>Trial 3</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b="0" dirty="0"/>
                        <a:t>08_Output_Combo_V3</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600" dirty="0"/>
                        <a:t>Program made from version 2 but is now in a function so that it is easy recycle for other delete combo function that may be incorporated in the program. This will be apart of my finished program.</a:t>
                      </a:r>
                    </a:p>
                  </a:txBody>
                  <a:tcPr marL="121900" marR="121900" marT="121900" marB="121900"/>
                </a:tc>
                <a:extLst>
                  <a:ext uri="{0D108BD9-81ED-4DB2-BD59-A6C34878D82A}">
                    <a16:rowId xmlns:a16="http://schemas.microsoft.com/office/drawing/2014/main" val="3868298777"/>
                  </a:ext>
                </a:extLst>
              </a:tr>
            </a:tbl>
          </a:graphicData>
        </a:graphic>
      </p:graphicFrame>
    </p:spTree>
    <p:extLst>
      <p:ext uri="{BB962C8B-B14F-4D97-AF65-F5344CB8AC3E}">
        <p14:creationId xmlns:p14="http://schemas.microsoft.com/office/powerpoint/2010/main" val="20515478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Part 1</a:t>
            </a:r>
          </a:p>
        </p:txBody>
      </p:sp>
      <p:graphicFrame>
        <p:nvGraphicFramePr>
          <p:cNvPr id="4" name="Google Shape;92;p19">
            <a:extLst>
              <a:ext uri="{FF2B5EF4-FFF2-40B4-BE49-F238E27FC236}">
                <a16:creationId xmlns:a16="http://schemas.microsoft.com/office/drawing/2014/main" id="{FCD1FC00-5F0D-33D3-7A84-88C1F75D7996}"/>
              </a:ext>
            </a:extLst>
          </p:cNvPr>
          <p:cNvGraphicFramePr/>
          <p:nvPr>
            <p:extLst>
              <p:ext uri="{D42A27DB-BD31-4B8C-83A1-F6EECF244321}">
                <p14:modId xmlns:p14="http://schemas.microsoft.com/office/powerpoint/2010/main" val="1952914004"/>
              </p:ext>
            </p:extLst>
          </p:nvPr>
        </p:nvGraphicFramePr>
        <p:xfrm>
          <a:off x="616845" y="1297524"/>
          <a:ext cx="11360800" cy="15848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Run program </a:t>
                      </a:r>
                    </a:p>
                  </a:txBody>
                  <a:tcPr marL="121900" marR="121900" marT="121900" marB="121900"/>
                </a:tc>
                <a:tc>
                  <a:txBody>
                    <a:bodyPr/>
                    <a:lstStyle/>
                    <a:p>
                      <a:pPr marL="0" lvl="0" indent="0" algn="l" rtl="0">
                        <a:spcBef>
                          <a:spcPts val="0"/>
                        </a:spcBef>
                        <a:spcAft>
                          <a:spcPts val="0"/>
                        </a:spcAft>
                        <a:buNone/>
                      </a:pPr>
                      <a:r>
                        <a:rPr lang="en-NZ" sz="2400" dirty="0"/>
                        <a:t>Welcome and Full screen of options is shown </a:t>
                      </a: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9" name="TextBox 8">
            <a:extLst>
              <a:ext uri="{FF2B5EF4-FFF2-40B4-BE49-F238E27FC236}">
                <a16:creationId xmlns:a16="http://schemas.microsoft.com/office/drawing/2014/main" id="{7C829851-7AFB-AA42-FA30-BA6A8E75225F}"/>
              </a:ext>
            </a:extLst>
          </p:cNvPr>
          <p:cNvSpPr txBox="1"/>
          <p:nvPr/>
        </p:nvSpPr>
        <p:spPr>
          <a:xfrm>
            <a:off x="616845" y="4859601"/>
            <a:ext cx="1786270" cy="923330"/>
          </a:xfrm>
          <a:prstGeom prst="rect">
            <a:avLst/>
          </a:prstGeom>
          <a:noFill/>
        </p:spPr>
        <p:txBody>
          <a:bodyPr wrap="square" rtlCol="0">
            <a:spAutoFit/>
          </a:bodyPr>
          <a:lstStyle/>
          <a:p>
            <a:r>
              <a:rPr lang="en-NZ" b="1" dirty="0"/>
              <a:t>All outcomes worked as expected</a:t>
            </a:r>
          </a:p>
        </p:txBody>
      </p:sp>
      <p:pic>
        <p:nvPicPr>
          <p:cNvPr id="5" name="Picture 4">
            <a:extLst>
              <a:ext uri="{FF2B5EF4-FFF2-40B4-BE49-F238E27FC236}">
                <a16:creationId xmlns:a16="http://schemas.microsoft.com/office/drawing/2014/main" id="{BF28647F-AF67-8426-5A44-9FAD0E33CDCF}"/>
              </a:ext>
            </a:extLst>
          </p:cNvPr>
          <p:cNvPicPr>
            <a:picLocks noChangeAspect="1"/>
          </p:cNvPicPr>
          <p:nvPr/>
        </p:nvPicPr>
        <p:blipFill>
          <a:blip r:embed="rId3"/>
          <a:stretch>
            <a:fillRect/>
          </a:stretch>
        </p:blipFill>
        <p:spPr>
          <a:xfrm>
            <a:off x="1007647" y="3114347"/>
            <a:ext cx="3816546" cy="1460575"/>
          </a:xfrm>
          <a:prstGeom prst="rect">
            <a:avLst/>
          </a:prstGeom>
        </p:spPr>
      </p:pic>
    </p:spTree>
    <p:extLst>
      <p:ext uri="{BB962C8B-B14F-4D97-AF65-F5344CB8AC3E}">
        <p14:creationId xmlns:p14="http://schemas.microsoft.com/office/powerpoint/2010/main" val="10842331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Part 2 (Add Combo)</a:t>
            </a:r>
          </a:p>
        </p:txBody>
      </p:sp>
      <p:graphicFrame>
        <p:nvGraphicFramePr>
          <p:cNvPr id="4" name="Google Shape;92;p19">
            <a:extLst>
              <a:ext uri="{FF2B5EF4-FFF2-40B4-BE49-F238E27FC236}">
                <a16:creationId xmlns:a16="http://schemas.microsoft.com/office/drawing/2014/main" id="{FCD1FC00-5F0D-33D3-7A84-88C1F75D7996}"/>
              </a:ext>
            </a:extLst>
          </p:cNvPr>
          <p:cNvGraphicFramePr/>
          <p:nvPr>
            <p:extLst>
              <p:ext uri="{D42A27DB-BD31-4B8C-83A1-F6EECF244321}">
                <p14:modId xmlns:p14="http://schemas.microsoft.com/office/powerpoint/2010/main" val="266108479"/>
              </p:ext>
            </p:extLst>
          </p:nvPr>
        </p:nvGraphicFramePr>
        <p:xfrm>
          <a:off x="616845" y="1297524"/>
          <a:ext cx="11360800" cy="402324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Add combo is entered</a:t>
                      </a:r>
                    </a:p>
                    <a:p>
                      <a:pPr marL="0" lvl="0" indent="0" algn="l" rtl="0">
                        <a:spcBef>
                          <a:spcPts val="0"/>
                        </a:spcBef>
                        <a:spcAft>
                          <a:spcPts val="0"/>
                        </a:spcAft>
                        <a:buNone/>
                      </a:pPr>
                      <a:r>
                        <a:rPr lang="en-NZ" sz="2400" dirty="0"/>
                        <a:t>Enter combo name</a:t>
                      </a:r>
                    </a:p>
                    <a:p>
                      <a:pPr marL="0" lvl="0" indent="0" algn="l" rtl="0">
                        <a:spcBef>
                          <a:spcPts val="0"/>
                        </a:spcBef>
                        <a:spcAft>
                          <a:spcPts val="0"/>
                        </a:spcAft>
                        <a:buNone/>
                      </a:pPr>
                      <a:r>
                        <a:rPr lang="en-NZ" sz="2400" dirty="0"/>
                        <a:t> “”</a:t>
                      </a:r>
                    </a:p>
                    <a:p>
                      <a:pPr marL="0" lvl="0" indent="0" algn="l" rtl="0">
                        <a:spcBef>
                          <a:spcPts val="0"/>
                        </a:spcBef>
                        <a:spcAft>
                          <a:spcPts val="0"/>
                        </a:spcAft>
                        <a:buNone/>
                      </a:pPr>
                      <a:r>
                        <a:rPr lang="en-NZ" sz="2400" dirty="0"/>
                        <a:t>“value”</a:t>
                      </a:r>
                    </a:p>
                    <a:p>
                      <a:pPr marL="0" lvl="0" indent="0" algn="l" rtl="0">
                        <a:spcBef>
                          <a:spcPts val="0"/>
                        </a:spcBef>
                        <a:spcAft>
                          <a:spcPts val="0"/>
                        </a:spcAft>
                        <a:buNone/>
                      </a:pPr>
                      <a:r>
                        <a:rPr lang="en-NZ" sz="2400" dirty="0"/>
                        <a:t> xxi</a:t>
                      </a:r>
                    </a:p>
                  </a:txBody>
                  <a:tcPr marL="121900" marR="121900" marT="121900" marB="121900"/>
                </a:tc>
                <a:tc>
                  <a:txBody>
                    <a:bodyPr/>
                    <a:lstStyle/>
                    <a:p>
                      <a:pPr marL="0" lvl="0" indent="0" algn="l" rtl="0">
                        <a:spcBef>
                          <a:spcPts val="0"/>
                        </a:spcBef>
                        <a:spcAft>
                          <a:spcPts val="0"/>
                        </a:spcAft>
                        <a:buNone/>
                      </a:pPr>
                      <a:r>
                        <a:rPr lang="en-NZ" sz="2400" dirty="0"/>
                        <a:t>Program continues</a:t>
                      </a:r>
                    </a:p>
                    <a:p>
                      <a:pPr marL="0" lvl="0" indent="0" algn="l" rtl="0">
                        <a:spcBef>
                          <a:spcPts val="0"/>
                        </a:spcBef>
                        <a:spcAft>
                          <a:spcPts val="0"/>
                        </a:spcAft>
                        <a:buNone/>
                      </a:pPr>
                      <a:endParaRPr lang="en-NZ" sz="2400" dirty="0"/>
                    </a:p>
                    <a:p>
                      <a:pPr marL="0" lvl="0" indent="0" algn="l" rtl="0">
                        <a:spcBef>
                          <a:spcPts val="0"/>
                        </a:spcBef>
                        <a:spcAft>
                          <a:spcPts val="0"/>
                        </a:spcAft>
                        <a:buNone/>
                      </a:pPr>
                      <a:r>
                        <a:rPr lang="en-NZ" sz="2400" dirty="0"/>
                        <a:t>Error</a:t>
                      </a:r>
                    </a:p>
                    <a:p>
                      <a:pPr marL="0" lvl="0" indent="0" algn="l" rtl="0">
                        <a:spcBef>
                          <a:spcPts val="0"/>
                        </a:spcBef>
                        <a:spcAft>
                          <a:spcPts val="0"/>
                        </a:spcAft>
                        <a:buNone/>
                      </a:pPr>
                      <a:r>
                        <a:rPr lang="en-NZ" sz="2400" dirty="0"/>
                        <a:t>Error</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Enter item name</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Enter {item} price</a:t>
                      </a:r>
                    </a:p>
                    <a:p>
                      <a:pPr marL="0" lvl="0" indent="0" algn="l" rtl="0">
                        <a:spcBef>
                          <a:spcPts val="0"/>
                        </a:spcBef>
                        <a:spcAft>
                          <a:spcPts val="0"/>
                        </a:spcAft>
                        <a:buNone/>
                      </a:pPr>
                      <a:r>
                        <a:rPr lang="en-NZ" sz="2400" dirty="0"/>
                        <a:t>xxi</a:t>
                      </a:r>
                    </a:p>
                    <a:p>
                      <a:pPr marL="0" lvl="0" indent="0" algn="l" rtl="0">
                        <a:spcBef>
                          <a:spcPts val="0"/>
                        </a:spcBef>
                        <a:spcAft>
                          <a:spcPts val="0"/>
                        </a:spcAft>
                        <a:buNone/>
                      </a:pPr>
                      <a:r>
                        <a:rPr lang="en-NZ" sz="2400" dirty="0"/>
                        <a:t>2.34</a:t>
                      </a:r>
                    </a:p>
                  </a:txBody>
                  <a:tcPr marL="121900" marR="121900" marT="121900" marB="121900"/>
                </a:tc>
                <a:tc>
                  <a:txBody>
                    <a:bodyPr/>
                    <a:lstStyle/>
                    <a:p>
                      <a:pPr marL="0" lvl="0" indent="0" algn="l" rtl="0">
                        <a:spcBef>
                          <a:spcPts val="0"/>
                        </a:spcBef>
                        <a:spcAft>
                          <a:spcPts val="0"/>
                        </a:spcAft>
                        <a:buNone/>
                      </a:pPr>
                      <a:endParaRPr lang="en-NZ" sz="2400" dirty="0"/>
                    </a:p>
                    <a:p>
                      <a:pPr marL="0" lvl="0" indent="0" algn="l" rtl="0">
                        <a:spcBef>
                          <a:spcPts val="0"/>
                        </a:spcBef>
                        <a:spcAft>
                          <a:spcPts val="0"/>
                        </a:spcAft>
                        <a:buNone/>
                      </a:pPr>
                      <a:r>
                        <a:rPr lang="en-NZ" sz="2400" dirty="0"/>
                        <a:t>Error </a:t>
                      </a:r>
                    </a:p>
                    <a:p>
                      <a:pPr marL="0" lvl="0" indent="0" algn="l" rtl="0">
                        <a:spcBef>
                          <a:spcPts val="0"/>
                        </a:spcBef>
                        <a:spcAft>
                          <a:spcPts val="0"/>
                        </a:spcAft>
                        <a:buNone/>
                      </a:pPr>
                      <a:r>
                        <a:rPr lang="en-NZ" sz="2400" dirty="0"/>
                        <a:t>Confirm combo</a:t>
                      </a:r>
                      <a:endParaRPr sz="2400" dirty="0"/>
                    </a:p>
                  </a:txBody>
                  <a:tcPr marL="121900" marR="121900" marT="121900" marB="121900"/>
                </a:tc>
                <a:extLst>
                  <a:ext uri="{0D108BD9-81ED-4DB2-BD59-A6C34878D82A}">
                    <a16:rowId xmlns:a16="http://schemas.microsoft.com/office/drawing/2014/main" val="2421551166"/>
                  </a:ext>
                </a:extLst>
              </a:tr>
            </a:tbl>
          </a:graphicData>
        </a:graphic>
      </p:graphicFrame>
    </p:spTree>
    <p:extLst>
      <p:ext uri="{BB962C8B-B14F-4D97-AF65-F5344CB8AC3E}">
        <p14:creationId xmlns:p14="http://schemas.microsoft.com/office/powerpoint/2010/main" val="34532897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a:t>Assembled Outcome Testing: Part 2 (Add Combo)</a:t>
            </a:r>
            <a:endParaRPr lang="en-NZ" sz="4000" dirty="0"/>
          </a:p>
        </p:txBody>
      </p:sp>
      <p:pic>
        <p:nvPicPr>
          <p:cNvPr id="5" name="Picture 4">
            <a:extLst>
              <a:ext uri="{FF2B5EF4-FFF2-40B4-BE49-F238E27FC236}">
                <a16:creationId xmlns:a16="http://schemas.microsoft.com/office/drawing/2014/main" id="{F30C60D2-9D8F-2869-0D03-42683E6349D4}"/>
              </a:ext>
            </a:extLst>
          </p:cNvPr>
          <p:cNvPicPr>
            <a:picLocks noChangeAspect="1"/>
          </p:cNvPicPr>
          <p:nvPr/>
        </p:nvPicPr>
        <p:blipFill>
          <a:blip r:embed="rId3"/>
          <a:stretch>
            <a:fillRect/>
          </a:stretch>
        </p:blipFill>
        <p:spPr>
          <a:xfrm>
            <a:off x="838199" y="989648"/>
            <a:ext cx="2784948" cy="1116855"/>
          </a:xfrm>
          <a:prstGeom prst="rect">
            <a:avLst/>
          </a:prstGeom>
        </p:spPr>
      </p:pic>
      <p:pic>
        <p:nvPicPr>
          <p:cNvPr id="7" name="Picture 6">
            <a:extLst>
              <a:ext uri="{FF2B5EF4-FFF2-40B4-BE49-F238E27FC236}">
                <a16:creationId xmlns:a16="http://schemas.microsoft.com/office/drawing/2014/main" id="{C91E141F-3625-EB46-9C3F-A73A35AE57A0}"/>
              </a:ext>
            </a:extLst>
          </p:cNvPr>
          <p:cNvPicPr>
            <a:picLocks noChangeAspect="1"/>
          </p:cNvPicPr>
          <p:nvPr/>
        </p:nvPicPr>
        <p:blipFill>
          <a:blip r:embed="rId4"/>
          <a:stretch>
            <a:fillRect/>
          </a:stretch>
        </p:blipFill>
        <p:spPr>
          <a:xfrm>
            <a:off x="3800421" y="2124178"/>
            <a:ext cx="3860998" cy="1200212"/>
          </a:xfrm>
          <a:prstGeom prst="rect">
            <a:avLst/>
          </a:prstGeom>
        </p:spPr>
      </p:pic>
      <p:pic>
        <p:nvPicPr>
          <p:cNvPr id="9" name="Picture 8">
            <a:extLst>
              <a:ext uri="{FF2B5EF4-FFF2-40B4-BE49-F238E27FC236}">
                <a16:creationId xmlns:a16="http://schemas.microsoft.com/office/drawing/2014/main" id="{D040CF7B-74CA-60FB-B3D0-C08D025FCB67}"/>
              </a:ext>
            </a:extLst>
          </p:cNvPr>
          <p:cNvPicPr>
            <a:picLocks noChangeAspect="1"/>
          </p:cNvPicPr>
          <p:nvPr/>
        </p:nvPicPr>
        <p:blipFill>
          <a:blip r:embed="rId5"/>
          <a:stretch>
            <a:fillRect/>
          </a:stretch>
        </p:blipFill>
        <p:spPr>
          <a:xfrm>
            <a:off x="3623147" y="935288"/>
            <a:ext cx="3403697" cy="1157257"/>
          </a:xfrm>
          <a:prstGeom prst="rect">
            <a:avLst/>
          </a:prstGeom>
        </p:spPr>
      </p:pic>
      <p:pic>
        <p:nvPicPr>
          <p:cNvPr id="11" name="Picture 10">
            <a:extLst>
              <a:ext uri="{FF2B5EF4-FFF2-40B4-BE49-F238E27FC236}">
                <a16:creationId xmlns:a16="http://schemas.microsoft.com/office/drawing/2014/main" id="{59DD6291-D701-9913-263A-3204F75195EA}"/>
              </a:ext>
            </a:extLst>
          </p:cNvPr>
          <p:cNvPicPr>
            <a:picLocks noChangeAspect="1"/>
          </p:cNvPicPr>
          <p:nvPr/>
        </p:nvPicPr>
        <p:blipFill>
          <a:blip r:embed="rId6"/>
          <a:stretch>
            <a:fillRect/>
          </a:stretch>
        </p:blipFill>
        <p:spPr>
          <a:xfrm>
            <a:off x="789922" y="2124178"/>
            <a:ext cx="2881501" cy="1200212"/>
          </a:xfrm>
          <a:prstGeom prst="rect">
            <a:avLst/>
          </a:prstGeom>
        </p:spPr>
      </p:pic>
      <p:pic>
        <p:nvPicPr>
          <p:cNvPr id="13" name="Picture 12">
            <a:extLst>
              <a:ext uri="{FF2B5EF4-FFF2-40B4-BE49-F238E27FC236}">
                <a16:creationId xmlns:a16="http://schemas.microsoft.com/office/drawing/2014/main" id="{0FB60133-F5CB-8B93-89DD-CBDF7506D9BC}"/>
              </a:ext>
            </a:extLst>
          </p:cNvPr>
          <p:cNvPicPr>
            <a:picLocks noChangeAspect="1"/>
          </p:cNvPicPr>
          <p:nvPr/>
        </p:nvPicPr>
        <p:blipFill>
          <a:blip r:embed="rId7"/>
          <a:stretch>
            <a:fillRect/>
          </a:stretch>
        </p:blipFill>
        <p:spPr>
          <a:xfrm>
            <a:off x="838199" y="3302904"/>
            <a:ext cx="2962222" cy="1200211"/>
          </a:xfrm>
          <a:prstGeom prst="rect">
            <a:avLst/>
          </a:prstGeom>
        </p:spPr>
      </p:pic>
      <p:pic>
        <p:nvPicPr>
          <p:cNvPr id="15" name="Picture 14">
            <a:extLst>
              <a:ext uri="{FF2B5EF4-FFF2-40B4-BE49-F238E27FC236}">
                <a16:creationId xmlns:a16="http://schemas.microsoft.com/office/drawing/2014/main" id="{5EC89142-440D-C1A0-EEE9-DA307DCC36ED}"/>
              </a:ext>
            </a:extLst>
          </p:cNvPr>
          <p:cNvPicPr>
            <a:picLocks noChangeAspect="1"/>
          </p:cNvPicPr>
          <p:nvPr/>
        </p:nvPicPr>
        <p:blipFill>
          <a:blip r:embed="rId8"/>
          <a:stretch>
            <a:fillRect/>
          </a:stretch>
        </p:blipFill>
        <p:spPr>
          <a:xfrm>
            <a:off x="3808605" y="3412782"/>
            <a:ext cx="2734700" cy="1131600"/>
          </a:xfrm>
          <a:prstGeom prst="rect">
            <a:avLst/>
          </a:prstGeom>
        </p:spPr>
      </p:pic>
      <p:pic>
        <p:nvPicPr>
          <p:cNvPr id="17" name="Picture 16">
            <a:extLst>
              <a:ext uri="{FF2B5EF4-FFF2-40B4-BE49-F238E27FC236}">
                <a16:creationId xmlns:a16="http://schemas.microsoft.com/office/drawing/2014/main" id="{F792D2DC-8494-CF67-6E24-41D1F8317F4C}"/>
              </a:ext>
            </a:extLst>
          </p:cNvPr>
          <p:cNvPicPr>
            <a:picLocks noChangeAspect="1"/>
          </p:cNvPicPr>
          <p:nvPr/>
        </p:nvPicPr>
        <p:blipFill>
          <a:blip r:embed="rId9"/>
          <a:stretch>
            <a:fillRect/>
          </a:stretch>
        </p:blipFill>
        <p:spPr>
          <a:xfrm>
            <a:off x="876942" y="4544382"/>
            <a:ext cx="2842758" cy="1165629"/>
          </a:xfrm>
          <a:prstGeom prst="rect">
            <a:avLst/>
          </a:prstGeom>
        </p:spPr>
      </p:pic>
      <p:pic>
        <p:nvPicPr>
          <p:cNvPr id="19" name="Picture 18">
            <a:extLst>
              <a:ext uri="{FF2B5EF4-FFF2-40B4-BE49-F238E27FC236}">
                <a16:creationId xmlns:a16="http://schemas.microsoft.com/office/drawing/2014/main" id="{3AE16864-BC19-C705-B67F-5513561E3C0B}"/>
              </a:ext>
            </a:extLst>
          </p:cNvPr>
          <p:cNvPicPr>
            <a:picLocks noChangeAspect="1"/>
          </p:cNvPicPr>
          <p:nvPr/>
        </p:nvPicPr>
        <p:blipFill>
          <a:blip r:embed="rId10"/>
          <a:stretch>
            <a:fillRect/>
          </a:stretch>
        </p:blipFill>
        <p:spPr>
          <a:xfrm>
            <a:off x="3808605" y="4588578"/>
            <a:ext cx="3008845" cy="1121433"/>
          </a:xfrm>
          <a:prstGeom prst="rect">
            <a:avLst/>
          </a:prstGeom>
        </p:spPr>
      </p:pic>
      <p:pic>
        <p:nvPicPr>
          <p:cNvPr id="21" name="Picture 20">
            <a:extLst>
              <a:ext uri="{FF2B5EF4-FFF2-40B4-BE49-F238E27FC236}">
                <a16:creationId xmlns:a16="http://schemas.microsoft.com/office/drawing/2014/main" id="{774BD54E-B787-4D8D-F793-A533F9E1DAF0}"/>
              </a:ext>
            </a:extLst>
          </p:cNvPr>
          <p:cNvPicPr>
            <a:picLocks noChangeAspect="1"/>
          </p:cNvPicPr>
          <p:nvPr/>
        </p:nvPicPr>
        <p:blipFill>
          <a:blip r:embed="rId11"/>
          <a:stretch>
            <a:fillRect/>
          </a:stretch>
        </p:blipFill>
        <p:spPr>
          <a:xfrm>
            <a:off x="853192" y="5292293"/>
            <a:ext cx="3008845" cy="1249347"/>
          </a:xfrm>
          <a:prstGeom prst="rect">
            <a:avLst/>
          </a:prstGeom>
        </p:spPr>
      </p:pic>
      <p:pic>
        <p:nvPicPr>
          <p:cNvPr id="23" name="Picture 22">
            <a:extLst>
              <a:ext uri="{FF2B5EF4-FFF2-40B4-BE49-F238E27FC236}">
                <a16:creationId xmlns:a16="http://schemas.microsoft.com/office/drawing/2014/main" id="{9ECEEF7E-4738-1678-739E-16035805ABF4}"/>
              </a:ext>
            </a:extLst>
          </p:cNvPr>
          <p:cNvPicPr>
            <a:picLocks noChangeAspect="1"/>
          </p:cNvPicPr>
          <p:nvPr/>
        </p:nvPicPr>
        <p:blipFill>
          <a:blip r:embed="rId12"/>
          <a:stretch>
            <a:fillRect/>
          </a:stretch>
        </p:blipFill>
        <p:spPr>
          <a:xfrm>
            <a:off x="3928615" y="5292293"/>
            <a:ext cx="2768824" cy="1469079"/>
          </a:xfrm>
          <a:prstGeom prst="rect">
            <a:avLst/>
          </a:prstGeom>
        </p:spPr>
      </p:pic>
      <p:sp>
        <p:nvSpPr>
          <p:cNvPr id="24" name="TextBox 23">
            <a:extLst>
              <a:ext uri="{FF2B5EF4-FFF2-40B4-BE49-F238E27FC236}">
                <a16:creationId xmlns:a16="http://schemas.microsoft.com/office/drawing/2014/main" id="{5085FF2C-632E-D458-2B69-3B40661BABBD}"/>
              </a:ext>
            </a:extLst>
          </p:cNvPr>
          <p:cNvSpPr txBox="1"/>
          <p:nvPr/>
        </p:nvSpPr>
        <p:spPr>
          <a:xfrm>
            <a:off x="8918657" y="1339702"/>
            <a:ext cx="1786270" cy="923330"/>
          </a:xfrm>
          <a:prstGeom prst="rect">
            <a:avLst/>
          </a:prstGeom>
          <a:noFill/>
        </p:spPr>
        <p:txBody>
          <a:bodyPr wrap="square" rtlCol="0">
            <a:spAutoFit/>
          </a:bodyPr>
          <a:lstStyle/>
          <a:p>
            <a:r>
              <a:rPr lang="en-NZ" b="1" dirty="0"/>
              <a:t>All outcomes worked as expected</a:t>
            </a:r>
          </a:p>
        </p:txBody>
      </p:sp>
    </p:spTree>
    <p:extLst>
      <p:ext uri="{BB962C8B-B14F-4D97-AF65-F5344CB8AC3E}">
        <p14:creationId xmlns:p14="http://schemas.microsoft.com/office/powerpoint/2010/main" val="733970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10" name="TextBox 9">
            <a:extLst>
              <a:ext uri="{FF2B5EF4-FFF2-40B4-BE49-F238E27FC236}">
                <a16:creationId xmlns:a16="http://schemas.microsoft.com/office/drawing/2014/main" id="{DC5E06EF-55D0-6D8E-D1FB-D6CEA65BC6EA}"/>
              </a:ext>
            </a:extLst>
          </p:cNvPr>
          <p:cNvSpPr txBox="1"/>
          <p:nvPr/>
        </p:nvSpPr>
        <p:spPr>
          <a:xfrm>
            <a:off x="838200" y="844385"/>
            <a:ext cx="9417132" cy="369332"/>
          </a:xfrm>
          <a:prstGeom prst="rect">
            <a:avLst/>
          </a:prstGeom>
          <a:noFill/>
        </p:spPr>
        <p:txBody>
          <a:bodyPr wrap="square" rtlCol="0">
            <a:spAutoFit/>
          </a:bodyPr>
          <a:lstStyle/>
          <a:p>
            <a:r>
              <a:rPr lang="en-NZ" dirty="0"/>
              <a:t>I will be making a burger combo menu for a takeaway business to store quick burger combos</a:t>
            </a:r>
          </a:p>
        </p:txBody>
      </p:sp>
      <p:pic>
        <p:nvPicPr>
          <p:cNvPr id="16" name="Picture 15">
            <a:extLst>
              <a:ext uri="{FF2B5EF4-FFF2-40B4-BE49-F238E27FC236}">
                <a16:creationId xmlns:a16="http://schemas.microsoft.com/office/drawing/2014/main" id="{88DE8E07-0FF9-F754-875C-9B6C7A0E0C6F}"/>
              </a:ext>
            </a:extLst>
          </p:cNvPr>
          <p:cNvPicPr>
            <a:picLocks noChangeAspect="1"/>
          </p:cNvPicPr>
          <p:nvPr/>
        </p:nvPicPr>
        <p:blipFill>
          <a:blip r:embed="rId3"/>
          <a:stretch>
            <a:fillRect/>
          </a:stretch>
        </p:blipFill>
        <p:spPr>
          <a:xfrm>
            <a:off x="1033706" y="1444460"/>
            <a:ext cx="2571882" cy="3848298"/>
          </a:xfrm>
          <a:prstGeom prst="rect">
            <a:avLst/>
          </a:prstGeom>
        </p:spPr>
      </p:pic>
      <p:pic>
        <p:nvPicPr>
          <p:cNvPr id="18" name="Picture 17">
            <a:extLst>
              <a:ext uri="{FF2B5EF4-FFF2-40B4-BE49-F238E27FC236}">
                <a16:creationId xmlns:a16="http://schemas.microsoft.com/office/drawing/2014/main" id="{120C7BF0-DEE0-47F1-9394-55EC4B39C628}"/>
              </a:ext>
            </a:extLst>
          </p:cNvPr>
          <p:cNvPicPr>
            <a:picLocks noChangeAspect="1"/>
          </p:cNvPicPr>
          <p:nvPr/>
        </p:nvPicPr>
        <p:blipFill>
          <a:blip r:embed="rId4"/>
          <a:stretch>
            <a:fillRect/>
          </a:stretch>
        </p:blipFill>
        <p:spPr>
          <a:xfrm>
            <a:off x="1046406" y="4899038"/>
            <a:ext cx="2559182" cy="787440"/>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Part 3 (Change Combo)</a:t>
            </a:r>
          </a:p>
        </p:txBody>
      </p:sp>
      <p:graphicFrame>
        <p:nvGraphicFramePr>
          <p:cNvPr id="4" name="Google Shape;92;p19">
            <a:extLst>
              <a:ext uri="{FF2B5EF4-FFF2-40B4-BE49-F238E27FC236}">
                <a16:creationId xmlns:a16="http://schemas.microsoft.com/office/drawing/2014/main" id="{FCD1FC00-5F0D-33D3-7A84-88C1F75D7996}"/>
              </a:ext>
            </a:extLst>
          </p:cNvPr>
          <p:cNvGraphicFramePr/>
          <p:nvPr>
            <p:extLst>
              <p:ext uri="{D42A27DB-BD31-4B8C-83A1-F6EECF244321}">
                <p14:modId xmlns:p14="http://schemas.microsoft.com/office/powerpoint/2010/main" val="3385262350"/>
              </p:ext>
            </p:extLst>
          </p:nvPr>
        </p:nvGraphicFramePr>
        <p:xfrm>
          <a:off x="604969" y="989649"/>
          <a:ext cx="11360800" cy="5356067"/>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484674">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10000"/>
                  </a:ext>
                </a:extLst>
              </a:tr>
              <a:tr h="741286">
                <a:tc>
                  <a:txBody>
                    <a:bodyPr/>
                    <a:lstStyle/>
                    <a:p>
                      <a:pPr marL="0" lvl="0" indent="0" algn="l" rtl="0">
                        <a:spcBef>
                          <a:spcPts val="0"/>
                        </a:spcBef>
                        <a:spcAft>
                          <a:spcPts val="0"/>
                        </a:spcAft>
                        <a:buNone/>
                      </a:pPr>
                      <a:r>
                        <a:rPr lang="en-NZ" sz="1800" dirty="0"/>
                        <a:t>Combo correct = yes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Combo correct = no</a:t>
                      </a:r>
                    </a:p>
                  </a:txBody>
                  <a:tcPr marL="121900" marR="121900" marT="121900" marB="121900"/>
                </a:tc>
                <a:tc>
                  <a:txBody>
                    <a:bodyPr/>
                    <a:lstStyle/>
                    <a:p>
                      <a:pPr marL="0" lvl="0" indent="0" algn="l" rtl="0">
                        <a:spcBef>
                          <a:spcPts val="0"/>
                        </a:spcBef>
                        <a:spcAft>
                          <a:spcPts val="0"/>
                        </a:spcAft>
                        <a:buNone/>
                      </a:pPr>
                      <a:r>
                        <a:rPr lang="en-NZ" sz="1800" dirty="0"/>
                        <a:t>Add combo to menu</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Change combo options</a:t>
                      </a:r>
                    </a:p>
                  </a:txBody>
                  <a:tcPr marL="121900" marR="121900" marT="121900" marB="121900"/>
                </a:tc>
                <a:extLst>
                  <a:ext uri="{0D108BD9-81ED-4DB2-BD59-A6C34878D82A}">
                    <a16:rowId xmlns:a16="http://schemas.microsoft.com/office/drawing/2014/main" val="10001"/>
                  </a:ext>
                </a:extLst>
              </a:tr>
              <a:tr h="1254511">
                <a:tc>
                  <a:txBody>
                    <a:bodyPr/>
                    <a:lstStyle/>
                    <a:p>
                      <a:pPr marL="0" lvl="0" indent="0" algn="l" rtl="0">
                        <a:spcBef>
                          <a:spcPts val="0"/>
                        </a:spcBef>
                        <a:spcAft>
                          <a:spcPts val="0"/>
                        </a:spcAft>
                        <a:buNone/>
                      </a:pPr>
                      <a:r>
                        <a:rPr lang="en-NZ" sz="1800" dirty="0"/>
                        <a:t>Change combo = Item name</a:t>
                      </a:r>
                    </a:p>
                    <a:p>
                      <a:pPr marL="0" lvl="0" indent="0" algn="l" rtl="0">
                        <a:spcBef>
                          <a:spcPts val="0"/>
                        </a:spcBef>
                        <a:spcAft>
                          <a:spcPts val="0"/>
                        </a:spcAft>
                        <a:buNone/>
                      </a:pPr>
                      <a:r>
                        <a:rPr lang="en-NZ" sz="1800" dirty="0"/>
                        <a:t>“xxi”</a:t>
                      </a:r>
                    </a:p>
                    <a:p>
                      <a:pPr marL="0" lvl="0" indent="0" algn="l" rtl="0">
                        <a:spcBef>
                          <a:spcPts val="0"/>
                        </a:spcBef>
                        <a:spcAft>
                          <a:spcPts val="0"/>
                        </a:spcAft>
                        <a:buNone/>
                      </a:pPr>
                      <a:r>
                        <a:rPr lang="en-NZ" sz="1800" dirty="0"/>
                        <a:t>“Fries”</a:t>
                      </a:r>
                    </a:p>
                    <a:p>
                      <a:pPr marL="0" lvl="0" indent="0" algn="l" rtl="0">
                        <a:spcBef>
                          <a:spcPts val="0"/>
                        </a:spcBef>
                        <a:spcAft>
                          <a:spcPts val="0"/>
                        </a:spcAft>
                        <a:buNone/>
                      </a:pPr>
                      <a:r>
                        <a:rPr lang="en-NZ" sz="1800" dirty="0"/>
                        <a:t>“Potato Fries”</a:t>
                      </a:r>
                    </a:p>
                  </a:txBody>
                  <a:tcPr marL="121900" marR="121900" marT="121900" marB="121900"/>
                </a:tc>
                <a:tc>
                  <a:txBody>
                    <a:bodyPr/>
                    <a:lstStyle/>
                    <a:p>
                      <a:pPr marL="0" lvl="0" indent="0" algn="l" rtl="0">
                        <a:spcBef>
                          <a:spcPts val="0"/>
                        </a:spcBef>
                        <a:spcAft>
                          <a:spcPts val="0"/>
                        </a:spcAft>
                        <a:buNone/>
                      </a:pPr>
                      <a:r>
                        <a:rPr lang="en-NZ" sz="1800" dirty="0"/>
                        <a:t>Current name:</a:t>
                      </a:r>
                    </a:p>
                    <a:p>
                      <a:pPr marL="0" lvl="0" indent="0" algn="l" rtl="0">
                        <a:spcBef>
                          <a:spcPts val="0"/>
                        </a:spcBef>
                        <a:spcAft>
                          <a:spcPts val="0"/>
                        </a:spcAft>
                        <a:buNone/>
                      </a:pPr>
                      <a:r>
                        <a:rPr lang="en-NZ" sz="1800" dirty="0"/>
                        <a:t>Error </a:t>
                      </a:r>
                    </a:p>
                    <a:p>
                      <a:pPr marL="0" lvl="0" indent="0" algn="l" rtl="0">
                        <a:spcBef>
                          <a:spcPts val="0"/>
                        </a:spcBef>
                        <a:spcAft>
                          <a:spcPts val="0"/>
                        </a:spcAft>
                        <a:buNone/>
                      </a:pPr>
                      <a:r>
                        <a:rPr lang="en-NZ" sz="1800" dirty="0"/>
                        <a:t>New Name:</a:t>
                      </a:r>
                    </a:p>
                    <a:p>
                      <a:pPr marL="0" lvl="0" indent="0" algn="l" rtl="0">
                        <a:spcBef>
                          <a:spcPts val="0"/>
                        </a:spcBef>
                        <a:spcAft>
                          <a:spcPts val="0"/>
                        </a:spcAft>
                        <a:buNone/>
                      </a:pPr>
                      <a:r>
                        <a:rPr lang="en-NZ" sz="1800" dirty="0"/>
                        <a:t>Change combo</a:t>
                      </a:r>
                    </a:p>
                  </a:txBody>
                  <a:tcPr marL="121900" marR="121900" marT="121900" marB="121900"/>
                </a:tc>
                <a:extLst>
                  <a:ext uri="{0D108BD9-81ED-4DB2-BD59-A6C34878D82A}">
                    <a16:rowId xmlns:a16="http://schemas.microsoft.com/office/drawing/2014/main" val="2893527611"/>
                  </a:ext>
                </a:extLst>
              </a:tr>
              <a:tr h="17677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Change combo = Item price</a:t>
                      </a:r>
                    </a:p>
                    <a:p>
                      <a:pPr marL="0" lvl="0" indent="0" algn="l" rtl="0">
                        <a:spcBef>
                          <a:spcPts val="0"/>
                        </a:spcBef>
                        <a:spcAft>
                          <a:spcPts val="0"/>
                        </a:spcAft>
                        <a:buNone/>
                      </a:pPr>
                      <a:r>
                        <a:rPr lang="en-NZ" sz="1800" dirty="0"/>
                        <a:t>“xxi”</a:t>
                      </a:r>
                    </a:p>
                    <a:p>
                      <a:pPr marL="0" lvl="0" indent="0" algn="l" rtl="0">
                        <a:spcBef>
                          <a:spcPts val="0"/>
                        </a:spcBef>
                        <a:spcAft>
                          <a:spcPts val="0"/>
                        </a:spcAft>
                        <a:buNone/>
                      </a:pPr>
                      <a:r>
                        <a:rPr lang="en-NZ" sz="1800" dirty="0"/>
                        <a:t>“Fizzy Drink”</a:t>
                      </a:r>
                    </a:p>
                    <a:p>
                      <a:pPr marL="0" lvl="0" indent="0" algn="l" rtl="0">
                        <a:spcBef>
                          <a:spcPts val="0"/>
                        </a:spcBef>
                        <a:spcAft>
                          <a:spcPts val="0"/>
                        </a:spcAft>
                        <a:buNone/>
                      </a:pPr>
                      <a:r>
                        <a:rPr lang="en-NZ" sz="1800" dirty="0"/>
                        <a:t>“51”</a:t>
                      </a:r>
                    </a:p>
                    <a:p>
                      <a:pPr marL="0" lvl="0" indent="0" algn="l" rtl="0">
                        <a:spcBef>
                          <a:spcPts val="0"/>
                        </a:spcBef>
                        <a:spcAft>
                          <a:spcPts val="0"/>
                        </a:spcAft>
                        <a:buNone/>
                      </a:pPr>
                      <a:r>
                        <a:rPr lang="en-NZ" sz="1800" dirty="0"/>
                        <a:t>“0”</a:t>
                      </a:r>
                    </a:p>
                    <a:p>
                      <a:pPr marL="0" lvl="0" indent="0" algn="l" rtl="0">
                        <a:spcBef>
                          <a:spcPts val="0"/>
                        </a:spcBef>
                        <a:spcAft>
                          <a:spcPts val="0"/>
                        </a:spcAft>
                        <a:buNone/>
                      </a:pPr>
                      <a:r>
                        <a:rPr lang="en-NZ" sz="1800" dirty="0"/>
                        <a:t>2.34</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Current 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Error</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New price:</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Error</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Error</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Change combo</a:t>
                      </a:r>
                    </a:p>
                  </a:txBody>
                  <a:tcPr marL="121900" marR="121900" marT="121900" marB="121900"/>
                </a:tc>
                <a:extLst>
                  <a:ext uri="{0D108BD9-81ED-4DB2-BD59-A6C34878D82A}">
                    <a16:rowId xmlns:a16="http://schemas.microsoft.com/office/drawing/2014/main" val="2432040819"/>
                  </a:ext>
                </a:extLst>
              </a:tr>
              <a:tr h="814707">
                <a:tc>
                  <a:txBody>
                    <a:bodyPr/>
                    <a:lstStyle/>
                    <a:p>
                      <a:pPr marL="0" lvl="0" indent="0" algn="l" rtl="0">
                        <a:spcBef>
                          <a:spcPts val="0"/>
                        </a:spcBef>
                        <a:spcAft>
                          <a:spcPts val="0"/>
                        </a:spcAft>
                        <a:buNone/>
                      </a:pPr>
                      <a:r>
                        <a:rPr lang="en-NZ" sz="1800" dirty="0"/>
                        <a:t>Change combo = Combo name</a:t>
                      </a:r>
                    </a:p>
                    <a:p>
                      <a:pPr marL="0" lvl="0" indent="0" algn="l" rtl="0">
                        <a:spcBef>
                          <a:spcPts val="0"/>
                        </a:spcBef>
                        <a:spcAft>
                          <a:spcPts val="0"/>
                        </a:spcAft>
                        <a:buNone/>
                      </a:pPr>
                      <a:r>
                        <a:rPr lang="en-NZ" sz="1800" dirty="0"/>
                        <a:t>“Deluxe”</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New 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Change combo</a:t>
                      </a:r>
                    </a:p>
                  </a:txBody>
                  <a:tcPr marL="121900" marR="121900" marT="121900" marB="121900"/>
                </a:tc>
                <a:extLst>
                  <a:ext uri="{0D108BD9-81ED-4DB2-BD59-A6C34878D82A}">
                    <a16:rowId xmlns:a16="http://schemas.microsoft.com/office/drawing/2014/main" val="869960570"/>
                  </a:ext>
                </a:extLst>
              </a:tr>
            </a:tbl>
          </a:graphicData>
        </a:graphic>
      </p:graphicFrame>
    </p:spTree>
    <p:extLst>
      <p:ext uri="{BB962C8B-B14F-4D97-AF65-F5344CB8AC3E}">
        <p14:creationId xmlns:p14="http://schemas.microsoft.com/office/powerpoint/2010/main" val="28257948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1B4E8857-439D-364C-4E86-928A57DC0FBB}"/>
              </a:ext>
            </a:extLst>
          </p:cNvPr>
          <p:cNvPicPr>
            <a:picLocks noChangeAspect="1"/>
          </p:cNvPicPr>
          <p:nvPr/>
        </p:nvPicPr>
        <p:blipFill>
          <a:blip r:embed="rId3"/>
          <a:stretch>
            <a:fillRect/>
          </a:stretch>
        </p:blipFill>
        <p:spPr>
          <a:xfrm>
            <a:off x="3294125" y="1924708"/>
            <a:ext cx="3810196" cy="2076557"/>
          </a:xfrm>
          <a:prstGeom prst="rect">
            <a:avLst/>
          </a:prstGeom>
        </p:spPr>
      </p:pic>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505690" y="106050"/>
            <a:ext cx="10515600" cy="583248"/>
          </a:xfrm>
        </p:spPr>
        <p:txBody>
          <a:bodyPr>
            <a:normAutofit fontScale="90000"/>
          </a:bodyPr>
          <a:lstStyle/>
          <a:p>
            <a:r>
              <a:rPr lang="en-NZ" sz="4000" dirty="0"/>
              <a:t>Assembled Outcome Testing: Part 3 (Change Combo)</a:t>
            </a:r>
          </a:p>
        </p:txBody>
      </p:sp>
      <p:pic>
        <p:nvPicPr>
          <p:cNvPr id="4" name="Picture 3">
            <a:extLst>
              <a:ext uri="{FF2B5EF4-FFF2-40B4-BE49-F238E27FC236}">
                <a16:creationId xmlns:a16="http://schemas.microsoft.com/office/drawing/2014/main" id="{F55DCF8E-1749-BCAB-FF37-1FF0742F2E17}"/>
              </a:ext>
            </a:extLst>
          </p:cNvPr>
          <p:cNvPicPr>
            <a:picLocks noChangeAspect="1"/>
          </p:cNvPicPr>
          <p:nvPr/>
        </p:nvPicPr>
        <p:blipFill>
          <a:blip r:embed="rId4"/>
          <a:stretch>
            <a:fillRect/>
          </a:stretch>
        </p:blipFill>
        <p:spPr>
          <a:xfrm>
            <a:off x="7345500" y="721070"/>
            <a:ext cx="3803845" cy="1282766"/>
          </a:xfrm>
          <a:prstGeom prst="rect">
            <a:avLst/>
          </a:prstGeom>
        </p:spPr>
      </p:pic>
      <p:pic>
        <p:nvPicPr>
          <p:cNvPr id="8" name="Picture 7">
            <a:extLst>
              <a:ext uri="{FF2B5EF4-FFF2-40B4-BE49-F238E27FC236}">
                <a16:creationId xmlns:a16="http://schemas.microsoft.com/office/drawing/2014/main" id="{809E677E-1524-5583-5859-521EA6017D5C}"/>
              </a:ext>
            </a:extLst>
          </p:cNvPr>
          <p:cNvPicPr>
            <a:picLocks noChangeAspect="1"/>
          </p:cNvPicPr>
          <p:nvPr/>
        </p:nvPicPr>
        <p:blipFill>
          <a:blip r:embed="rId5"/>
          <a:stretch>
            <a:fillRect/>
          </a:stretch>
        </p:blipFill>
        <p:spPr>
          <a:xfrm>
            <a:off x="0" y="1972810"/>
            <a:ext cx="3052946" cy="1263288"/>
          </a:xfrm>
          <a:prstGeom prst="rect">
            <a:avLst/>
          </a:prstGeom>
        </p:spPr>
      </p:pic>
      <p:pic>
        <p:nvPicPr>
          <p:cNvPr id="12" name="Picture 11">
            <a:extLst>
              <a:ext uri="{FF2B5EF4-FFF2-40B4-BE49-F238E27FC236}">
                <a16:creationId xmlns:a16="http://schemas.microsoft.com/office/drawing/2014/main" id="{2F263A25-4FF0-C000-2E96-FAEE83954645}"/>
              </a:ext>
            </a:extLst>
          </p:cNvPr>
          <p:cNvPicPr>
            <a:picLocks noChangeAspect="1"/>
          </p:cNvPicPr>
          <p:nvPr/>
        </p:nvPicPr>
        <p:blipFill>
          <a:blip r:embed="rId6"/>
          <a:stretch>
            <a:fillRect/>
          </a:stretch>
        </p:blipFill>
        <p:spPr>
          <a:xfrm>
            <a:off x="280808" y="3236098"/>
            <a:ext cx="2581145" cy="1476159"/>
          </a:xfrm>
          <a:prstGeom prst="rect">
            <a:avLst/>
          </a:prstGeom>
        </p:spPr>
      </p:pic>
      <p:pic>
        <p:nvPicPr>
          <p:cNvPr id="14" name="Picture 13">
            <a:extLst>
              <a:ext uri="{FF2B5EF4-FFF2-40B4-BE49-F238E27FC236}">
                <a16:creationId xmlns:a16="http://schemas.microsoft.com/office/drawing/2014/main" id="{3D61DBB1-9DB8-843B-C0BD-1BC5D93DEF8D}"/>
              </a:ext>
            </a:extLst>
          </p:cNvPr>
          <p:cNvPicPr>
            <a:picLocks noChangeAspect="1"/>
          </p:cNvPicPr>
          <p:nvPr/>
        </p:nvPicPr>
        <p:blipFill rotWithShape="1">
          <a:blip r:embed="rId6"/>
          <a:srcRect l="9803" t="34479" r="49705" b="24445"/>
          <a:stretch/>
        </p:blipFill>
        <p:spPr>
          <a:xfrm>
            <a:off x="330355" y="688768"/>
            <a:ext cx="1555668" cy="902525"/>
          </a:xfrm>
          <a:prstGeom prst="rect">
            <a:avLst/>
          </a:prstGeom>
        </p:spPr>
      </p:pic>
      <p:sp>
        <p:nvSpPr>
          <p:cNvPr id="16" name="TextBox 15">
            <a:extLst>
              <a:ext uri="{FF2B5EF4-FFF2-40B4-BE49-F238E27FC236}">
                <a16:creationId xmlns:a16="http://schemas.microsoft.com/office/drawing/2014/main" id="{68BE71E1-0887-7802-E336-FEDA71C801CA}"/>
              </a:ext>
            </a:extLst>
          </p:cNvPr>
          <p:cNvSpPr txBox="1"/>
          <p:nvPr/>
        </p:nvSpPr>
        <p:spPr>
          <a:xfrm>
            <a:off x="1932465" y="783976"/>
            <a:ext cx="1401288" cy="646331"/>
          </a:xfrm>
          <a:prstGeom prst="rect">
            <a:avLst/>
          </a:prstGeom>
          <a:noFill/>
        </p:spPr>
        <p:txBody>
          <a:bodyPr wrap="square" rtlCol="0">
            <a:spAutoFit/>
          </a:bodyPr>
          <a:lstStyle/>
          <a:p>
            <a:r>
              <a:rPr lang="en-NZ" dirty="0"/>
              <a:t>Original combo</a:t>
            </a:r>
          </a:p>
        </p:txBody>
      </p:sp>
      <p:pic>
        <p:nvPicPr>
          <p:cNvPr id="20" name="Picture 19">
            <a:extLst>
              <a:ext uri="{FF2B5EF4-FFF2-40B4-BE49-F238E27FC236}">
                <a16:creationId xmlns:a16="http://schemas.microsoft.com/office/drawing/2014/main" id="{A64ACECC-0C23-B430-F7BB-5B8361733713}"/>
              </a:ext>
            </a:extLst>
          </p:cNvPr>
          <p:cNvPicPr>
            <a:picLocks noChangeAspect="1"/>
          </p:cNvPicPr>
          <p:nvPr/>
        </p:nvPicPr>
        <p:blipFill>
          <a:blip r:embed="rId7"/>
          <a:stretch>
            <a:fillRect/>
          </a:stretch>
        </p:blipFill>
        <p:spPr>
          <a:xfrm>
            <a:off x="97948" y="4631494"/>
            <a:ext cx="2946863" cy="1182789"/>
          </a:xfrm>
          <a:prstGeom prst="rect">
            <a:avLst/>
          </a:prstGeom>
        </p:spPr>
      </p:pic>
      <p:sp>
        <p:nvSpPr>
          <p:cNvPr id="24" name="สี่เหลี่ยมผืนผ้า 23">
            <a:extLst>
              <a:ext uri="{FF2B5EF4-FFF2-40B4-BE49-F238E27FC236}">
                <a16:creationId xmlns:a16="http://schemas.microsoft.com/office/drawing/2014/main" id="{12244AED-3C02-4858-84B3-0A7873F84185}"/>
              </a:ext>
            </a:extLst>
          </p:cNvPr>
          <p:cNvSpPr/>
          <p:nvPr/>
        </p:nvSpPr>
        <p:spPr>
          <a:xfrm>
            <a:off x="7562863" y="1564657"/>
            <a:ext cx="868241" cy="262398"/>
          </a:xfrm>
          <a:prstGeom prst="rect">
            <a:avLst/>
          </a:prstGeom>
          <a:solidFill>
            <a:srgbClr val="66CC00">
              <a:alpha val="5000"/>
            </a:srgbClr>
          </a:solidFill>
          <a:ln w="72000">
            <a:solidFill>
              <a:srgbClr val="66CC0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27" name="สี่เหลี่ยมผืนผ้า 23">
            <a:extLst>
              <a:ext uri="{FF2B5EF4-FFF2-40B4-BE49-F238E27FC236}">
                <a16:creationId xmlns:a16="http://schemas.microsoft.com/office/drawing/2014/main" id="{A9DB534C-0DD7-8173-59FE-AD8999F6FB95}"/>
              </a:ext>
            </a:extLst>
          </p:cNvPr>
          <p:cNvSpPr/>
          <p:nvPr/>
        </p:nvSpPr>
        <p:spPr>
          <a:xfrm>
            <a:off x="0" y="1972810"/>
            <a:ext cx="3044811" cy="4779140"/>
          </a:xfrm>
          <a:prstGeom prst="rect">
            <a:avLst/>
          </a:prstGeom>
          <a:solidFill>
            <a:srgbClr val="66CC00">
              <a:alpha val="5000"/>
            </a:srgbClr>
          </a:solidFill>
          <a:ln w="72000">
            <a:solidFill>
              <a:srgbClr val="66CC0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pic>
        <p:nvPicPr>
          <p:cNvPr id="29" name="Picture 28">
            <a:extLst>
              <a:ext uri="{FF2B5EF4-FFF2-40B4-BE49-F238E27FC236}">
                <a16:creationId xmlns:a16="http://schemas.microsoft.com/office/drawing/2014/main" id="{55B61567-FD1E-1562-5D7C-29FA8FF47C18}"/>
              </a:ext>
            </a:extLst>
          </p:cNvPr>
          <p:cNvPicPr>
            <a:picLocks noChangeAspect="1"/>
          </p:cNvPicPr>
          <p:nvPr/>
        </p:nvPicPr>
        <p:blipFill>
          <a:blip r:embed="rId8"/>
          <a:stretch>
            <a:fillRect/>
          </a:stretch>
        </p:blipFill>
        <p:spPr>
          <a:xfrm>
            <a:off x="280808" y="5814283"/>
            <a:ext cx="2061659" cy="839671"/>
          </a:xfrm>
          <a:prstGeom prst="rect">
            <a:avLst/>
          </a:prstGeom>
        </p:spPr>
      </p:pic>
      <p:sp>
        <p:nvSpPr>
          <p:cNvPr id="32" name="สี่เหลี่ยมผืนผ้า 23">
            <a:extLst>
              <a:ext uri="{FF2B5EF4-FFF2-40B4-BE49-F238E27FC236}">
                <a16:creationId xmlns:a16="http://schemas.microsoft.com/office/drawing/2014/main" id="{D2B4CF7D-884F-A90C-2054-DECB6844E76A}"/>
              </a:ext>
            </a:extLst>
          </p:cNvPr>
          <p:cNvSpPr/>
          <p:nvPr/>
        </p:nvSpPr>
        <p:spPr>
          <a:xfrm>
            <a:off x="4307595" y="3159606"/>
            <a:ext cx="727114" cy="167488"/>
          </a:xfrm>
          <a:prstGeom prst="rect">
            <a:avLst/>
          </a:prstGeom>
          <a:solidFill>
            <a:srgbClr val="66CC00">
              <a:alpha val="5000"/>
            </a:srgbClr>
          </a:solidFill>
          <a:ln w="28575">
            <a:solidFill>
              <a:srgbClr val="66CC0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pic>
        <p:nvPicPr>
          <p:cNvPr id="34" name="Picture 33">
            <a:extLst>
              <a:ext uri="{FF2B5EF4-FFF2-40B4-BE49-F238E27FC236}">
                <a16:creationId xmlns:a16="http://schemas.microsoft.com/office/drawing/2014/main" id="{EE54EE79-769F-F60A-F31F-F146B6FDD799}"/>
              </a:ext>
            </a:extLst>
          </p:cNvPr>
          <p:cNvPicPr>
            <a:picLocks noChangeAspect="1"/>
          </p:cNvPicPr>
          <p:nvPr/>
        </p:nvPicPr>
        <p:blipFill>
          <a:blip r:embed="rId9"/>
          <a:stretch>
            <a:fillRect/>
          </a:stretch>
        </p:blipFill>
        <p:spPr>
          <a:xfrm>
            <a:off x="3333753" y="3972350"/>
            <a:ext cx="2457818" cy="988195"/>
          </a:xfrm>
          <a:prstGeom prst="rect">
            <a:avLst/>
          </a:prstGeom>
        </p:spPr>
      </p:pic>
      <p:pic>
        <p:nvPicPr>
          <p:cNvPr id="36" name="Picture 35">
            <a:extLst>
              <a:ext uri="{FF2B5EF4-FFF2-40B4-BE49-F238E27FC236}">
                <a16:creationId xmlns:a16="http://schemas.microsoft.com/office/drawing/2014/main" id="{3FD28EED-9B90-92BD-E384-F0BD801E61C4}"/>
              </a:ext>
            </a:extLst>
          </p:cNvPr>
          <p:cNvPicPr>
            <a:picLocks noChangeAspect="1"/>
          </p:cNvPicPr>
          <p:nvPr/>
        </p:nvPicPr>
        <p:blipFill>
          <a:blip r:embed="rId10"/>
          <a:stretch>
            <a:fillRect/>
          </a:stretch>
        </p:blipFill>
        <p:spPr>
          <a:xfrm>
            <a:off x="5791571" y="3940364"/>
            <a:ext cx="1976071" cy="1147182"/>
          </a:xfrm>
          <a:prstGeom prst="rect">
            <a:avLst/>
          </a:prstGeom>
        </p:spPr>
      </p:pic>
      <p:pic>
        <p:nvPicPr>
          <p:cNvPr id="38" name="Picture 37">
            <a:extLst>
              <a:ext uri="{FF2B5EF4-FFF2-40B4-BE49-F238E27FC236}">
                <a16:creationId xmlns:a16="http://schemas.microsoft.com/office/drawing/2014/main" id="{D5971726-659A-24F6-0129-0AB8128C4C75}"/>
              </a:ext>
            </a:extLst>
          </p:cNvPr>
          <p:cNvPicPr>
            <a:picLocks noChangeAspect="1"/>
          </p:cNvPicPr>
          <p:nvPr/>
        </p:nvPicPr>
        <p:blipFill>
          <a:blip r:embed="rId11"/>
          <a:stretch>
            <a:fillRect/>
          </a:stretch>
        </p:blipFill>
        <p:spPr>
          <a:xfrm>
            <a:off x="7767642" y="3943003"/>
            <a:ext cx="2209620" cy="895277"/>
          </a:xfrm>
          <a:prstGeom prst="rect">
            <a:avLst/>
          </a:prstGeom>
        </p:spPr>
      </p:pic>
      <p:pic>
        <p:nvPicPr>
          <p:cNvPr id="40" name="Picture 39">
            <a:extLst>
              <a:ext uri="{FF2B5EF4-FFF2-40B4-BE49-F238E27FC236}">
                <a16:creationId xmlns:a16="http://schemas.microsoft.com/office/drawing/2014/main" id="{F23C81FB-EAB2-2D5A-40E0-CED3606B5229}"/>
              </a:ext>
            </a:extLst>
          </p:cNvPr>
          <p:cNvPicPr>
            <a:picLocks noChangeAspect="1"/>
          </p:cNvPicPr>
          <p:nvPr/>
        </p:nvPicPr>
        <p:blipFill>
          <a:blip r:embed="rId12"/>
          <a:stretch>
            <a:fillRect/>
          </a:stretch>
        </p:blipFill>
        <p:spPr>
          <a:xfrm>
            <a:off x="3410081" y="4994092"/>
            <a:ext cx="1976071" cy="820190"/>
          </a:xfrm>
          <a:prstGeom prst="rect">
            <a:avLst/>
          </a:prstGeom>
        </p:spPr>
      </p:pic>
      <p:pic>
        <p:nvPicPr>
          <p:cNvPr id="42" name="Picture 41">
            <a:extLst>
              <a:ext uri="{FF2B5EF4-FFF2-40B4-BE49-F238E27FC236}">
                <a16:creationId xmlns:a16="http://schemas.microsoft.com/office/drawing/2014/main" id="{5FF4C476-C609-364C-2FCA-A4E6AA5899F0}"/>
              </a:ext>
            </a:extLst>
          </p:cNvPr>
          <p:cNvPicPr>
            <a:picLocks noChangeAspect="1"/>
          </p:cNvPicPr>
          <p:nvPr/>
        </p:nvPicPr>
        <p:blipFill>
          <a:blip r:embed="rId13"/>
          <a:stretch>
            <a:fillRect/>
          </a:stretch>
        </p:blipFill>
        <p:spPr>
          <a:xfrm>
            <a:off x="5386152" y="5222888"/>
            <a:ext cx="3044811" cy="1326731"/>
          </a:xfrm>
          <a:prstGeom prst="rect">
            <a:avLst/>
          </a:prstGeom>
        </p:spPr>
      </p:pic>
      <p:pic>
        <p:nvPicPr>
          <p:cNvPr id="44" name="Picture 43">
            <a:extLst>
              <a:ext uri="{FF2B5EF4-FFF2-40B4-BE49-F238E27FC236}">
                <a16:creationId xmlns:a16="http://schemas.microsoft.com/office/drawing/2014/main" id="{CFDB9468-C840-6C8E-4780-2B5B4E77F286}"/>
              </a:ext>
            </a:extLst>
          </p:cNvPr>
          <p:cNvPicPr>
            <a:picLocks noChangeAspect="1"/>
          </p:cNvPicPr>
          <p:nvPr/>
        </p:nvPicPr>
        <p:blipFill>
          <a:blip r:embed="rId14"/>
          <a:stretch>
            <a:fillRect/>
          </a:stretch>
        </p:blipFill>
        <p:spPr>
          <a:xfrm>
            <a:off x="3374030" y="5825153"/>
            <a:ext cx="2088321" cy="854149"/>
          </a:xfrm>
          <a:prstGeom prst="rect">
            <a:avLst/>
          </a:prstGeom>
        </p:spPr>
      </p:pic>
      <p:pic>
        <p:nvPicPr>
          <p:cNvPr id="46" name="Picture 45">
            <a:extLst>
              <a:ext uri="{FF2B5EF4-FFF2-40B4-BE49-F238E27FC236}">
                <a16:creationId xmlns:a16="http://schemas.microsoft.com/office/drawing/2014/main" id="{6FD33807-2232-C65A-558A-A81729B1E086}"/>
              </a:ext>
            </a:extLst>
          </p:cNvPr>
          <p:cNvPicPr>
            <a:picLocks noChangeAspect="1"/>
          </p:cNvPicPr>
          <p:nvPr/>
        </p:nvPicPr>
        <p:blipFill>
          <a:blip r:embed="rId15"/>
          <a:stretch>
            <a:fillRect/>
          </a:stretch>
        </p:blipFill>
        <p:spPr>
          <a:xfrm>
            <a:off x="8430963" y="5515461"/>
            <a:ext cx="2209620" cy="886906"/>
          </a:xfrm>
          <a:prstGeom prst="rect">
            <a:avLst/>
          </a:prstGeom>
        </p:spPr>
      </p:pic>
      <p:sp>
        <p:nvSpPr>
          <p:cNvPr id="51" name="สี่เหลี่ยมผืนผ้า 23">
            <a:extLst>
              <a:ext uri="{FF2B5EF4-FFF2-40B4-BE49-F238E27FC236}">
                <a16:creationId xmlns:a16="http://schemas.microsoft.com/office/drawing/2014/main" id="{BF874EE8-F7B2-7EAE-EA51-3B2E5E824BD9}"/>
              </a:ext>
            </a:extLst>
          </p:cNvPr>
          <p:cNvSpPr/>
          <p:nvPr/>
        </p:nvSpPr>
        <p:spPr>
          <a:xfrm>
            <a:off x="4957673" y="2952343"/>
            <a:ext cx="513523" cy="196392"/>
          </a:xfrm>
          <a:prstGeom prst="rect">
            <a:avLst/>
          </a:prstGeom>
          <a:solidFill>
            <a:srgbClr val="7030A0">
              <a:alpha val="5000"/>
            </a:srgbClr>
          </a:solid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52" name="สี่เหลี่ยมผืนผ้า 23">
            <a:extLst>
              <a:ext uri="{FF2B5EF4-FFF2-40B4-BE49-F238E27FC236}">
                <a16:creationId xmlns:a16="http://schemas.microsoft.com/office/drawing/2014/main" id="{9F8C884C-66B0-4748-ECD0-40CD608FD3DB}"/>
              </a:ext>
            </a:extLst>
          </p:cNvPr>
          <p:cNvSpPr/>
          <p:nvPr/>
        </p:nvSpPr>
        <p:spPr>
          <a:xfrm>
            <a:off x="8736850" y="1530029"/>
            <a:ext cx="868241" cy="262398"/>
          </a:xfrm>
          <a:prstGeom prst="rect">
            <a:avLst/>
          </a:prstGeom>
          <a:solidFill>
            <a:srgbClr val="7030A0">
              <a:alpha val="5000"/>
            </a:srgbClr>
          </a:solidFill>
          <a:ln w="720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53" name="สี่เหลี่ยมผืนผ้า 23">
            <a:extLst>
              <a:ext uri="{FF2B5EF4-FFF2-40B4-BE49-F238E27FC236}">
                <a16:creationId xmlns:a16="http://schemas.microsoft.com/office/drawing/2014/main" id="{71B28ED9-0389-A0A7-EE7E-EDA9000A5EC1}"/>
              </a:ext>
            </a:extLst>
          </p:cNvPr>
          <p:cNvSpPr/>
          <p:nvPr/>
        </p:nvSpPr>
        <p:spPr>
          <a:xfrm>
            <a:off x="3333753" y="4015380"/>
            <a:ext cx="7306830" cy="2713963"/>
          </a:xfrm>
          <a:prstGeom prst="rect">
            <a:avLst/>
          </a:prstGeom>
          <a:solidFill>
            <a:srgbClr val="7030A0">
              <a:alpha val="5000"/>
            </a:srgbClr>
          </a:solidFill>
          <a:ln w="720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pic>
        <p:nvPicPr>
          <p:cNvPr id="55" name="Picture 54">
            <a:extLst>
              <a:ext uri="{FF2B5EF4-FFF2-40B4-BE49-F238E27FC236}">
                <a16:creationId xmlns:a16="http://schemas.microsoft.com/office/drawing/2014/main" id="{7FF412D7-CABD-7C53-FBC4-26D01FE5FD66}"/>
              </a:ext>
            </a:extLst>
          </p:cNvPr>
          <p:cNvPicPr>
            <a:picLocks noChangeAspect="1"/>
          </p:cNvPicPr>
          <p:nvPr/>
        </p:nvPicPr>
        <p:blipFill>
          <a:blip r:embed="rId16"/>
          <a:stretch>
            <a:fillRect/>
          </a:stretch>
        </p:blipFill>
        <p:spPr>
          <a:xfrm>
            <a:off x="7580008" y="2300785"/>
            <a:ext cx="3664138" cy="1492327"/>
          </a:xfrm>
          <a:prstGeom prst="rect">
            <a:avLst/>
          </a:prstGeom>
        </p:spPr>
      </p:pic>
      <p:sp>
        <p:nvSpPr>
          <p:cNvPr id="58" name="สี่เหลี่ยมผืนผ้า 23">
            <a:extLst>
              <a:ext uri="{FF2B5EF4-FFF2-40B4-BE49-F238E27FC236}">
                <a16:creationId xmlns:a16="http://schemas.microsoft.com/office/drawing/2014/main" id="{7263C4DE-76D2-2725-E3FC-3F8B03235FE5}"/>
              </a:ext>
            </a:extLst>
          </p:cNvPr>
          <p:cNvSpPr/>
          <p:nvPr/>
        </p:nvSpPr>
        <p:spPr>
          <a:xfrm>
            <a:off x="10036711" y="1545219"/>
            <a:ext cx="868241" cy="262398"/>
          </a:xfrm>
          <a:prstGeom prst="rect">
            <a:avLst/>
          </a:prstGeom>
          <a:solidFill>
            <a:srgbClr val="00B0F0">
              <a:alpha val="5000"/>
            </a:srgbClr>
          </a:solidFill>
          <a:ln w="720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59" name="สี่เหลี่ยมผืนผ้า 23">
            <a:extLst>
              <a:ext uri="{FF2B5EF4-FFF2-40B4-BE49-F238E27FC236}">
                <a16:creationId xmlns:a16="http://schemas.microsoft.com/office/drawing/2014/main" id="{85B96F7F-BE45-5E35-CF31-F2FE3E7B8C4C}"/>
              </a:ext>
            </a:extLst>
          </p:cNvPr>
          <p:cNvSpPr/>
          <p:nvPr/>
        </p:nvSpPr>
        <p:spPr>
          <a:xfrm>
            <a:off x="5198152" y="2653583"/>
            <a:ext cx="513523" cy="196392"/>
          </a:xfrm>
          <a:prstGeom prst="rect">
            <a:avLst/>
          </a:prstGeom>
          <a:solidFill>
            <a:srgbClr val="00B0F0">
              <a:alpha val="5000"/>
            </a:srgbClr>
          </a:solid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60" name="สี่เหลี่ยมผืนผ้า 23">
            <a:extLst>
              <a:ext uri="{FF2B5EF4-FFF2-40B4-BE49-F238E27FC236}">
                <a16:creationId xmlns:a16="http://schemas.microsoft.com/office/drawing/2014/main" id="{1946961C-932F-CF67-9B4D-730AEF0D42F5}"/>
              </a:ext>
            </a:extLst>
          </p:cNvPr>
          <p:cNvSpPr/>
          <p:nvPr/>
        </p:nvSpPr>
        <p:spPr>
          <a:xfrm>
            <a:off x="7580008" y="2330812"/>
            <a:ext cx="3711991" cy="1506636"/>
          </a:xfrm>
          <a:prstGeom prst="rect">
            <a:avLst/>
          </a:prstGeom>
          <a:solidFill>
            <a:srgbClr val="00B0F0">
              <a:alpha val="5000"/>
            </a:srgbClr>
          </a:solidFill>
          <a:ln w="720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pic>
        <p:nvPicPr>
          <p:cNvPr id="62" name="Picture 61">
            <a:extLst>
              <a:ext uri="{FF2B5EF4-FFF2-40B4-BE49-F238E27FC236}">
                <a16:creationId xmlns:a16="http://schemas.microsoft.com/office/drawing/2014/main" id="{624636C2-0CA8-A5C6-3AC4-444E1C6E09F5}"/>
              </a:ext>
            </a:extLst>
          </p:cNvPr>
          <p:cNvPicPr>
            <a:picLocks noChangeAspect="1"/>
          </p:cNvPicPr>
          <p:nvPr/>
        </p:nvPicPr>
        <p:blipFill>
          <a:blip r:embed="rId17"/>
          <a:stretch>
            <a:fillRect/>
          </a:stretch>
        </p:blipFill>
        <p:spPr>
          <a:xfrm>
            <a:off x="3132786" y="696559"/>
            <a:ext cx="3803845" cy="1231963"/>
          </a:xfrm>
          <a:prstGeom prst="rect">
            <a:avLst/>
          </a:prstGeom>
        </p:spPr>
      </p:pic>
      <p:sp>
        <p:nvSpPr>
          <p:cNvPr id="63" name="TextBox 62">
            <a:extLst>
              <a:ext uri="{FF2B5EF4-FFF2-40B4-BE49-F238E27FC236}">
                <a16:creationId xmlns:a16="http://schemas.microsoft.com/office/drawing/2014/main" id="{753C70B6-B87B-C1C5-704B-8DADC93AF3A8}"/>
              </a:ext>
            </a:extLst>
          </p:cNvPr>
          <p:cNvSpPr txBox="1"/>
          <p:nvPr/>
        </p:nvSpPr>
        <p:spPr>
          <a:xfrm>
            <a:off x="10716911" y="4214789"/>
            <a:ext cx="1786270" cy="923330"/>
          </a:xfrm>
          <a:prstGeom prst="rect">
            <a:avLst/>
          </a:prstGeom>
          <a:noFill/>
        </p:spPr>
        <p:txBody>
          <a:bodyPr wrap="square" rtlCol="0">
            <a:spAutoFit/>
          </a:bodyPr>
          <a:lstStyle/>
          <a:p>
            <a:r>
              <a:rPr lang="en-NZ" b="1" dirty="0"/>
              <a:t>All outcomes worked as expected</a:t>
            </a:r>
          </a:p>
        </p:txBody>
      </p:sp>
    </p:spTree>
    <p:extLst>
      <p:ext uri="{BB962C8B-B14F-4D97-AF65-F5344CB8AC3E}">
        <p14:creationId xmlns:p14="http://schemas.microsoft.com/office/powerpoint/2010/main" val="24898062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Part 4 (Find Combo)</a:t>
            </a:r>
          </a:p>
        </p:txBody>
      </p:sp>
      <p:graphicFrame>
        <p:nvGraphicFramePr>
          <p:cNvPr id="4" name="Google Shape;92;p19">
            <a:extLst>
              <a:ext uri="{FF2B5EF4-FFF2-40B4-BE49-F238E27FC236}">
                <a16:creationId xmlns:a16="http://schemas.microsoft.com/office/drawing/2014/main" id="{FCD1FC00-5F0D-33D3-7A84-88C1F75D7996}"/>
              </a:ext>
            </a:extLst>
          </p:cNvPr>
          <p:cNvGraphicFramePr/>
          <p:nvPr>
            <p:extLst>
              <p:ext uri="{D42A27DB-BD31-4B8C-83A1-F6EECF244321}">
                <p14:modId xmlns:p14="http://schemas.microsoft.com/office/powerpoint/2010/main" val="2947948443"/>
              </p:ext>
            </p:extLst>
          </p:nvPr>
        </p:nvGraphicFramePr>
        <p:xfrm>
          <a:off x="594812" y="989648"/>
          <a:ext cx="11360800" cy="195064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Find combo is entered</a:t>
                      </a:r>
                    </a:p>
                    <a:p>
                      <a:pPr marL="0" lvl="0" indent="0" algn="l" rtl="0">
                        <a:spcBef>
                          <a:spcPts val="0"/>
                        </a:spcBef>
                        <a:spcAft>
                          <a:spcPts val="0"/>
                        </a:spcAft>
                        <a:buNone/>
                      </a:pPr>
                      <a:r>
                        <a:rPr lang="en-NZ" sz="2400" dirty="0"/>
                        <a:t> “xxi”</a:t>
                      </a:r>
                    </a:p>
                    <a:p>
                      <a:pPr marL="0" lvl="0" indent="0" algn="l" rtl="0">
                        <a:spcBef>
                          <a:spcPts val="0"/>
                        </a:spcBef>
                        <a:spcAft>
                          <a:spcPts val="0"/>
                        </a:spcAft>
                        <a:buNone/>
                      </a:pPr>
                      <a:r>
                        <a:rPr lang="en-NZ" sz="2400" dirty="0"/>
                        <a:t>“value”</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Enter combo name</a:t>
                      </a:r>
                    </a:p>
                    <a:p>
                      <a:pPr marL="0" lvl="0" indent="0" algn="l" rtl="0">
                        <a:spcBef>
                          <a:spcPts val="0"/>
                        </a:spcBef>
                        <a:spcAft>
                          <a:spcPts val="0"/>
                        </a:spcAft>
                        <a:buNone/>
                      </a:pPr>
                      <a:r>
                        <a:rPr lang="en-NZ" sz="2400" dirty="0"/>
                        <a:t>Error</a:t>
                      </a:r>
                    </a:p>
                    <a:p>
                      <a:pPr marL="0" lvl="0" indent="0" algn="l" rtl="0">
                        <a:spcBef>
                          <a:spcPts val="0"/>
                        </a:spcBef>
                        <a:spcAft>
                          <a:spcPts val="0"/>
                        </a:spcAft>
                        <a:buNone/>
                      </a:pPr>
                      <a:r>
                        <a:rPr lang="en-NZ" sz="2400" dirty="0"/>
                        <a:t>Change combo</a:t>
                      </a:r>
                    </a:p>
                  </a:txBody>
                  <a:tcPr marL="121900" marR="121900" marT="121900" marB="121900"/>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080B75C2-F8D8-379F-AF3B-79C53C0C504A}"/>
              </a:ext>
            </a:extLst>
          </p:cNvPr>
          <p:cNvPicPr>
            <a:picLocks noChangeAspect="1"/>
          </p:cNvPicPr>
          <p:nvPr/>
        </p:nvPicPr>
        <p:blipFill>
          <a:blip r:embed="rId3"/>
          <a:stretch>
            <a:fillRect/>
          </a:stretch>
        </p:blipFill>
        <p:spPr>
          <a:xfrm>
            <a:off x="933661" y="3146148"/>
            <a:ext cx="3670489" cy="1543129"/>
          </a:xfrm>
          <a:prstGeom prst="rect">
            <a:avLst/>
          </a:prstGeom>
        </p:spPr>
      </p:pic>
      <p:pic>
        <p:nvPicPr>
          <p:cNvPr id="7" name="Picture 6">
            <a:extLst>
              <a:ext uri="{FF2B5EF4-FFF2-40B4-BE49-F238E27FC236}">
                <a16:creationId xmlns:a16="http://schemas.microsoft.com/office/drawing/2014/main" id="{96A0F1ED-3723-C094-9756-1F77FEDB66DF}"/>
              </a:ext>
            </a:extLst>
          </p:cNvPr>
          <p:cNvPicPr>
            <a:picLocks noChangeAspect="1"/>
          </p:cNvPicPr>
          <p:nvPr/>
        </p:nvPicPr>
        <p:blipFill>
          <a:blip r:embed="rId4"/>
          <a:stretch>
            <a:fillRect/>
          </a:stretch>
        </p:blipFill>
        <p:spPr>
          <a:xfrm>
            <a:off x="6446185" y="3144559"/>
            <a:ext cx="3816546" cy="1257365"/>
          </a:xfrm>
          <a:prstGeom prst="rect">
            <a:avLst/>
          </a:prstGeom>
        </p:spPr>
      </p:pic>
      <p:pic>
        <p:nvPicPr>
          <p:cNvPr id="9" name="Picture 8">
            <a:extLst>
              <a:ext uri="{FF2B5EF4-FFF2-40B4-BE49-F238E27FC236}">
                <a16:creationId xmlns:a16="http://schemas.microsoft.com/office/drawing/2014/main" id="{F39AA133-D5D8-C0D7-90F9-76EE6BD6052B}"/>
              </a:ext>
            </a:extLst>
          </p:cNvPr>
          <p:cNvPicPr>
            <a:picLocks noChangeAspect="1"/>
          </p:cNvPicPr>
          <p:nvPr/>
        </p:nvPicPr>
        <p:blipFill>
          <a:blip r:embed="rId5"/>
          <a:stretch>
            <a:fillRect/>
          </a:stretch>
        </p:blipFill>
        <p:spPr>
          <a:xfrm>
            <a:off x="933661" y="4895137"/>
            <a:ext cx="3689540" cy="1498677"/>
          </a:xfrm>
          <a:prstGeom prst="rect">
            <a:avLst/>
          </a:prstGeom>
        </p:spPr>
      </p:pic>
      <p:pic>
        <p:nvPicPr>
          <p:cNvPr id="11" name="Picture 10">
            <a:extLst>
              <a:ext uri="{FF2B5EF4-FFF2-40B4-BE49-F238E27FC236}">
                <a16:creationId xmlns:a16="http://schemas.microsoft.com/office/drawing/2014/main" id="{6047C729-8C4C-5DFC-6B28-DA8F423149D4}"/>
              </a:ext>
            </a:extLst>
          </p:cNvPr>
          <p:cNvPicPr>
            <a:picLocks noChangeAspect="1"/>
          </p:cNvPicPr>
          <p:nvPr/>
        </p:nvPicPr>
        <p:blipFill>
          <a:blip r:embed="rId6"/>
          <a:stretch>
            <a:fillRect/>
          </a:stretch>
        </p:blipFill>
        <p:spPr>
          <a:xfrm>
            <a:off x="6465236" y="4376179"/>
            <a:ext cx="3797495" cy="2076557"/>
          </a:xfrm>
          <a:prstGeom prst="rect">
            <a:avLst/>
          </a:prstGeom>
        </p:spPr>
      </p:pic>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A4609744-1D89-B4CD-A25C-3BF965E41797}"/>
                  </a:ext>
                </a:extLst>
              </p14:cNvPr>
              <p14:cNvContentPartPr/>
              <p14:nvPr/>
            </p14:nvContentPartPr>
            <p14:xfrm>
              <a:off x="4637746" y="3886885"/>
              <a:ext cx="1794960" cy="360"/>
            </p14:xfrm>
          </p:contentPart>
        </mc:Choice>
        <mc:Fallback xmlns="">
          <p:pic>
            <p:nvPicPr>
              <p:cNvPr id="12" name="Ink 11">
                <a:extLst>
                  <a:ext uri="{FF2B5EF4-FFF2-40B4-BE49-F238E27FC236}">
                    <a16:creationId xmlns:a16="http://schemas.microsoft.com/office/drawing/2014/main" id="{A4609744-1D89-B4CD-A25C-3BF965E41797}"/>
                  </a:ext>
                </a:extLst>
              </p:cNvPr>
              <p:cNvPicPr/>
              <p:nvPr/>
            </p:nvPicPr>
            <p:blipFill>
              <a:blip r:embed="rId8"/>
              <a:stretch>
                <a:fillRect/>
              </a:stretch>
            </p:blipFill>
            <p:spPr>
              <a:xfrm>
                <a:off x="4602106" y="3850885"/>
                <a:ext cx="18666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39C3030F-A0B1-F7E7-C90D-58340980AE15}"/>
                  </a:ext>
                </a:extLst>
              </p14:cNvPr>
              <p14:cNvContentPartPr/>
              <p14:nvPr/>
            </p14:nvContentPartPr>
            <p14:xfrm>
              <a:off x="4670866" y="5539285"/>
              <a:ext cx="1772640" cy="360"/>
            </p14:xfrm>
          </p:contentPart>
        </mc:Choice>
        <mc:Fallback xmlns="">
          <p:pic>
            <p:nvPicPr>
              <p:cNvPr id="13" name="Ink 12">
                <a:extLst>
                  <a:ext uri="{FF2B5EF4-FFF2-40B4-BE49-F238E27FC236}">
                    <a16:creationId xmlns:a16="http://schemas.microsoft.com/office/drawing/2014/main" id="{39C3030F-A0B1-F7E7-C90D-58340980AE15}"/>
                  </a:ext>
                </a:extLst>
              </p:cNvPr>
              <p:cNvPicPr/>
              <p:nvPr/>
            </p:nvPicPr>
            <p:blipFill>
              <a:blip r:embed="rId10"/>
              <a:stretch>
                <a:fillRect/>
              </a:stretch>
            </p:blipFill>
            <p:spPr>
              <a:xfrm>
                <a:off x="4635226" y="5503285"/>
                <a:ext cx="1844280" cy="72000"/>
              </a:xfrm>
              <a:prstGeom prst="rect">
                <a:avLst/>
              </a:prstGeom>
            </p:spPr>
          </p:pic>
        </mc:Fallback>
      </mc:AlternateContent>
      <p:sp>
        <p:nvSpPr>
          <p:cNvPr id="14" name="TextBox 13">
            <a:extLst>
              <a:ext uri="{FF2B5EF4-FFF2-40B4-BE49-F238E27FC236}">
                <a16:creationId xmlns:a16="http://schemas.microsoft.com/office/drawing/2014/main" id="{FCD1DAC3-27CD-78DC-7369-CA5664197F0E}"/>
              </a:ext>
            </a:extLst>
          </p:cNvPr>
          <p:cNvSpPr txBox="1"/>
          <p:nvPr/>
        </p:nvSpPr>
        <p:spPr>
          <a:xfrm>
            <a:off x="10405730" y="3144559"/>
            <a:ext cx="1786270" cy="923330"/>
          </a:xfrm>
          <a:prstGeom prst="rect">
            <a:avLst/>
          </a:prstGeom>
          <a:noFill/>
        </p:spPr>
        <p:txBody>
          <a:bodyPr wrap="square" rtlCol="0">
            <a:spAutoFit/>
          </a:bodyPr>
          <a:lstStyle/>
          <a:p>
            <a:r>
              <a:rPr lang="en-NZ" b="1" dirty="0"/>
              <a:t>All outcomes worked as expected</a:t>
            </a:r>
          </a:p>
        </p:txBody>
      </p:sp>
    </p:spTree>
    <p:extLst>
      <p:ext uri="{BB962C8B-B14F-4D97-AF65-F5344CB8AC3E}">
        <p14:creationId xmlns:p14="http://schemas.microsoft.com/office/powerpoint/2010/main" val="2285861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Part 5 (Delete Combo)</a:t>
            </a:r>
          </a:p>
        </p:txBody>
      </p:sp>
      <p:graphicFrame>
        <p:nvGraphicFramePr>
          <p:cNvPr id="4" name="Google Shape;92;p19">
            <a:extLst>
              <a:ext uri="{FF2B5EF4-FFF2-40B4-BE49-F238E27FC236}">
                <a16:creationId xmlns:a16="http://schemas.microsoft.com/office/drawing/2014/main" id="{FCD1FC00-5F0D-33D3-7A84-88C1F75D7996}"/>
              </a:ext>
            </a:extLst>
          </p:cNvPr>
          <p:cNvGraphicFramePr/>
          <p:nvPr>
            <p:extLst>
              <p:ext uri="{D42A27DB-BD31-4B8C-83A1-F6EECF244321}">
                <p14:modId xmlns:p14="http://schemas.microsoft.com/office/powerpoint/2010/main" val="2219327959"/>
              </p:ext>
            </p:extLst>
          </p:nvPr>
        </p:nvGraphicFramePr>
        <p:xfrm>
          <a:off x="594812" y="989648"/>
          <a:ext cx="11360800" cy="35355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800" b="1" dirty="0"/>
                        <a:t>Test Cases - input</a:t>
                      </a:r>
                      <a:endParaRPr sz="2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800" b="1" dirty="0"/>
                        <a:t>Expected output</a:t>
                      </a:r>
                      <a:endParaRPr sz="28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800" dirty="0"/>
                        <a:t>Find combo is entered</a:t>
                      </a:r>
                    </a:p>
                    <a:p>
                      <a:pPr marL="0" lvl="0" indent="0" algn="l" rtl="0">
                        <a:spcBef>
                          <a:spcPts val="0"/>
                        </a:spcBef>
                        <a:spcAft>
                          <a:spcPts val="0"/>
                        </a:spcAft>
                        <a:buNone/>
                      </a:pPr>
                      <a:r>
                        <a:rPr lang="en-NZ" sz="2800" dirty="0"/>
                        <a:t> “xxi”</a:t>
                      </a:r>
                    </a:p>
                    <a:p>
                      <a:pPr marL="0" lvl="0" indent="0" algn="l" rtl="0">
                        <a:spcBef>
                          <a:spcPts val="0"/>
                        </a:spcBef>
                        <a:spcAft>
                          <a:spcPts val="0"/>
                        </a:spcAft>
                        <a:buNone/>
                      </a:pPr>
                      <a:r>
                        <a:rPr lang="en-NZ" sz="2800" dirty="0"/>
                        <a:t>“value”</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800" dirty="0"/>
                        <a:t>Enter combo name</a:t>
                      </a:r>
                    </a:p>
                    <a:p>
                      <a:pPr marL="0" lvl="0" indent="0" algn="l" rtl="0">
                        <a:spcBef>
                          <a:spcPts val="0"/>
                        </a:spcBef>
                        <a:spcAft>
                          <a:spcPts val="0"/>
                        </a:spcAft>
                        <a:buNone/>
                      </a:pPr>
                      <a:r>
                        <a:rPr lang="en-NZ" sz="2800" dirty="0"/>
                        <a:t>Error</a:t>
                      </a:r>
                    </a:p>
                    <a:p>
                      <a:pPr marL="0" lvl="0" indent="0" algn="l" rtl="0">
                        <a:spcBef>
                          <a:spcPts val="0"/>
                        </a:spcBef>
                        <a:spcAft>
                          <a:spcPts val="0"/>
                        </a:spcAft>
                        <a:buNone/>
                      </a:pPr>
                      <a:r>
                        <a:rPr lang="en-NZ" sz="2800" dirty="0"/>
                        <a:t>Are you sure</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800" dirty="0"/>
                        <a:t>Sure = yes</a:t>
                      </a:r>
                    </a:p>
                  </a:txBody>
                  <a:tcPr marL="121900" marR="121900" marT="121900" marB="121900"/>
                </a:tc>
                <a:tc>
                  <a:txBody>
                    <a:bodyPr/>
                    <a:lstStyle/>
                    <a:p>
                      <a:pPr marL="0" lvl="0" indent="0" algn="l" rtl="0">
                        <a:spcBef>
                          <a:spcPts val="0"/>
                        </a:spcBef>
                        <a:spcAft>
                          <a:spcPts val="0"/>
                        </a:spcAft>
                        <a:buNone/>
                      </a:pPr>
                      <a:r>
                        <a:rPr lang="en-NZ" sz="2800" dirty="0"/>
                        <a:t>Delete combo</a:t>
                      </a:r>
                    </a:p>
                  </a:txBody>
                  <a:tcPr marL="121900" marR="121900" marT="121900" marB="121900"/>
                </a:tc>
                <a:extLst>
                  <a:ext uri="{0D108BD9-81ED-4DB2-BD59-A6C34878D82A}">
                    <a16:rowId xmlns:a16="http://schemas.microsoft.com/office/drawing/2014/main" val="3142751200"/>
                  </a:ext>
                </a:extLst>
              </a:tr>
              <a:tr h="609560">
                <a:tc>
                  <a:txBody>
                    <a:bodyPr/>
                    <a:lstStyle/>
                    <a:p>
                      <a:pPr marL="0" lvl="0" indent="0" algn="l" rtl="0">
                        <a:spcBef>
                          <a:spcPts val="0"/>
                        </a:spcBef>
                        <a:spcAft>
                          <a:spcPts val="0"/>
                        </a:spcAft>
                        <a:buNone/>
                      </a:pPr>
                      <a:r>
                        <a:rPr lang="en-NZ" sz="2800" dirty="0"/>
                        <a:t>Sure = no</a:t>
                      </a:r>
                    </a:p>
                  </a:txBody>
                  <a:tcPr marL="121900" marR="121900" marT="121900" marB="121900"/>
                </a:tc>
                <a:tc>
                  <a:txBody>
                    <a:bodyPr/>
                    <a:lstStyle/>
                    <a:p>
                      <a:pPr marL="0" lvl="0" indent="0" algn="l" rtl="0">
                        <a:spcBef>
                          <a:spcPts val="0"/>
                        </a:spcBef>
                        <a:spcAft>
                          <a:spcPts val="0"/>
                        </a:spcAft>
                        <a:buNone/>
                      </a:pPr>
                      <a:r>
                        <a:rPr lang="en-NZ" sz="2800" dirty="0"/>
                        <a:t>Return to options </a:t>
                      </a:r>
                    </a:p>
                  </a:txBody>
                  <a:tcPr marL="121900" marR="121900" marT="121900" marB="121900"/>
                </a:tc>
                <a:extLst>
                  <a:ext uri="{0D108BD9-81ED-4DB2-BD59-A6C34878D82A}">
                    <a16:rowId xmlns:a16="http://schemas.microsoft.com/office/drawing/2014/main" val="3698018713"/>
                  </a:ext>
                </a:extLst>
              </a:tr>
            </a:tbl>
          </a:graphicData>
        </a:graphic>
      </p:graphicFrame>
    </p:spTree>
    <p:extLst>
      <p:ext uri="{BB962C8B-B14F-4D97-AF65-F5344CB8AC3E}">
        <p14:creationId xmlns:p14="http://schemas.microsoft.com/office/powerpoint/2010/main" val="1479710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Part 5 (Delete Combo)</a:t>
            </a:r>
          </a:p>
        </p:txBody>
      </p:sp>
      <p:pic>
        <p:nvPicPr>
          <p:cNvPr id="5" name="Picture 4">
            <a:extLst>
              <a:ext uri="{FF2B5EF4-FFF2-40B4-BE49-F238E27FC236}">
                <a16:creationId xmlns:a16="http://schemas.microsoft.com/office/drawing/2014/main" id="{B0D8BD91-59AC-65FC-97CC-3161BC6E141D}"/>
              </a:ext>
            </a:extLst>
          </p:cNvPr>
          <p:cNvPicPr>
            <a:picLocks noChangeAspect="1"/>
          </p:cNvPicPr>
          <p:nvPr/>
        </p:nvPicPr>
        <p:blipFill>
          <a:blip r:embed="rId3"/>
          <a:stretch>
            <a:fillRect/>
          </a:stretch>
        </p:blipFill>
        <p:spPr>
          <a:xfrm>
            <a:off x="838199" y="885502"/>
            <a:ext cx="2903385" cy="4051702"/>
          </a:xfrm>
          <a:prstGeom prst="rect">
            <a:avLst/>
          </a:prstGeom>
        </p:spPr>
      </p:pic>
      <p:pic>
        <p:nvPicPr>
          <p:cNvPr id="7" name="Picture 6">
            <a:extLst>
              <a:ext uri="{FF2B5EF4-FFF2-40B4-BE49-F238E27FC236}">
                <a16:creationId xmlns:a16="http://schemas.microsoft.com/office/drawing/2014/main" id="{479542BF-CD04-09C1-50CB-60A0622AF2C0}"/>
              </a:ext>
            </a:extLst>
          </p:cNvPr>
          <p:cNvPicPr>
            <a:picLocks noChangeAspect="1"/>
          </p:cNvPicPr>
          <p:nvPr/>
        </p:nvPicPr>
        <p:blipFill>
          <a:blip r:embed="rId4"/>
          <a:stretch>
            <a:fillRect/>
          </a:stretch>
        </p:blipFill>
        <p:spPr>
          <a:xfrm>
            <a:off x="394318" y="5350166"/>
            <a:ext cx="3791145" cy="1244664"/>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16ED29F3-6742-5612-8FD1-6C21D6647678}"/>
                  </a:ext>
                </a:extLst>
              </p14:cNvPr>
              <p14:cNvContentPartPr/>
              <p14:nvPr/>
            </p14:nvContentPartPr>
            <p14:xfrm>
              <a:off x="2255626" y="4924405"/>
              <a:ext cx="360" cy="495000"/>
            </p14:xfrm>
          </p:contentPart>
        </mc:Choice>
        <mc:Fallback xmlns="">
          <p:pic>
            <p:nvPicPr>
              <p:cNvPr id="8" name="Ink 7">
                <a:extLst>
                  <a:ext uri="{FF2B5EF4-FFF2-40B4-BE49-F238E27FC236}">
                    <a16:creationId xmlns:a16="http://schemas.microsoft.com/office/drawing/2014/main" id="{16ED29F3-6742-5612-8FD1-6C21D6647678}"/>
                  </a:ext>
                </a:extLst>
              </p:cNvPr>
              <p:cNvPicPr/>
              <p:nvPr/>
            </p:nvPicPr>
            <p:blipFill>
              <a:blip r:embed="rId6"/>
              <a:stretch>
                <a:fillRect/>
              </a:stretch>
            </p:blipFill>
            <p:spPr>
              <a:xfrm>
                <a:off x="2219986" y="4888405"/>
                <a:ext cx="72000" cy="566640"/>
              </a:xfrm>
              <a:prstGeom prst="rect">
                <a:avLst/>
              </a:prstGeom>
            </p:spPr>
          </p:pic>
        </mc:Fallback>
      </mc:AlternateContent>
      <p:pic>
        <p:nvPicPr>
          <p:cNvPr id="10" name="Picture 9">
            <a:extLst>
              <a:ext uri="{FF2B5EF4-FFF2-40B4-BE49-F238E27FC236}">
                <a16:creationId xmlns:a16="http://schemas.microsoft.com/office/drawing/2014/main" id="{FF519789-C1BB-257D-EF66-49D430E6F362}"/>
              </a:ext>
            </a:extLst>
          </p:cNvPr>
          <p:cNvPicPr>
            <a:picLocks noChangeAspect="1"/>
          </p:cNvPicPr>
          <p:nvPr/>
        </p:nvPicPr>
        <p:blipFill>
          <a:blip r:embed="rId7"/>
          <a:stretch>
            <a:fillRect/>
          </a:stretch>
        </p:blipFill>
        <p:spPr>
          <a:xfrm>
            <a:off x="4185463" y="1068118"/>
            <a:ext cx="3460008" cy="4887188"/>
          </a:xfrm>
          <a:prstGeom prst="rect">
            <a:avLst/>
          </a:prstGeom>
        </p:spPr>
      </p:pic>
      <p:pic>
        <p:nvPicPr>
          <p:cNvPr id="12" name="Picture 11">
            <a:extLst>
              <a:ext uri="{FF2B5EF4-FFF2-40B4-BE49-F238E27FC236}">
                <a16:creationId xmlns:a16="http://schemas.microsoft.com/office/drawing/2014/main" id="{E9ADC3B0-DCD6-BA63-A198-B0D7BCABF5BF}"/>
              </a:ext>
            </a:extLst>
          </p:cNvPr>
          <p:cNvPicPr>
            <a:picLocks noChangeAspect="1"/>
          </p:cNvPicPr>
          <p:nvPr/>
        </p:nvPicPr>
        <p:blipFill>
          <a:blip r:embed="rId8"/>
          <a:stretch>
            <a:fillRect/>
          </a:stretch>
        </p:blipFill>
        <p:spPr>
          <a:xfrm>
            <a:off x="7974782" y="985249"/>
            <a:ext cx="3822896" cy="1314518"/>
          </a:xfrm>
          <a:prstGeom prst="rect">
            <a:avLst/>
          </a:prstGeom>
        </p:spPr>
      </p:pic>
      <p:pic>
        <p:nvPicPr>
          <p:cNvPr id="14" name="Picture 13">
            <a:extLst>
              <a:ext uri="{FF2B5EF4-FFF2-40B4-BE49-F238E27FC236}">
                <a16:creationId xmlns:a16="http://schemas.microsoft.com/office/drawing/2014/main" id="{016E514C-84A5-FF6B-0BBC-F7473FB1EA39}"/>
              </a:ext>
            </a:extLst>
          </p:cNvPr>
          <p:cNvPicPr>
            <a:picLocks noChangeAspect="1"/>
          </p:cNvPicPr>
          <p:nvPr/>
        </p:nvPicPr>
        <p:blipFill>
          <a:blip r:embed="rId9"/>
          <a:stretch>
            <a:fillRect/>
          </a:stretch>
        </p:blipFill>
        <p:spPr>
          <a:xfrm>
            <a:off x="7645471" y="4946100"/>
            <a:ext cx="4597636" cy="1225613"/>
          </a:xfrm>
          <a:prstGeom prst="rect">
            <a:avLst/>
          </a:prstGeom>
        </p:spPr>
      </p:pic>
      <p:pic>
        <p:nvPicPr>
          <p:cNvPr id="16" name="Picture 15">
            <a:extLst>
              <a:ext uri="{FF2B5EF4-FFF2-40B4-BE49-F238E27FC236}">
                <a16:creationId xmlns:a16="http://schemas.microsoft.com/office/drawing/2014/main" id="{80529459-82E0-2652-4DFE-AB66087A1B74}"/>
              </a:ext>
            </a:extLst>
          </p:cNvPr>
          <p:cNvPicPr>
            <a:picLocks noChangeAspect="1"/>
          </p:cNvPicPr>
          <p:nvPr/>
        </p:nvPicPr>
        <p:blipFill>
          <a:blip r:embed="rId10"/>
          <a:stretch>
            <a:fillRect/>
          </a:stretch>
        </p:blipFill>
        <p:spPr>
          <a:xfrm>
            <a:off x="8042366" y="2854625"/>
            <a:ext cx="3803845" cy="1225613"/>
          </a:xfrm>
          <a:prstGeom prst="rect">
            <a:avLst/>
          </a:prstGeom>
        </p:spPr>
      </p:pic>
      <p:sp>
        <p:nvSpPr>
          <p:cNvPr id="25" name="Persegi Panjang 24">
            <a:extLst>
              <a:ext uri="{FF2B5EF4-FFF2-40B4-BE49-F238E27FC236}">
                <a16:creationId xmlns:a16="http://schemas.microsoft.com/office/drawing/2014/main" id="{69B292F6-FC48-4038-8E4C-97200B7557C4}"/>
              </a:ext>
            </a:extLst>
          </p:cNvPr>
          <p:cNvSpPr/>
          <p:nvPr/>
        </p:nvSpPr>
        <p:spPr>
          <a:xfrm>
            <a:off x="8675866" y="1933511"/>
            <a:ext cx="548640" cy="365760"/>
          </a:xfrm>
          <a:prstGeom prst="rect">
            <a:avLst/>
          </a:prstGeom>
          <a:solidFill>
            <a:srgbClr val="66CC00">
              <a:alpha val="5000"/>
            </a:srgbClr>
          </a:solidFill>
          <a:ln w="72000">
            <a:solidFill>
              <a:srgbClr val="66CC0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18" name="Persegi Panjang 24">
            <a:extLst>
              <a:ext uri="{FF2B5EF4-FFF2-40B4-BE49-F238E27FC236}">
                <a16:creationId xmlns:a16="http://schemas.microsoft.com/office/drawing/2014/main" id="{F4563215-5B64-D4C5-804C-8502C687F889}"/>
              </a:ext>
            </a:extLst>
          </p:cNvPr>
          <p:cNvSpPr/>
          <p:nvPr/>
        </p:nvSpPr>
        <p:spPr>
          <a:xfrm>
            <a:off x="8042366" y="2854624"/>
            <a:ext cx="3822896" cy="1225613"/>
          </a:xfrm>
          <a:prstGeom prst="rect">
            <a:avLst/>
          </a:prstGeom>
          <a:solidFill>
            <a:srgbClr val="66CC00">
              <a:alpha val="5000"/>
            </a:srgbClr>
          </a:solidFill>
          <a:ln w="72000">
            <a:solidFill>
              <a:srgbClr val="66CC0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19" name="Persegi Panjang 24">
            <a:extLst>
              <a:ext uri="{FF2B5EF4-FFF2-40B4-BE49-F238E27FC236}">
                <a16:creationId xmlns:a16="http://schemas.microsoft.com/office/drawing/2014/main" id="{51729F95-F373-1E6C-344E-F9A061783FD7}"/>
              </a:ext>
            </a:extLst>
          </p:cNvPr>
          <p:cNvSpPr/>
          <p:nvPr/>
        </p:nvSpPr>
        <p:spPr>
          <a:xfrm>
            <a:off x="10565626" y="1873053"/>
            <a:ext cx="548640" cy="365760"/>
          </a:xfrm>
          <a:prstGeom prst="rect">
            <a:avLst/>
          </a:prstGeom>
          <a:solidFill>
            <a:srgbClr val="FFFF00">
              <a:alpha val="5000"/>
            </a:srgbClr>
          </a:solidFill>
          <a:ln w="720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20" name="Persegi Panjang 24">
            <a:extLst>
              <a:ext uri="{FF2B5EF4-FFF2-40B4-BE49-F238E27FC236}">
                <a16:creationId xmlns:a16="http://schemas.microsoft.com/office/drawing/2014/main" id="{149078A5-AB3A-94DF-4BC3-C245A1F70348}"/>
              </a:ext>
            </a:extLst>
          </p:cNvPr>
          <p:cNvSpPr/>
          <p:nvPr/>
        </p:nvSpPr>
        <p:spPr>
          <a:xfrm>
            <a:off x="7569598" y="4924404"/>
            <a:ext cx="4622401" cy="1314517"/>
          </a:xfrm>
          <a:prstGeom prst="rect">
            <a:avLst/>
          </a:prstGeom>
          <a:solidFill>
            <a:srgbClr val="FFFF00">
              <a:alpha val="5000"/>
            </a:srgbClr>
          </a:solidFill>
          <a:ln w="720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21" name="TextBox 20">
            <a:extLst>
              <a:ext uri="{FF2B5EF4-FFF2-40B4-BE49-F238E27FC236}">
                <a16:creationId xmlns:a16="http://schemas.microsoft.com/office/drawing/2014/main" id="{58FC167B-8B64-6C49-63DA-E1ABD7DB25BC}"/>
              </a:ext>
            </a:extLst>
          </p:cNvPr>
          <p:cNvSpPr txBox="1"/>
          <p:nvPr/>
        </p:nvSpPr>
        <p:spPr>
          <a:xfrm>
            <a:off x="4622403" y="5813403"/>
            <a:ext cx="1786270" cy="923330"/>
          </a:xfrm>
          <a:prstGeom prst="rect">
            <a:avLst/>
          </a:prstGeom>
          <a:noFill/>
        </p:spPr>
        <p:txBody>
          <a:bodyPr wrap="square" rtlCol="0">
            <a:spAutoFit/>
          </a:bodyPr>
          <a:lstStyle/>
          <a:p>
            <a:r>
              <a:rPr lang="en-NZ" b="1" dirty="0"/>
              <a:t>All outcomes worked as expected</a:t>
            </a:r>
          </a:p>
        </p:txBody>
      </p:sp>
    </p:spTree>
    <p:extLst>
      <p:ext uri="{BB962C8B-B14F-4D97-AF65-F5344CB8AC3E}">
        <p14:creationId xmlns:p14="http://schemas.microsoft.com/office/powerpoint/2010/main" val="33262892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Part 6 (Output Combo and exit)</a:t>
            </a:r>
          </a:p>
        </p:txBody>
      </p:sp>
      <p:graphicFrame>
        <p:nvGraphicFramePr>
          <p:cNvPr id="4" name="Google Shape;92;p19">
            <a:extLst>
              <a:ext uri="{FF2B5EF4-FFF2-40B4-BE49-F238E27FC236}">
                <a16:creationId xmlns:a16="http://schemas.microsoft.com/office/drawing/2014/main" id="{FCD1FC00-5F0D-33D3-7A84-88C1F75D7996}"/>
              </a:ext>
            </a:extLst>
          </p:cNvPr>
          <p:cNvGraphicFramePr/>
          <p:nvPr>
            <p:extLst>
              <p:ext uri="{D42A27DB-BD31-4B8C-83A1-F6EECF244321}">
                <p14:modId xmlns:p14="http://schemas.microsoft.com/office/powerpoint/2010/main" val="1243024577"/>
              </p:ext>
            </p:extLst>
          </p:nvPr>
        </p:nvGraphicFramePr>
        <p:xfrm>
          <a:off x="573547" y="1297993"/>
          <a:ext cx="5004438" cy="1862236"/>
        </p:xfrm>
        <a:graphic>
          <a:graphicData uri="http://schemas.openxmlformats.org/drawingml/2006/table">
            <a:tbl>
              <a:tblPr>
                <a:noFill/>
              </a:tblPr>
              <a:tblGrid>
                <a:gridCol w="2502219">
                  <a:extLst>
                    <a:ext uri="{9D8B030D-6E8A-4147-A177-3AD203B41FA5}">
                      <a16:colId xmlns:a16="http://schemas.microsoft.com/office/drawing/2014/main" val="20000"/>
                    </a:ext>
                  </a:extLst>
                </a:gridCol>
                <a:gridCol w="2502219">
                  <a:extLst>
                    <a:ext uri="{9D8B030D-6E8A-4147-A177-3AD203B41FA5}">
                      <a16:colId xmlns:a16="http://schemas.microsoft.com/office/drawing/2014/main" val="20001"/>
                    </a:ext>
                  </a:extLst>
                </a:gridCol>
              </a:tblGrid>
              <a:tr h="534898">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10000"/>
                  </a:ext>
                </a:extLst>
              </a:tr>
              <a:tr h="534898">
                <a:tc>
                  <a:txBody>
                    <a:bodyPr/>
                    <a:lstStyle/>
                    <a:p>
                      <a:pPr marL="0" lvl="0" indent="0" algn="l" rtl="0">
                        <a:spcBef>
                          <a:spcPts val="0"/>
                        </a:spcBef>
                        <a:spcAft>
                          <a:spcPts val="0"/>
                        </a:spcAft>
                        <a:buNone/>
                      </a:pPr>
                      <a:r>
                        <a:rPr lang="en-NZ" sz="1800" dirty="0"/>
                        <a:t>Output combo is entered</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Full menu is shown with prices</a:t>
                      </a:r>
                    </a:p>
                  </a:txBody>
                  <a:tcPr marL="121900" marR="121900" marT="121900" marB="121900"/>
                </a:tc>
                <a:extLst>
                  <a:ext uri="{0D108BD9-81ED-4DB2-BD59-A6C34878D82A}">
                    <a16:rowId xmlns:a16="http://schemas.microsoft.com/office/drawing/2014/main" val="10001"/>
                  </a:ext>
                </a:extLst>
              </a:tr>
              <a:tr h="534898">
                <a:tc>
                  <a:txBody>
                    <a:bodyPr/>
                    <a:lstStyle/>
                    <a:p>
                      <a:pPr marL="0" lvl="0" indent="0" algn="l" rtl="0">
                        <a:spcBef>
                          <a:spcPts val="0"/>
                        </a:spcBef>
                        <a:spcAft>
                          <a:spcPts val="0"/>
                        </a:spcAft>
                        <a:buNone/>
                      </a:pPr>
                      <a:r>
                        <a:rPr lang="en-NZ" sz="1800" dirty="0"/>
                        <a:t>Exit is entered</a:t>
                      </a:r>
                    </a:p>
                  </a:txBody>
                  <a:tcPr marL="121900" marR="121900" marT="121900" marB="121900"/>
                </a:tc>
                <a:tc>
                  <a:txBody>
                    <a:bodyPr/>
                    <a:lstStyle/>
                    <a:p>
                      <a:pPr marL="0" lvl="0" indent="0" algn="l" rtl="0">
                        <a:spcBef>
                          <a:spcPts val="0"/>
                        </a:spcBef>
                        <a:spcAft>
                          <a:spcPts val="0"/>
                        </a:spcAft>
                        <a:buNone/>
                      </a:pPr>
                      <a:r>
                        <a:rPr lang="en-NZ" sz="1800" dirty="0"/>
                        <a:t>Goodbye!</a:t>
                      </a:r>
                    </a:p>
                  </a:txBody>
                  <a:tcPr marL="121900" marR="121900" marT="121900" marB="121900"/>
                </a:tc>
                <a:extLst>
                  <a:ext uri="{0D108BD9-81ED-4DB2-BD59-A6C34878D82A}">
                    <a16:rowId xmlns:a16="http://schemas.microsoft.com/office/drawing/2014/main" val="3142751200"/>
                  </a:ext>
                </a:extLst>
              </a:tr>
            </a:tbl>
          </a:graphicData>
        </a:graphic>
      </p:graphicFrame>
      <p:pic>
        <p:nvPicPr>
          <p:cNvPr id="5" name="Picture 4">
            <a:extLst>
              <a:ext uri="{FF2B5EF4-FFF2-40B4-BE49-F238E27FC236}">
                <a16:creationId xmlns:a16="http://schemas.microsoft.com/office/drawing/2014/main" id="{85800468-3734-7B64-63FB-F9BA26E609E0}"/>
              </a:ext>
            </a:extLst>
          </p:cNvPr>
          <p:cNvPicPr>
            <a:picLocks noChangeAspect="1"/>
          </p:cNvPicPr>
          <p:nvPr/>
        </p:nvPicPr>
        <p:blipFill>
          <a:blip r:embed="rId3"/>
          <a:stretch>
            <a:fillRect/>
          </a:stretch>
        </p:blipFill>
        <p:spPr>
          <a:xfrm>
            <a:off x="573547" y="3177581"/>
            <a:ext cx="4597636" cy="1225613"/>
          </a:xfrm>
          <a:prstGeom prst="rect">
            <a:avLst/>
          </a:prstGeom>
        </p:spPr>
      </p:pic>
      <p:sp>
        <p:nvSpPr>
          <p:cNvPr id="20" name="สี่เหลี่ยมผืนผ้า 19">
            <a:extLst>
              <a:ext uri="{FF2B5EF4-FFF2-40B4-BE49-F238E27FC236}">
                <a16:creationId xmlns:a16="http://schemas.microsoft.com/office/drawing/2014/main" id="{6DBE4C3D-EF7C-4788-9516-D7496E467E4A}"/>
              </a:ext>
            </a:extLst>
          </p:cNvPr>
          <p:cNvSpPr/>
          <p:nvPr/>
        </p:nvSpPr>
        <p:spPr>
          <a:xfrm>
            <a:off x="3621406" y="3940348"/>
            <a:ext cx="914400" cy="365760"/>
          </a:xfrm>
          <a:prstGeom prst="rect">
            <a:avLst/>
          </a:prstGeom>
          <a:solidFill>
            <a:srgbClr val="AB008B">
              <a:alpha val="5000"/>
            </a:srgbClr>
          </a:solidFill>
          <a:ln w="72000">
            <a:solidFill>
              <a:srgbClr val="AB008B"/>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b="1">
              <a:solidFill>
                <a:srgbClr val="AB008B"/>
              </a:solidFill>
            </a:endParaRPr>
          </a:p>
        </p:txBody>
      </p:sp>
      <p:pic>
        <p:nvPicPr>
          <p:cNvPr id="8" name="Picture 7">
            <a:extLst>
              <a:ext uri="{FF2B5EF4-FFF2-40B4-BE49-F238E27FC236}">
                <a16:creationId xmlns:a16="http://schemas.microsoft.com/office/drawing/2014/main" id="{A78DF789-EADF-68A7-8F8A-82BA27B19FB5}"/>
              </a:ext>
            </a:extLst>
          </p:cNvPr>
          <p:cNvPicPr>
            <a:picLocks noChangeAspect="1"/>
          </p:cNvPicPr>
          <p:nvPr/>
        </p:nvPicPr>
        <p:blipFill>
          <a:blip r:embed="rId4"/>
          <a:stretch>
            <a:fillRect/>
          </a:stretch>
        </p:blipFill>
        <p:spPr>
          <a:xfrm>
            <a:off x="8060045" y="698024"/>
            <a:ext cx="3791145" cy="5893103"/>
          </a:xfrm>
          <a:prstGeom prst="rect">
            <a:avLst/>
          </a:prstGeom>
        </p:spPr>
      </p:pic>
      <p:sp>
        <p:nvSpPr>
          <p:cNvPr id="9" name="สี่เหลี่ยมผืนผ้า 19">
            <a:extLst>
              <a:ext uri="{FF2B5EF4-FFF2-40B4-BE49-F238E27FC236}">
                <a16:creationId xmlns:a16="http://schemas.microsoft.com/office/drawing/2014/main" id="{1F235A23-316F-5F1C-C716-DC08248195D1}"/>
              </a:ext>
            </a:extLst>
          </p:cNvPr>
          <p:cNvSpPr/>
          <p:nvPr/>
        </p:nvSpPr>
        <p:spPr>
          <a:xfrm>
            <a:off x="8060044" y="698024"/>
            <a:ext cx="3791145" cy="5893102"/>
          </a:xfrm>
          <a:prstGeom prst="rect">
            <a:avLst/>
          </a:prstGeom>
          <a:solidFill>
            <a:srgbClr val="AB008B">
              <a:alpha val="5000"/>
            </a:srgbClr>
          </a:solidFill>
          <a:ln w="72000">
            <a:solidFill>
              <a:srgbClr val="AB008B"/>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b="1">
              <a:solidFill>
                <a:srgbClr val="AB008B"/>
              </a:solidFill>
            </a:endParaRPr>
          </a:p>
        </p:txBody>
      </p:sp>
      <p:pic>
        <p:nvPicPr>
          <p:cNvPr id="11" name="Picture 10">
            <a:extLst>
              <a:ext uri="{FF2B5EF4-FFF2-40B4-BE49-F238E27FC236}">
                <a16:creationId xmlns:a16="http://schemas.microsoft.com/office/drawing/2014/main" id="{1730FBC8-651E-F524-65AB-0A776B9DCA51}"/>
              </a:ext>
            </a:extLst>
          </p:cNvPr>
          <p:cNvPicPr>
            <a:picLocks noChangeAspect="1"/>
          </p:cNvPicPr>
          <p:nvPr/>
        </p:nvPicPr>
        <p:blipFill>
          <a:blip r:embed="rId5"/>
          <a:stretch>
            <a:fillRect/>
          </a:stretch>
        </p:blipFill>
        <p:spPr>
          <a:xfrm>
            <a:off x="1341396" y="4950375"/>
            <a:ext cx="3810196" cy="1219263"/>
          </a:xfrm>
          <a:prstGeom prst="rect">
            <a:avLst/>
          </a:prstGeom>
        </p:spPr>
      </p:pic>
      <p:sp>
        <p:nvSpPr>
          <p:cNvPr id="12" name="สี่เหลี่ยมผืนผ้า 19">
            <a:extLst>
              <a:ext uri="{FF2B5EF4-FFF2-40B4-BE49-F238E27FC236}">
                <a16:creationId xmlns:a16="http://schemas.microsoft.com/office/drawing/2014/main" id="{36606665-3C19-8449-4F48-D455828623D6}"/>
              </a:ext>
            </a:extLst>
          </p:cNvPr>
          <p:cNvSpPr/>
          <p:nvPr/>
        </p:nvSpPr>
        <p:spPr>
          <a:xfrm>
            <a:off x="1341395" y="4955576"/>
            <a:ext cx="3829788" cy="1214062"/>
          </a:xfrm>
          <a:prstGeom prst="rect">
            <a:avLst/>
          </a:prstGeom>
          <a:solidFill>
            <a:srgbClr val="FFC000">
              <a:alpha val="5000"/>
            </a:srgbClr>
          </a:solidFill>
          <a:ln w="720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b="1">
              <a:solidFill>
                <a:srgbClr val="AB008B"/>
              </a:solidFill>
            </a:endParaRPr>
          </a:p>
        </p:txBody>
      </p:sp>
      <p:sp>
        <p:nvSpPr>
          <p:cNvPr id="13" name="สี่เหลี่ยมผืนผ้า 19">
            <a:extLst>
              <a:ext uri="{FF2B5EF4-FFF2-40B4-BE49-F238E27FC236}">
                <a16:creationId xmlns:a16="http://schemas.microsoft.com/office/drawing/2014/main" id="{9FB5DAD0-7D18-F4FB-B179-BD9739059D19}"/>
              </a:ext>
            </a:extLst>
          </p:cNvPr>
          <p:cNvSpPr/>
          <p:nvPr/>
        </p:nvSpPr>
        <p:spPr>
          <a:xfrm>
            <a:off x="4690924" y="3940348"/>
            <a:ext cx="460668" cy="365760"/>
          </a:xfrm>
          <a:prstGeom prst="rect">
            <a:avLst/>
          </a:prstGeom>
          <a:solidFill>
            <a:srgbClr val="FFC000">
              <a:alpha val="5000"/>
            </a:srgbClr>
          </a:solidFill>
          <a:ln w="720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b="1">
              <a:solidFill>
                <a:srgbClr val="AB008B"/>
              </a:solidFill>
            </a:endParaRPr>
          </a:p>
        </p:txBody>
      </p:sp>
      <p:sp>
        <p:nvSpPr>
          <p:cNvPr id="14" name="TextBox 13">
            <a:extLst>
              <a:ext uri="{FF2B5EF4-FFF2-40B4-BE49-F238E27FC236}">
                <a16:creationId xmlns:a16="http://schemas.microsoft.com/office/drawing/2014/main" id="{25D5E88F-1966-AEE5-A1CF-F6CEDACCB5F1}"/>
              </a:ext>
            </a:extLst>
          </p:cNvPr>
          <p:cNvSpPr txBox="1"/>
          <p:nvPr/>
        </p:nvSpPr>
        <p:spPr>
          <a:xfrm>
            <a:off x="5847908" y="1180214"/>
            <a:ext cx="1786270" cy="923330"/>
          </a:xfrm>
          <a:prstGeom prst="rect">
            <a:avLst/>
          </a:prstGeom>
          <a:noFill/>
        </p:spPr>
        <p:txBody>
          <a:bodyPr wrap="square" rtlCol="0">
            <a:spAutoFit/>
          </a:bodyPr>
          <a:lstStyle/>
          <a:p>
            <a:r>
              <a:rPr lang="en-NZ" b="1" dirty="0"/>
              <a:t>All outcomes worked as expected</a:t>
            </a:r>
          </a:p>
        </p:txBody>
      </p:sp>
    </p:spTree>
    <p:extLst>
      <p:ext uri="{BB962C8B-B14F-4D97-AF65-F5344CB8AC3E}">
        <p14:creationId xmlns:p14="http://schemas.microsoft.com/office/powerpoint/2010/main" val="2600031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5" name="Table 4">
            <a:extLst>
              <a:ext uri="{FF2B5EF4-FFF2-40B4-BE49-F238E27FC236}">
                <a16:creationId xmlns:a16="http://schemas.microsoft.com/office/drawing/2014/main" id="{455F52AC-0524-B2CA-63A2-ECB7F08EC395}"/>
              </a:ext>
            </a:extLst>
          </p:cNvPr>
          <p:cNvGraphicFramePr>
            <a:graphicFrameLocks noGrp="1"/>
          </p:cNvGraphicFramePr>
          <p:nvPr>
            <p:extLst>
              <p:ext uri="{D42A27DB-BD31-4B8C-83A1-F6EECF244321}">
                <p14:modId xmlns:p14="http://schemas.microsoft.com/office/powerpoint/2010/main" val="1678903680"/>
              </p:ext>
            </p:extLst>
          </p:nvPr>
        </p:nvGraphicFramePr>
        <p:xfrm>
          <a:off x="782320" y="1213485"/>
          <a:ext cx="10627360" cy="4668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a:t>Explain how your final outcome </a:t>
                      </a:r>
                      <a:r>
                        <a:rPr lang="en-NZ" b="1" i="1"/>
                        <a:t>addresses</a:t>
                      </a:r>
                      <a:r>
                        <a:rPr lang="en-NZ"/>
                        <a:t> each implication</a:t>
                      </a:r>
                    </a:p>
                  </a:txBody>
                  <a:tcPr/>
                </a:tc>
                <a:extLst>
                  <a:ext uri="{0D108BD9-81ED-4DB2-BD59-A6C34878D82A}">
                    <a16:rowId xmlns:a16="http://schemas.microsoft.com/office/drawing/2014/main" val="2286542890"/>
                  </a:ext>
                </a:extLst>
              </a:tr>
              <a:tr h="370840">
                <a:tc>
                  <a:txBody>
                    <a:bodyPr/>
                    <a:lstStyle/>
                    <a:p>
                      <a:r>
                        <a:rPr lang="en-NZ"/>
                        <a:t>Functionality </a:t>
                      </a:r>
                    </a:p>
                  </a:txBody>
                  <a:tcPr/>
                </a:tc>
                <a:tc>
                  <a:txBody>
                    <a:bodyPr/>
                    <a:lstStyle/>
                    <a:p>
                      <a:r>
                        <a:rPr lang="en-NZ"/>
                        <a:t>I have comprehensively tested my final project to ensure the functionality has been addressed. This means that it will allow expected and unexpected cases.</a:t>
                      </a:r>
                    </a:p>
                  </a:txBody>
                  <a:tcPr/>
                </a:tc>
                <a:extLst>
                  <a:ext uri="{0D108BD9-81ED-4DB2-BD59-A6C34878D82A}">
                    <a16:rowId xmlns:a16="http://schemas.microsoft.com/office/drawing/2014/main" val="2636529970"/>
                  </a:ext>
                </a:extLst>
              </a:tr>
              <a:tr h="370840">
                <a:tc>
                  <a:txBody>
                    <a:bodyPr/>
                    <a:lstStyle/>
                    <a:p>
                      <a:r>
                        <a:rPr lang="en-NZ"/>
                        <a:t>Usability </a:t>
                      </a:r>
                    </a:p>
                  </a:txBody>
                  <a:tcPr/>
                </a:tc>
                <a:tc>
                  <a:txBody>
                    <a:bodyPr/>
                    <a:lstStyle/>
                    <a:p>
                      <a:r>
                        <a:rPr lang="en-NZ"/>
                        <a:t>The inclusion of error messages and instructions throughout this program have been used, ensuring that the outcome is easy to use.</a:t>
                      </a:r>
                    </a:p>
                  </a:txBody>
                  <a:tcPr/>
                </a:tc>
                <a:extLst>
                  <a:ext uri="{0D108BD9-81ED-4DB2-BD59-A6C34878D82A}">
                    <a16:rowId xmlns:a16="http://schemas.microsoft.com/office/drawing/2014/main" val="845002142"/>
                  </a:ext>
                </a:extLst>
              </a:tr>
              <a:tr h="370840">
                <a:tc>
                  <a:txBody>
                    <a:bodyPr/>
                    <a:lstStyle/>
                    <a:p>
                      <a:r>
                        <a:rPr lang="en-NZ"/>
                        <a:t>Aesthetics </a:t>
                      </a:r>
                    </a:p>
                  </a:txBody>
                  <a:tcPr/>
                </a:tc>
                <a:tc>
                  <a:txBody>
                    <a:bodyPr/>
                    <a:lstStyle/>
                    <a:p>
                      <a:r>
                        <a:rPr lang="en-NZ"/>
                        <a:t>The program has a carefully spaced output and used a statement formatter to enhance the appearance. Although aesthetics is not the main focus of text-based programs it helps by addressing the usability implication as it adds emphasis to important statements.</a:t>
                      </a:r>
                    </a:p>
                  </a:txBody>
                  <a:tcPr/>
                </a:tc>
                <a:extLst>
                  <a:ext uri="{0D108BD9-81ED-4DB2-BD59-A6C34878D82A}">
                    <a16:rowId xmlns:a16="http://schemas.microsoft.com/office/drawing/2014/main" val="1902211211"/>
                  </a:ext>
                </a:extLst>
              </a:tr>
              <a:tr h="370840">
                <a:tc>
                  <a:txBody>
                    <a:bodyPr/>
                    <a:lstStyle/>
                    <a:p>
                      <a:r>
                        <a:rPr lang="en-NZ"/>
                        <a:t>Social </a:t>
                      </a:r>
                    </a:p>
                  </a:txBody>
                  <a:tcPr/>
                </a:tc>
                <a:tc>
                  <a:txBody>
                    <a:bodyPr/>
                    <a:lstStyle/>
                    <a:p>
                      <a:r>
                        <a:rPr lang="en-NZ" dirty="0"/>
                        <a:t>Clear instructions and inoffensive feedback is given, this addresses the issue of social implications.  </a:t>
                      </a:r>
                    </a:p>
                  </a:txBody>
                  <a:tcPr/>
                </a:tc>
                <a:extLst>
                  <a:ext uri="{0D108BD9-81ED-4DB2-BD59-A6C34878D82A}">
                    <a16:rowId xmlns:a16="http://schemas.microsoft.com/office/drawing/2014/main" val="1686164491"/>
                  </a:ext>
                </a:extLst>
              </a:tr>
              <a:tr h="370840">
                <a:tc>
                  <a:txBody>
                    <a:bodyPr/>
                    <a:lstStyle/>
                    <a:p>
                      <a:r>
                        <a:rPr lang="en-NZ"/>
                        <a:t>Future proofing </a:t>
                      </a:r>
                    </a:p>
                  </a:txBody>
                  <a:tcPr/>
                </a:tc>
                <a:tc>
                  <a:txBody>
                    <a:bodyPr/>
                    <a:lstStyle/>
                    <a:p>
                      <a:r>
                        <a:rPr lang="en-NZ" dirty="0"/>
                        <a:t>I avoided the use of literals and used functions to make my code flexible and adaptable for the future. It is also well documented so that a programmer in the future will know what each piece of code does. </a:t>
                      </a: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8D41CF8-5232-42BC-8D05-AFEDE215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5">
            <a:extLst>
              <a:ext uri="{FF2B5EF4-FFF2-40B4-BE49-F238E27FC236}">
                <a16:creationId xmlns:a16="http://schemas.microsoft.com/office/drawing/2014/main" id="{49237091-E62C-4878-AA4C-0B9995AD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a:extLst>
              <a:ext uri="{FF2B5EF4-FFF2-40B4-BE49-F238E27FC236}">
                <a16:creationId xmlns:a16="http://schemas.microsoft.com/office/drawing/2014/main" id="{9DD9FB43-6FB3-9FD4-0531-4CB15674E1BE}"/>
              </a:ext>
            </a:extLst>
          </p:cNvPr>
          <p:cNvPicPr>
            <a:picLocks noChangeAspect="1"/>
          </p:cNvPicPr>
          <p:nvPr/>
        </p:nvPicPr>
        <p:blipFill>
          <a:blip r:embed="rId3"/>
          <a:stretch>
            <a:fillRect/>
          </a:stretch>
        </p:blipFill>
        <p:spPr>
          <a:xfrm>
            <a:off x="1157288" y="2217738"/>
            <a:ext cx="5368925" cy="3581400"/>
          </a:xfrm>
          <a:prstGeom prst="rect">
            <a:avLst/>
          </a:prstGeom>
        </p:spPr>
      </p:pic>
      <p:pic>
        <p:nvPicPr>
          <p:cNvPr id="7" name="Picture 6" descr="Table&#10;&#10;Description automatically generated">
            <a:extLst>
              <a:ext uri="{FF2B5EF4-FFF2-40B4-BE49-F238E27FC236}">
                <a16:creationId xmlns:a16="http://schemas.microsoft.com/office/drawing/2014/main" id="{2BA3CDF2-DABB-5A2E-5609-AAC316CE7E46}"/>
              </a:ext>
            </a:extLst>
          </p:cNvPr>
          <p:cNvPicPr>
            <a:picLocks noChangeAspect="1"/>
          </p:cNvPicPr>
          <p:nvPr/>
        </p:nvPicPr>
        <p:blipFill>
          <a:blip r:embed="rId4"/>
          <a:stretch>
            <a:fillRect/>
          </a:stretch>
        </p:blipFill>
        <p:spPr>
          <a:xfrm>
            <a:off x="6594475" y="2217738"/>
            <a:ext cx="4437063" cy="2657475"/>
          </a:xfrm>
          <a:prstGeom prst="rect">
            <a:avLst/>
          </a:prstGeom>
        </p:spPr>
      </p:pic>
      <p:pic>
        <p:nvPicPr>
          <p:cNvPr id="9" name="Picture 8" descr="Graphical user interface&#10;&#10;Description automatically generated with low confidence">
            <a:extLst>
              <a:ext uri="{FF2B5EF4-FFF2-40B4-BE49-F238E27FC236}">
                <a16:creationId xmlns:a16="http://schemas.microsoft.com/office/drawing/2014/main" id="{A68D1117-9FEA-89E6-62BE-97E31B838FC5}"/>
              </a:ext>
            </a:extLst>
          </p:cNvPr>
          <p:cNvPicPr>
            <a:picLocks noChangeAspect="1"/>
          </p:cNvPicPr>
          <p:nvPr/>
        </p:nvPicPr>
        <p:blipFill>
          <a:blip r:embed="rId5"/>
          <a:stretch>
            <a:fillRect/>
          </a:stretch>
        </p:blipFill>
        <p:spPr>
          <a:xfrm>
            <a:off x="6594475" y="4941888"/>
            <a:ext cx="4437063" cy="857250"/>
          </a:xfrm>
          <a:prstGeom prst="rect">
            <a:avLst/>
          </a:prstGeom>
        </p:spPr>
      </p:pic>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1325563"/>
          </a:xfrm>
        </p:spPr>
        <p:txBody>
          <a:bodyPr>
            <a:normAutofit/>
          </a:bodyPr>
          <a:lstStyle/>
          <a:p>
            <a:r>
              <a:rPr lang="en-NZ"/>
              <a:t>Version Control Evidence:</a:t>
            </a:r>
          </a:p>
        </p:txBody>
      </p:sp>
    </p:spTree>
    <p:extLst>
      <p:ext uri="{BB962C8B-B14F-4D97-AF65-F5344CB8AC3E}">
        <p14:creationId xmlns:p14="http://schemas.microsoft.com/office/powerpoint/2010/main" val="13575497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8D41CF8-5232-42BC-8D05-AFEDE215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5">
            <a:extLst>
              <a:ext uri="{FF2B5EF4-FFF2-40B4-BE49-F238E27FC236}">
                <a16:creationId xmlns:a16="http://schemas.microsoft.com/office/drawing/2014/main" id="{49237091-E62C-4878-AA4C-0B9995AD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application&#10;&#10;Description automatically generated">
            <a:extLst>
              <a:ext uri="{FF2B5EF4-FFF2-40B4-BE49-F238E27FC236}">
                <a16:creationId xmlns:a16="http://schemas.microsoft.com/office/drawing/2014/main" id="{8AE45B34-E346-165C-9EE6-44525B572C0E}"/>
              </a:ext>
            </a:extLst>
          </p:cNvPr>
          <p:cNvPicPr>
            <a:picLocks noChangeAspect="1"/>
          </p:cNvPicPr>
          <p:nvPr/>
        </p:nvPicPr>
        <p:blipFill>
          <a:blip r:embed="rId3"/>
          <a:stretch>
            <a:fillRect/>
          </a:stretch>
        </p:blipFill>
        <p:spPr>
          <a:xfrm>
            <a:off x="1157288" y="2212975"/>
            <a:ext cx="5691188" cy="3589338"/>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249A0041-18C6-7F98-0004-04594BB3773B}"/>
              </a:ext>
            </a:extLst>
          </p:cNvPr>
          <p:cNvPicPr>
            <a:picLocks noChangeAspect="1"/>
          </p:cNvPicPr>
          <p:nvPr/>
        </p:nvPicPr>
        <p:blipFill>
          <a:blip r:embed="rId4"/>
          <a:stretch>
            <a:fillRect/>
          </a:stretch>
        </p:blipFill>
        <p:spPr>
          <a:xfrm>
            <a:off x="6916738" y="2212975"/>
            <a:ext cx="4114800" cy="2566988"/>
          </a:xfrm>
          <a:prstGeom prst="rect">
            <a:avLst/>
          </a:prstGeom>
        </p:spPr>
      </p:pic>
      <p:pic>
        <p:nvPicPr>
          <p:cNvPr id="11" name="Picture 10" descr="Graphical user interface, text, application, email&#10;&#10;Description automatically generated">
            <a:extLst>
              <a:ext uri="{FF2B5EF4-FFF2-40B4-BE49-F238E27FC236}">
                <a16:creationId xmlns:a16="http://schemas.microsoft.com/office/drawing/2014/main" id="{0371AD77-7949-8E16-4736-E5F5A948FF2C}"/>
              </a:ext>
            </a:extLst>
          </p:cNvPr>
          <p:cNvPicPr>
            <a:picLocks noChangeAspect="1"/>
          </p:cNvPicPr>
          <p:nvPr/>
        </p:nvPicPr>
        <p:blipFill>
          <a:blip r:embed="rId5"/>
          <a:stretch>
            <a:fillRect/>
          </a:stretch>
        </p:blipFill>
        <p:spPr>
          <a:xfrm>
            <a:off x="6916738" y="4848225"/>
            <a:ext cx="4114800" cy="955675"/>
          </a:xfrm>
          <a:prstGeom prst="rect">
            <a:avLst/>
          </a:prstGeom>
        </p:spPr>
      </p:pic>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1325563"/>
          </a:xfrm>
        </p:spPr>
        <p:txBody>
          <a:bodyPr>
            <a:normAutofit/>
          </a:bodyPr>
          <a:lstStyle/>
          <a:p>
            <a:r>
              <a:rPr lang="en-NZ"/>
              <a:t>Version Control Evidence:</a:t>
            </a:r>
          </a:p>
        </p:txBody>
      </p:sp>
    </p:spTree>
    <p:extLst>
      <p:ext uri="{BB962C8B-B14F-4D97-AF65-F5344CB8AC3E}">
        <p14:creationId xmlns:p14="http://schemas.microsoft.com/office/powerpoint/2010/main" val="16175444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C616F064-9ABE-8DFC-1602-C5D49A76C447}"/>
              </a:ext>
            </a:extLst>
          </p:cNvPr>
          <p:cNvPicPr>
            <a:picLocks noChangeAspect="1"/>
          </p:cNvPicPr>
          <p:nvPr/>
        </p:nvPicPr>
        <p:blipFill>
          <a:blip r:embed="rId3"/>
          <a:stretch>
            <a:fillRect/>
          </a:stretch>
        </p:blipFill>
        <p:spPr>
          <a:xfrm>
            <a:off x="933845" y="4827363"/>
            <a:ext cx="7190345" cy="1295467"/>
          </a:xfrm>
          <a:prstGeom prst="rect">
            <a:avLst/>
          </a:prstGeom>
        </p:spPr>
      </p:pic>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a:t>End User Testing </a:t>
            </a:r>
          </a:p>
        </p:txBody>
      </p:sp>
      <p:sp>
        <p:nvSpPr>
          <p:cNvPr id="3" name="TextBox 2">
            <a:extLst>
              <a:ext uri="{FF2B5EF4-FFF2-40B4-BE49-F238E27FC236}">
                <a16:creationId xmlns:a16="http://schemas.microsoft.com/office/drawing/2014/main" id="{19FB17FB-0EC6-47CF-96D8-0B293598653D}"/>
              </a:ext>
            </a:extLst>
          </p:cNvPr>
          <p:cNvSpPr txBox="1"/>
          <p:nvPr/>
        </p:nvSpPr>
        <p:spPr>
          <a:xfrm>
            <a:off x="670560" y="999173"/>
            <a:ext cx="10850880" cy="4893647"/>
          </a:xfrm>
          <a:prstGeom prst="rect">
            <a:avLst/>
          </a:prstGeom>
          <a:noFill/>
        </p:spPr>
        <p:txBody>
          <a:bodyPr wrap="square" rtlCol="0">
            <a:spAutoFit/>
          </a:bodyPr>
          <a:lstStyle/>
          <a:p>
            <a:r>
              <a:rPr lang="en-NZ" sz="2400" b="1" u="sng" dirty="0"/>
              <a:t>When talking with users about my final problems there was a few problems found:</a:t>
            </a:r>
            <a:endParaRPr lang="en-NZ" sz="2400" dirty="0"/>
          </a:p>
          <a:p>
            <a:pPr marL="342900" indent="-342900">
              <a:buFontTx/>
              <a:buChar char="-"/>
            </a:pPr>
            <a:r>
              <a:rPr lang="en-NZ" sz="2400" dirty="0"/>
              <a:t>Some of the output combo message did not have a title:</a:t>
            </a:r>
          </a:p>
          <a:p>
            <a:pPr marL="342900" indent="-342900">
              <a:buFontTx/>
              <a:buChar char="-"/>
            </a:pPr>
            <a:endParaRPr lang="en-NZ" sz="2400" dirty="0"/>
          </a:p>
          <a:p>
            <a:pPr marL="342900" indent="-342900">
              <a:buFontTx/>
              <a:buChar char="-"/>
            </a:pPr>
            <a:endParaRPr lang="en-NZ" sz="2400" dirty="0"/>
          </a:p>
          <a:p>
            <a:pPr marL="342900" indent="-342900">
              <a:buFontTx/>
              <a:buChar char="-"/>
            </a:pPr>
            <a:endParaRPr lang="en-NZ" sz="2400" dirty="0"/>
          </a:p>
          <a:p>
            <a:endParaRPr lang="en-NZ" sz="2400" dirty="0"/>
          </a:p>
          <a:p>
            <a:pPr marL="342900" indent="-342900">
              <a:buFontTx/>
              <a:buChar char="-"/>
            </a:pPr>
            <a:r>
              <a:rPr lang="en-NZ" sz="2400" dirty="0"/>
              <a:t>Whenever an option (e.g. Add Combo, Output Combo) is finished, and the user is taken back to the options screen the welcome message would appear. I have changed this by removing the piece of code displaying welcome from within the function, it is now in the main routine:</a:t>
            </a:r>
          </a:p>
          <a:p>
            <a:pPr marL="342900" indent="-342900">
              <a:buFontTx/>
              <a:buChar char="-"/>
            </a:pPr>
            <a:endParaRPr lang="en-NZ" sz="2400" dirty="0"/>
          </a:p>
          <a:p>
            <a:pPr marL="342900" indent="-342900">
              <a:buFontTx/>
              <a:buChar char="-"/>
            </a:pPr>
            <a:endParaRPr lang="en-NZ" sz="2400" dirty="0"/>
          </a:p>
          <a:p>
            <a:endParaRPr lang="en-NZ" sz="2400" dirty="0"/>
          </a:p>
        </p:txBody>
      </p:sp>
      <p:sp>
        <p:nvSpPr>
          <p:cNvPr id="23" name="Rectangle 22">
            <a:extLst>
              <a:ext uri="{FF2B5EF4-FFF2-40B4-BE49-F238E27FC236}">
                <a16:creationId xmlns:a16="http://schemas.microsoft.com/office/drawing/2014/main" id="{B0825DC8-B87A-4E9C-9D2A-9089FEDB397F}"/>
              </a:ext>
            </a:extLst>
          </p:cNvPr>
          <p:cNvSpPr/>
          <p:nvPr/>
        </p:nvSpPr>
        <p:spPr>
          <a:xfrm>
            <a:off x="838200" y="4879723"/>
            <a:ext cx="7285990" cy="279560"/>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FFC114"/>
              </a:solidFill>
            </a:endParaRPr>
          </a:p>
        </p:txBody>
      </p:sp>
      <p:pic>
        <p:nvPicPr>
          <p:cNvPr id="5" name="Picture 4">
            <a:extLst>
              <a:ext uri="{FF2B5EF4-FFF2-40B4-BE49-F238E27FC236}">
                <a16:creationId xmlns:a16="http://schemas.microsoft.com/office/drawing/2014/main" id="{CCDCC1BF-1BBD-2D9E-5B13-37B4FDF62F6E}"/>
              </a:ext>
            </a:extLst>
          </p:cNvPr>
          <p:cNvPicPr>
            <a:picLocks noChangeAspect="1"/>
          </p:cNvPicPr>
          <p:nvPr/>
        </p:nvPicPr>
        <p:blipFill>
          <a:blip r:embed="rId4"/>
          <a:stretch>
            <a:fillRect/>
          </a:stretch>
        </p:blipFill>
        <p:spPr>
          <a:xfrm>
            <a:off x="1039941" y="1887827"/>
            <a:ext cx="3841947" cy="1162110"/>
          </a:xfrm>
          <a:prstGeom prst="rect">
            <a:avLst/>
          </a:prstGeom>
        </p:spPr>
      </p:pic>
      <p:pic>
        <p:nvPicPr>
          <p:cNvPr id="8" name="Picture 7">
            <a:extLst>
              <a:ext uri="{FF2B5EF4-FFF2-40B4-BE49-F238E27FC236}">
                <a16:creationId xmlns:a16="http://schemas.microsoft.com/office/drawing/2014/main" id="{0335D817-EC82-A3E1-9F72-D5827FD16E67}"/>
              </a:ext>
            </a:extLst>
          </p:cNvPr>
          <p:cNvPicPr>
            <a:picLocks noChangeAspect="1"/>
          </p:cNvPicPr>
          <p:nvPr/>
        </p:nvPicPr>
        <p:blipFill>
          <a:blip r:embed="rId5"/>
          <a:stretch>
            <a:fillRect/>
          </a:stretch>
        </p:blipFill>
        <p:spPr>
          <a:xfrm>
            <a:off x="6440864" y="1887827"/>
            <a:ext cx="3822896" cy="1295467"/>
          </a:xfrm>
          <a:prstGeom prst="rect">
            <a:avLst/>
          </a:prstGeom>
        </p:spPr>
      </p:pic>
      <p:grpSp>
        <p:nvGrpSpPr>
          <p:cNvPr id="17" name="Group 16">
            <a:extLst>
              <a:ext uri="{FF2B5EF4-FFF2-40B4-BE49-F238E27FC236}">
                <a16:creationId xmlns:a16="http://schemas.microsoft.com/office/drawing/2014/main" id="{D7DB084F-F4CA-B195-0A7A-1DE1F4365D64}"/>
              </a:ext>
            </a:extLst>
          </p:cNvPr>
          <p:cNvGrpSpPr/>
          <p:nvPr/>
        </p:nvGrpSpPr>
        <p:grpSpPr>
          <a:xfrm>
            <a:off x="5070460" y="2196776"/>
            <a:ext cx="846000" cy="534960"/>
            <a:chOff x="5070460" y="2196776"/>
            <a:chExt cx="846000" cy="534960"/>
          </a:xfrm>
        </p:grpSpPr>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1BF4AF3D-5E62-6424-C2FA-D2BBC0E47C29}"/>
                    </a:ext>
                  </a:extLst>
                </p14:cNvPr>
                <p14:cNvContentPartPr/>
                <p14:nvPr/>
              </p14:nvContentPartPr>
              <p14:xfrm>
                <a:off x="5070460" y="2434376"/>
                <a:ext cx="820440" cy="360"/>
              </p14:xfrm>
            </p:contentPart>
          </mc:Choice>
          <mc:Fallback xmlns="">
            <p:pic>
              <p:nvPicPr>
                <p:cNvPr id="10" name="Ink 9">
                  <a:extLst>
                    <a:ext uri="{FF2B5EF4-FFF2-40B4-BE49-F238E27FC236}">
                      <a16:creationId xmlns:a16="http://schemas.microsoft.com/office/drawing/2014/main" id="{1BF4AF3D-5E62-6424-C2FA-D2BBC0E47C29}"/>
                    </a:ext>
                  </a:extLst>
                </p:cNvPr>
                <p:cNvPicPr/>
                <p:nvPr/>
              </p:nvPicPr>
              <p:blipFill>
                <a:blip r:embed="rId7"/>
                <a:stretch>
                  <a:fillRect/>
                </a:stretch>
              </p:blipFill>
              <p:spPr>
                <a:xfrm>
                  <a:off x="5034460" y="2398736"/>
                  <a:ext cx="8920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2AFBEFAF-8C03-88F9-069F-59A2BF5A4D6C}"/>
                    </a:ext>
                  </a:extLst>
                </p14:cNvPr>
                <p14:cNvContentPartPr/>
                <p14:nvPr/>
              </p14:nvContentPartPr>
              <p14:xfrm>
                <a:off x="5664100" y="2196776"/>
                <a:ext cx="252360" cy="203040"/>
              </p14:xfrm>
            </p:contentPart>
          </mc:Choice>
          <mc:Fallback xmlns="">
            <p:pic>
              <p:nvPicPr>
                <p:cNvPr id="11" name="Ink 10">
                  <a:extLst>
                    <a:ext uri="{FF2B5EF4-FFF2-40B4-BE49-F238E27FC236}">
                      <a16:creationId xmlns:a16="http://schemas.microsoft.com/office/drawing/2014/main" id="{2AFBEFAF-8C03-88F9-069F-59A2BF5A4D6C}"/>
                    </a:ext>
                  </a:extLst>
                </p:cNvPr>
                <p:cNvPicPr/>
                <p:nvPr/>
              </p:nvPicPr>
              <p:blipFill>
                <a:blip r:embed="rId9"/>
                <a:stretch>
                  <a:fillRect/>
                </a:stretch>
              </p:blipFill>
              <p:spPr>
                <a:xfrm>
                  <a:off x="5628460" y="2161136"/>
                  <a:ext cx="32400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1E41DDA4-DA64-7F2D-9A1C-D3A7A7515EA1}"/>
                    </a:ext>
                  </a:extLst>
                </p14:cNvPr>
                <p14:cNvContentPartPr/>
                <p14:nvPr/>
              </p14:nvContentPartPr>
              <p14:xfrm>
                <a:off x="5759140" y="2445536"/>
                <a:ext cx="150480" cy="286200"/>
              </p14:xfrm>
            </p:contentPart>
          </mc:Choice>
          <mc:Fallback xmlns="">
            <p:pic>
              <p:nvPicPr>
                <p:cNvPr id="12" name="Ink 11">
                  <a:extLst>
                    <a:ext uri="{FF2B5EF4-FFF2-40B4-BE49-F238E27FC236}">
                      <a16:creationId xmlns:a16="http://schemas.microsoft.com/office/drawing/2014/main" id="{1E41DDA4-DA64-7F2D-9A1C-D3A7A7515EA1}"/>
                    </a:ext>
                  </a:extLst>
                </p:cNvPr>
                <p:cNvPicPr/>
                <p:nvPr/>
              </p:nvPicPr>
              <p:blipFill>
                <a:blip r:embed="rId11"/>
                <a:stretch>
                  <a:fillRect/>
                </a:stretch>
              </p:blipFill>
              <p:spPr>
                <a:xfrm>
                  <a:off x="5723140" y="2409896"/>
                  <a:ext cx="222120" cy="357840"/>
                </a:xfrm>
                <a:prstGeom prst="rect">
                  <a:avLst/>
                </a:prstGeom>
              </p:spPr>
            </p:pic>
          </mc:Fallback>
        </mc:AlternateContent>
      </p:grpSp>
      <p:sp>
        <p:nvSpPr>
          <p:cNvPr id="32" name="矩形 31">
            <a:extLst>
              <a:ext uri="{FF2B5EF4-FFF2-40B4-BE49-F238E27FC236}">
                <a16:creationId xmlns:a16="http://schemas.microsoft.com/office/drawing/2014/main" id="{97C4B6D4-07E9-4FAC-A6C3-DB6B3DB409B9}"/>
              </a:ext>
            </a:extLst>
          </p:cNvPr>
          <p:cNvSpPr/>
          <p:nvPr/>
        </p:nvSpPr>
        <p:spPr>
          <a:xfrm>
            <a:off x="6474960" y="1887826"/>
            <a:ext cx="1148998" cy="308949"/>
          </a:xfrm>
          <a:prstGeom prst="rect">
            <a:avLst/>
          </a:prstGeom>
          <a:solidFill>
            <a:srgbClr val="66CC00">
              <a:alpha val="5000"/>
            </a:srgbClr>
          </a:solidFill>
          <a:ln w="72000">
            <a:solidFill>
              <a:srgbClr val="66CC0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18" name="矩形 31">
            <a:extLst>
              <a:ext uri="{FF2B5EF4-FFF2-40B4-BE49-F238E27FC236}">
                <a16:creationId xmlns:a16="http://schemas.microsoft.com/office/drawing/2014/main" id="{34383480-CBC2-1FF2-9139-0018E32E4762}"/>
              </a:ext>
            </a:extLst>
          </p:cNvPr>
          <p:cNvSpPr/>
          <p:nvPr/>
        </p:nvSpPr>
        <p:spPr>
          <a:xfrm>
            <a:off x="1055451" y="1846701"/>
            <a:ext cx="1148998" cy="308949"/>
          </a:xfrm>
          <a:prstGeom prst="rect">
            <a:avLst/>
          </a:prstGeom>
          <a:solidFill>
            <a:srgbClr val="66CC00">
              <a:alpha val="5000"/>
            </a:srgbClr>
          </a:solidFill>
          <a:ln w="72000">
            <a:solidFill>
              <a:srgbClr val="66CC0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Tree>
    <p:extLst>
      <p:ext uri="{BB962C8B-B14F-4D97-AF65-F5344CB8AC3E}">
        <p14:creationId xmlns:p14="http://schemas.microsoft.com/office/powerpoint/2010/main" val="4133279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Welcome / Menu</a:t>
            </a:r>
            <a:endParaRPr sz="4000" dirty="0"/>
          </a:p>
        </p:txBody>
      </p:sp>
      <p:pic>
        <p:nvPicPr>
          <p:cNvPr id="3" name="Picture 2">
            <a:extLst>
              <a:ext uri="{FF2B5EF4-FFF2-40B4-BE49-F238E27FC236}">
                <a16:creationId xmlns:a16="http://schemas.microsoft.com/office/drawing/2014/main" id="{F11F5DEB-9DA2-5F80-1DF2-5115A2FEC962}"/>
              </a:ext>
            </a:extLst>
          </p:cNvPr>
          <p:cNvPicPr>
            <a:picLocks noChangeAspect="1"/>
          </p:cNvPicPr>
          <p:nvPr/>
        </p:nvPicPr>
        <p:blipFill>
          <a:blip r:embed="rId3"/>
          <a:stretch>
            <a:fillRect/>
          </a:stretch>
        </p:blipFill>
        <p:spPr>
          <a:xfrm>
            <a:off x="1939048" y="1210123"/>
            <a:ext cx="7549337" cy="4935047"/>
          </a:xfrm>
          <a:prstGeom prst="rect">
            <a:avLst/>
          </a:prstGeom>
        </p:spPr>
      </p:pic>
      <p:sp>
        <p:nvSpPr>
          <p:cNvPr id="19" name="직사각형 18">
            <a:extLst>
              <a:ext uri="{FF2B5EF4-FFF2-40B4-BE49-F238E27FC236}">
                <a16:creationId xmlns:a16="http://schemas.microsoft.com/office/drawing/2014/main" id="{EC4E58F6-EC10-4EB2-9CBC-C6464708B18E}"/>
              </a:ext>
            </a:extLst>
          </p:cNvPr>
          <p:cNvSpPr/>
          <p:nvPr/>
        </p:nvSpPr>
        <p:spPr>
          <a:xfrm>
            <a:off x="1943640" y="2378880"/>
            <a:ext cx="3657600" cy="365760"/>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8" name="正方形/長方形 17">
            <a:extLst>
              <a:ext uri="{FF2B5EF4-FFF2-40B4-BE49-F238E27FC236}">
                <a16:creationId xmlns:a16="http://schemas.microsoft.com/office/drawing/2014/main" id="{85179602-A9C8-41B3-87CE-79BF5BA6D522}"/>
              </a:ext>
            </a:extLst>
          </p:cNvPr>
          <p:cNvSpPr/>
          <p:nvPr/>
        </p:nvSpPr>
        <p:spPr>
          <a:xfrm>
            <a:off x="5712031" y="1210122"/>
            <a:ext cx="3810689" cy="2959037"/>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E71224"/>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Pep8 check:</a:t>
            </a:r>
          </a:p>
        </p:txBody>
      </p:sp>
      <p:pic>
        <p:nvPicPr>
          <p:cNvPr id="5" name="Picture 4">
            <a:extLst>
              <a:ext uri="{FF2B5EF4-FFF2-40B4-BE49-F238E27FC236}">
                <a16:creationId xmlns:a16="http://schemas.microsoft.com/office/drawing/2014/main" id="{1078DF87-2F6F-C373-DA4E-4A661AE2286B}"/>
              </a:ext>
            </a:extLst>
          </p:cNvPr>
          <p:cNvPicPr>
            <a:picLocks noChangeAspect="1"/>
          </p:cNvPicPr>
          <p:nvPr/>
        </p:nvPicPr>
        <p:blipFill>
          <a:blip r:embed="rId3"/>
          <a:stretch>
            <a:fillRect/>
          </a:stretch>
        </p:blipFill>
        <p:spPr>
          <a:xfrm>
            <a:off x="838200" y="1087120"/>
            <a:ext cx="4515082" cy="1333569"/>
          </a:xfrm>
          <a:prstGeom prst="rect">
            <a:avLst/>
          </a:prstGeom>
        </p:spPr>
      </p:pic>
      <p:sp>
        <p:nvSpPr>
          <p:cNvPr id="6" name="TextBox 5">
            <a:extLst>
              <a:ext uri="{FF2B5EF4-FFF2-40B4-BE49-F238E27FC236}">
                <a16:creationId xmlns:a16="http://schemas.microsoft.com/office/drawing/2014/main" id="{52B0A7DA-A2EB-E486-D2B9-504500E47C03}"/>
              </a:ext>
            </a:extLst>
          </p:cNvPr>
          <p:cNvSpPr txBox="1"/>
          <p:nvPr/>
        </p:nvSpPr>
        <p:spPr>
          <a:xfrm>
            <a:off x="5847907" y="1180214"/>
            <a:ext cx="3104707" cy="369332"/>
          </a:xfrm>
          <a:prstGeom prst="rect">
            <a:avLst/>
          </a:prstGeom>
          <a:noFill/>
        </p:spPr>
        <p:txBody>
          <a:bodyPr wrap="square" rtlCol="0">
            <a:spAutoFit/>
          </a:bodyPr>
          <a:lstStyle/>
          <a:p>
            <a:r>
              <a:rPr lang="en-NZ" dirty="0"/>
              <a:t>No pep8 errors shown</a:t>
            </a:r>
          </a:p>
        </p:txBody>
      </p:sp>
    </p:spTree>
    <p:extLst>
      <p:ext uri="{BB962C8B-B14F-4D97-AF65-F5344CB8AC3E}">
        <p14:creationId xmlns:p14="http://schemas.microsoft.com/office/powerpoint/2010/main" val="22761530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4" name="TextBox 3">
            <a:extLst>
              <a:ext uri="{FF2B5EF4-FFF2-40B4-BE49-F238E27FC236}">
                <a16:creationId xmlns:a16="http://schemas.microsoft.com/office/drawing/2014/main" id="{60B1D0CF-A4D0-8231-27ED-C34A2085B62A}"/>
              </a:ext>
            </a:extLst>
          </p:cNvPr>
          <p:cNvSpPr txBox="1"/>
          <p:nvPr/>
        </p:nvSpPr>
        <p:spPr>
          <a:xfrm>
            <a:off x="0" y="856357"/>
            <a:ext cx="12009120" cy="6001643"/>
          </a:xfrm>
          <a:prstGeom prst="rect">
            <a:avLst/>
          </a:prstGeom>
          <a:noFill/>
        </p:spPr>
        <p:txBody>
          <a:bodyPr wrap="square" rtlCol="0">
            <a:spAutoFit/>
          </a:bodyPr>
          <a:lstStyle/>
          <a:p>
            <a:pPr marL="285750" indent="-285750">
              <a:buFontTx/>
              <a:buChar char="-"/>
            </a:pPr>
            <a:r>
              <a:rPr lang="en-US" sz="2400" kern="1200" dirty="0">
                <a:solidFill>
                  <a:schemeClr val="tx1"/>
                </a:solidFill>
                <a:latin typeface="+mn-lt"/>
                <a:ea typeface="+mn-ea"/>
                <a:cs typeface="+mn-cs"/>
              </a:rPr>
              <a:t>Throughout making this code I have tested and trialed every component as a standalone function/piece of code and as a full program </a:t>
            </a:r>
          </a:p>
          <a:p>
            <a:pPr marL="342900" indent="-342900">
              <a:buFontTx/>
              <a:buChar char="-"/>
            </a:pPr>
            <a:r>
              <a:rPr lang="en-US" sz="2400" dirty="0"/>
              <a:t>By decomposing the problem, I was able to focus on creating each chunk of code on its own and testing to make sure that it was finished before I began the next. Each of these smaller chunks were thoroughly tested before being added to the base component. </a:t>
            </a:r>
          </a:p>
          <a:p>
            <a:pPr marL="342900" indent="-342900">
              <a:buFontTx/>
              <a:buChar char="-"/>
            </a:pPr>
            <a:r>
              <a:rPr lang="en-US" sz="2400" dirty="0"/>
              <a:t>Through testing I have been able to find and fix any flaws in my code before they were combined into a full program.</a:t>
            </a:r>
          </a:p>
          <a:p>
            <a:pPr marL="342900" indent="-342900">
              <a:buFontTx/>
              <a:buChar char="-"/>
            </a:pPr>
            <a:r>
              <a:rPr lang="en-US" sz="2400" dirty="0"/>
              <a:t>Through having other people (not in this class) test my program I was able to find out how to improve its functionality and gain ideas on how to make it more user friendly. This improved the quality of my finished program.</a:t>
            </a:r>
            <a:endParaRPr lang="en-US" sz="2400" kern="1200" dirty="0">
              <a:solidFill>
                <a:schemeClr val="tx1"/>
              </a:solidFill>
              <a:latin typeface="+mn-lt"/>
              <a:ea typeface="+mn-ea"/>
              <a:cs typeface="+mn-cs"/>
            </a:endParaRPr>
          </a:p>
          <a:p>
            <a:pPr marL="285750" indent="-285750">
              <a:buFontTx/>
              <a:buChar char="-"/>
            </a:pPr>
            <a:r>
              <a:rPr lang="en-US" sz="2400" dirty="0"/>
              <a:t>I have also applied all relevant implications that I stated to my code. This makes the code a higher quality and more user friendly</a:t>
            </a:r>
          </a:p>
          <a:p>
            <a:pPr marL="285750" indent="-285750">
              <a:buFontTx/>
              <a:buChar char="-"/>
            </a:pPr>
            <a:r>
              <a:rPr lang="en-US" sz="2400" dirty="0"/>
              <a:t>By making a large program smaller by using functions I have been able to code my program more efficient overall. </a:t>
            </a:r>
          </a:p>
          <a:p>
            <a:pPr marL="285750" indent="-285750">
              <a:buFontTx/>
              <a:buChar char="-"/>
            </a:pPr>
            <a:r>
              <a:rPr lang="en-US" sz="2400" kern="1200" dirty="0">
                <a:solidFill>
                  <a:schemeClr val="tx1"/>
                </a:solidFill>
                <a:latin typeface="+mn-lt"/>
                <a:ea typeface="+mn-ea"/>
                <a:cs typeface="+mn-cs"/>
              </a:rPr>
              <a:t>I have tested my code using the PP8 checker on </a:t>
            </a:r>
            <a:r>
              <a:rPr lang="en-US" sz="2400" kern="1200" dirty="0" err="1">
                <a:solidFill>
                  <a:schemeClr val="tx1"/>
                </a:solidFill>
                <a:latin typeface="+mn-lt"/>
                <a:ea typeface="+mn-ea"/>
                <a:cs typeface="+mn-cs"/>
              </a:rPr>
              <a:t>pycharm</a:t>
            </a:r>
            <a:r>
              <a:rPr lang="en-US" sz="2400" kern="1200" dirty="0">
                <a:solidFill>
                  <a:schemeClr val="tx1"/>
                </a:solidFill>
                <a:latin typeface="+mn-lt"/>
                <a:ea typeface="+mn-ea"/>
                <a:cs typeface="+mn-cs"/>
              </a:rPr>
              <a:t> to make sure it met the conventions regarding space and layout.</a:t>
            </a:r>
          </a:p>
        </p:txBody>
      </p:sp>
    </p:spTree>
    <p:extLst>
      <p:ext uri="{BB962C8B-B14F-4D97-AF65-F5344CB8AC3E}">
        <p14:creationId xmlns:p14="http://schemas.microsoft.com/office/powerpoint/2010/main" val="1250450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Welcome / Menu - Test Plan</a:t>
            </a:r>
            <a:endParaRPr sz="4000" dirty="0"/>
          </a:p>
        </p:txBody>
      </p:sp>
      <p:graphicFrame>
        <p:nvGraphicFramePr>
          <p:cNvPr id="92" name="Google Shape;92;p19"/>
          <p:cNvGraphicFramePr/>
          <p:nvPr>
            <p:extLst>
              <p:ext uri="{D42A27DB-BD31-4B8C-83A1-F6EECF244321}">
                <p14:modId xmlns:p14="http://schemas.microsoft.com/office/powerpoint/2010/main" val="4183048445"/>
              </p:ext>
            </p:extLst>
          </p:nvPr>
        </p:nvGraphicFramePr>
        <p:xfrm>
          <a:off x="509967" y="1690300"/>
          <a:ext cx="11360800" cy="36573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Add combo</a:t>
                      </a:r>
                    </a:p>
                  </a:txBody>
                  <a:tcPr marL="121900" marR="121900" marT="121900" marB="121900"/>
                </a:tc>
                <a:tc>
                  <a:txBody>
                    <a:bodyPr/>
                    <a:lstStyle/>
                    <a:p>
                      <a:pPr marL="0" lvl="0" indent="0" algn="l" rtl="0">
                        <a:spcBef>
                          <a:spcPts val="0"/>
                        </a:spcBef>
                        <a:spcAft>
                          <a:spcPts val="0"/>
                        </a:spcAft>
                        <a:buNone/>
                      </a:pPr>
                      <a:r>
                        <a:rPr lang="en-NZ" sz="2400" dirty="0"/>
                        <a:t>Print “Add Combo”</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Find Combo</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“Find Combo”</a:t>
                      </a:r>
                    </a:p>
                  </a:txBody>
                  <a:tcPr marL="121900" marR="121900" marT="121900" marB="121900"/>
                </a:tc>
                <a:extLst>
                  <a:ext uri="{0D108BD9-81ED-4DB2-BD59-A6C34878D82A}">
                    <a16:rowId xmlns:a16="http://schemas.microsoft.com/office/drawing/2014/main" val="846606012"/>
                  </a:ext>
                </a:extLst>
              </a:tr>
              <a:tr h="271624">
                <a:tc>
                  <a:txBody>
                    <a:bodyPr/>
                    <a:lstStyle/>
                    <a:p>
                      <a:pPr marL="0" lvl="0" indent="0" algn="l" rtl="0">
                        <a:spcBef>
                          <a:spcPts val="0"/>
                        </a:spcBef>
                        <a:spcAft>
                          <a:spcPts val="0"/>
                        </a:spcAft>
                        <a:buNone/>
                      </a:pPr>
                      <a:r>
                        <a:rPr lang="en-NZ" sz="2400" dirty="0"/>
                        <a:t>Delete Combo</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“delete Combo”</a:t>
                      </a:r>
                    </a:p>
                  </a:txBody>
                  <a:tcPr marL="121900" marR="121900" marT="121900" marB="121900"/>
                </a:tc>
                <a:extLst>
                  <a:ext uri="{0D108BD9-81ED-4DB2-BD59-A6C34878D82A}">
                    <a16:rowId xmlns:a16="http://schemas.microsoft.com/office/drawing/2014/main" val="3645891850"/>
                  </a:ext>
                </a:extLst>
              </a:tr>
              <a:tr h="609560">
                <a:tc>
                  <a:txBody>
                    <a:bodyPr/>
                    <a:lstStyle/>
                    <a:p>
                      <a:pPr marL="0" lvl="0" indent="0" algn="l" rtl="0">
                        <a:spcBef>
                          <a:spcPts val="0"/>
                        </a:spcBef>
                        <a:spcAft>
                          <a:spcPts val="0"/>
                        </a:spcAft>
                        <a:buNone/>
                      </a:pPr>
                      <a:r>
                        <a:rPr lang="en-NZ" sz="2400" dirty="0"/>
                        <a:t>Output Combo</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“output Combo”</a:t>
                      </a:r>
                    </a:p>
                  </a:txBody>
                  <a:tcPr marL="121900" marR="121900" marT="121900" marB="121900"/>
                </a:tc>
                <a:extLst>
                  <a:ext uri="{0D108BD9-81ED-4DB2-BD59-A6C34878D82A}">
                    <a16:rowId xmlns:a16="http://schemas.microsoft.com/office/drawing/2014/main" val="252855304"/>
                  </a:ext>
                </a:extLst>
              </a:tr>
              <a:tr h="609560">
                <a:tc>
                  <a:txBody>
                    <a:bodyPr/>
                    <a:lstStyle/>
                    <a:p>
                      <a:pPr marL="0" lvl="0" indent="0" algn="l" rtl="0">
                        <a:spcBef>
                          <a:spcPts val="0"/>
                        </a:spcBef>
                        <a:spcAft>
                          <a:spcPts val="0"/>
                        </a:spcAft>
                        <a:buNone/>
                      </a:pPr>
                      <a:r>
                        <a:rPr lang="en-NZ" sz="2400" dirty="0"/>
                        <a:t>Exit</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Leave program “goodbye”</a:t>
                      </a:r>
                    </a:p>
                  </a:txBody>
                  <a:tcPr marL="121900" marR="121900" marT="121900" marB="121900"/>
                </a:tc>
                <a:extLst>
                  <a:ext uri="{0D108BD9-81ED-4DB2-BD59-A6C34878D82A}">
                    <a16:rowId xmlns:a16="http://schemas.microsoft.com/office/drawing/2014/main" val="1687832994"/>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509967" y="5687581"/>
            <a:ext cx="9999846"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For testing purposes, I have added print statements as the output. As functions are created, these will be changed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Welcome :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97148" cy="369332"/>
          </a:xfrm>
          <a:prstGeom prst="rect">
            <a:avLst/>
          </a:prstGeom>
          <a:noFill/>
        </p:spPr>
        <p:txBody>
          <a:bodyPr wrap="square">
            <a:spAutoFit/>
          </a:bodyPr>
          <a:lstStyle/>
          <a:p>
            <a:r>
              <a:rPr lang="en-NZ" dirty="0"/>
              <a:t>Trial 1</a:t>
            </a:r>
          </a:p>
        </p:txBody>
      </p:sp>
      <p:pic>
        <p:nvPicPr>
          <p:cNvPr id="7" name="Picture 6">
            <a:extLst>
              <a:ext uri="{FF2B5EF4-FFF2-40B4-BE49-F238E27FC236}">
                <a16:creationId xmlns:a16="http://schemas.microsoft.com/office/drawing/2014/main" id="{033325A8-7311-D336-A629-9B88E66BFD4C}"/>
              </a:ext>
            </a:extLst>
          </p:cNvPr>
          <p:cNvPicPr>
            <a:picLocks noChangeAspect="1"/>
          </p:cNvPicPr>
          <p:nvPr/>
        </p:nvPicPr>
        <p:blipFill>
          <a:blip r:embed="rId3"/>
          <a:stretch>
            <a:fillRect/>
          </a:stretch>
        </p:blipFill>
        <p:spPr>
          <a:xfrm>
            <a:off x="660400" y="1584093"/>
            <a:ext cx="5994708" cy="2597283"/>
          </a:xfrm>
          <a:prstGeom prst="rect">
            <a:avLst/>
          </a:prstGeom>
        </p:spPr>
      </p:pic>
      <p:sp>
        <p:nvSpPr>
          <p:cNvPr id="8" name="TextBox 7">
            <a:extLst>
              <a:ext uri="{FF2B5EF4-FFF2-40B4-BE49-F238E27FC236}">
                <a16:creationId xmlns:a16="http://schemas.microsoft.com/office/drawing/2014/main" id="{D136C680-764C-8FB7-51B4-A15B76386986}"/>
              </a:ext>
            </a:extLst>
          </p:cNvPr>
          <p:cNvSpPr txBox="1"/>
          <p:nvPr/>
        </p:nvSpPr>
        <p:spPr>
          <a:xfrm>
            <a:off x="456540" y="4181376"/>
            <a:ext cx="3735450" cy="1477328"/>
          </a:xfrm>
          <a:prstGeom prst="rect">
            <a:avLst/>
          </a:prstGeom>
          <a:noFill/>
        </p:spPr>
        <p:txBody>
          <a:bodyPr wrap="square">
            <a:spAutoFit/>
          </a:bodyPr>
          <a:lstStyle/>
          <a:p>
            <a:r>
              <a:rPr lang="en-NZ" dirty="0"/>
              <a:t>Trial 1 asks the user to enter a number for the option they want to select. This is less efficient because it will need a checker to ensure only stings are entered.</a:t>
            </a:r>
          </a:p>
        </p:txBody>
      </p:sp>
      <p:pic>
        <p:nvPicPr>
          <p:cNvPr id="10" name="Picture 9">
            <a:extLst>
              <a:ext uri="{FF2B5EF4-FFF2-40B4-BE49-F238E27FC236}">
                <a16:creationId xmlns:a16="http://schemas.microsoft.com/office/drawing/2014/main" id="{BA06B726-69EF-189F-E17D-002BFE277542}"/>
              </a:ext>
            </a:extLst>
          </p:cNvPr>
          <p:cNvPicPr>
            <a:picLocks noChangeAspect="1"/>
          </p:cNvPicPr>
          <p:nvPr/>
        </p:nvPicPr>
        <p:blipFill>
          <a:blip r:embed="rId4"/>
          <a:stretch>
            <a:fillRect/>
          </a:stretch>
        </p:blipFill>
        <p:spPr>
          <a:xfrm>
            <a:off x="4268212" y="4061362"/>
            <a:ext cx="7467248" cy="2457872"/>
          </a:xfrm>
          <a:prstGeom prst="rect">
            <a:avLst/>
          </a:prstGeom>
        </p:spPr>
      </p:pic>
      <p:sp>
        <p:nvSpPr>
          <p:cNvPr id="13" name="TextBox 12">
            <a:extLst>
              <a:ext uri="{FF2B5EF4-FFF2-40B4-BE49-F238E27FC236}">
                <a16:creationId xmlns:a16="http://schemas.microsoft.com/office/drawing/2014/main" id="{5CDEBB1A-FA94-DDE0-9180-FB9748563DCE}"/>
              </a:ext>
            </a:extLst>
          </p:cNvPr>
          <p:cNvSpPr txBox="1"/>
          <p:nvPr/>
        </p:nvSpPr>
        <p:spPr>
          <a:xfrm>
            <a:off x="6430094" y="2206509"/>
            <a:ext cx="3735450" cy="1477328"/>
          </a:xfrm>
          <a:prstGeom prst="rect">
            <a:avLst/>
          </a:prstGeom>
          <a:noFill/>
        </p:spPr>
        <p:txBody>
          <a:bodyPr wrap="square">
            <a:spAutoFit/>
          </a:bodyPr>
          <a:lstStyle/>
          <a:p>
            <a:r>
              <a:rPr lang="en-NZ" dirty="0"/>
              <a:t>Trial 2 asks the user to press a button using easygui. Because this version doesn’t need a checker and is more efficient code, I have chosen it as my final code.</a:t>
            </a:r>
          </a:p>
        </p:txBody>
      </p:sp>
      <p:sp>
        <p:nvSpPr>
          <p:cNvPr id="14" name="TextBox 13">
            <a:extLst>
              <a:ext uri="{FF2B5EF4-FFF2-40B4-BE49-F238E27FC236}">
                <a16:creationId xmlns:a16="http://schemas.microsoft.com/office/drawing/2014/main" id="{6A03E71D-D626-2E19-F87D-5926E09C2828}"/>
              </a:ext>
            </a:extLst>
          </p:cNvPr>
          <p:cNvSpPr txBox="1"/>
          <p:nvPr/>
        </p:nvSpPr>
        <p:spPr>
          <a:xfrm>
            <a:off x="6536355" y="1679637"/>
            <a:ext cx="1097148" cy="369332"/>
          </a:xfrm>
          <a:prstGeom prst="rect">
            <a:avLst/>
          </a:prstGeom>
          <a:noFill/>
        </p:spPr>
        <p:txBody>
          <a:bodyPr wrap="square">
            <a:spAutoFit/>
          </a:bodyPr>
          <a:lstStyle/>
          <a:p>
            <a:r>
              <a:rPr lang="en-NZ" dirty="0"/>
              <a:t>Trial 2</a:t>
            </a:r>
          </a:p>
        </p:txBody>
      </p:sp>
    </p:spTree>
    <p:extLst>
      <p:ext uri="{BB962C8B-B14F-4D97-AF65-F5344CB8AC3E}">
        <p14:creationId xmlns:p14="http://schemas.microsoft.com/office/powerpoint/2010/main" val="270828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82DD3-8B3A-E903-4AE4-C3074AB7C54A}"/>
              </a:ext>
            </a:extLst>
          </p:cNvPr>
          <p:cNvSpPr>
            <a:spLocks noGrp="1"/>
          </p:cNvSpPr>
          <p:nvPr>
            <p:ph type="title"/>
          </p:nvPr>
        </p:nvSpPr>
        <p:spPr/>
        <p:txBody>
          <a:bodyPr/>
          <a:lstStyle/>
          <a:p>
            <a:r>
              <a:rPr lang="en-NZ" dirty="0"/>
              <a:t>Selecting the best option:</a:t>
            </a:r>
          </a:p>
        </p:txBody>
      </p:sp>
      <p:sp>
        <p:nvSpPr>
          <p:cNvPr id="3" name="TextBox 2">
            <a:extLst>
              <a:ext uri="{FF2B5EF4-FFF2-40B4-BE49-F238E27FC236}">
                <a16:creationId xmlns:a16="http://schemas.microsoft.com/office/drawing/2014/main" id="{E6141678-12C7-CE27-5EFB-4B7AAAB9CAA5}"/>
              </a:ext>
            </a:extLst>
          </p:cNvPr>
          <p:cNvSpPr txBox="1"/>
          <p:nvPr/>
        </p:nvSpPr>
        <p:spPr>
          <a:xfrm>
            <a:off x="838200" y="1591294"/>
            <a:ext cx="10918371" cy="3539430"/>
          </a:xfrm>
          <a:prstGeom prst="rect">
            <a:avLst/>
          </a:prstGeom>
          <a:noFill/>
        </p:spPr>
        <p:txBody>
          <a:bodyPr wrap="square" rtlCol="0">
            <a:spAutoFit/>
          </a:bodyPr>
          <a:lstStyle/>
          <a:p>
            <a:pPr marL="457200" indent="-457200">
              <a:buFont typeface="Arial" panose="020B0604020202020204" pitchFamily="34" charset="0"/>
              <a:buChar char="•"/>
            </a:pPr>
            <a:r>
              <a:rPr lang="en-NZ" sz="2800" dirty="0"/>
              <a:t>Trial 1 asks user to input a number</a:t>
            </a:r>
          </a:p>
          <a:p>
            <a:pPr marL="457200" indent="-457200">
              <a:buFont typeface="Arial" panose="020B0604020202020204" pitchFamily="34" charset="0"/>
              <a:buChar char="•"/>
            </a:pPr>
            <a:r>
              <a:rPr lang="en-NZ" sz="2800" dirty="0"/>
              <a:t>Trial 2 uses easygui so only a button needs to be pressed</a:t>
            </a:r>
          </a:p>
          <a:p>
            <a:pPr marL="457200" indent="-457200">
              <a:buFont typeface="Arial" panose="020B0604020202020204" pitchFamily="34" charset="0"/>
              <a:buChar char="•"/>
            </a:pPr>
            <a:r>
              <a:rPr lang="en-NZ" sz="2800" dirty="0"/>
              <a:t>Trial 2 performed better because it is more user friendly as only a button needs to be pressed (this meets my usability requirement)</a:t>
            </a:r>
          </a:p>
          <a:p>
            <a:pPr marL="457200" indent="-457200">
              <a:buFont typeface="Arial" panose="020B0604020202020204" pitchFamily="34" charset="0"/>
              <a:buChar char="•"/>
            </a:pPr>
            <a:endParaRPr lang="en-NZ" sz="2800" dirty="0"/>
          </a:p>
          <a:p>
            <a:pPr marL="457200" indent="-457200">
              <a:buFont typeface="Arial" panose="020B0604020202020204" pitchFamily="34" charset="0"/>
              <a:buChar char="•"/>
            </a:pPr>
            <a:r>
              <a:rPr lang="en-NZ" sz="2800" dirty="0"/>
              <a:t>I have chosen to use trial 2 because of this and it will be integrated into my program.</a:t>
            </a:r>
          </a:p>
          <a:p>
            <a:pPr marL="457200" indent="-457200">
              <a:buFont typeface="Arial" panose="020B0604020202020204" pitchFamily="34" charset="0"/>
              <a:buChar char="•"/>
            </a:pPr>
            <a:endParaRPr lang="en-NZ" sz="2800" dirty="0"/>
          </a:p>
        </p:txBody>
      </p:sp>
    </p:spTree>
    <p:extLst>
      <p:ext uri="{BB962C8B-B14F-4D97-AF65-F5344CB8AC3E}">
        <p14:creationId xmlns:p14="http://schemas.microsoft.com/office/powerpoint/2010/main" val="3669667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a8dae27c-5990-4234-bc39-9de07b7cd4f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43393E5CDBA824CB28ABA4C37569C4B" ma:contentTypeVersion="3" ma:contentTypeDescription="Create a new document." ma:contentTypeScope="" ma:versionID="012d46804275d83e176d513d8b18e0a9">
  <xsd:schema xmlns:xsd="http://www.w3.org/2001/XMLSchema" xmlns:xs="http://www.w3.org/2001/XMLSchema" xmlns:p="http://schemas.microsoft.com/office/2006/metadata/properties" xmlns:ns2="a8dae27c-5990-4234-bc39-9de07b7cd4f6" targetNamespace="http://schemas.microsoft.com/office/2006/metadata/properties" ma:root="true" ma:fieldsID="0f9862a636901fd836c3aaae18b175ed" ns2:_="">
    <xsd:import namespace="a8dae27c-5990-4234-bc39-9de07b7cd4f6"/>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dae27c-5990-4234-bc39-9de07b7cd4f6"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A4B373-39FC-4884-B067-2DB7E7DF9877}">
  <ds:schemaRefs>
    <ds:schemaRef ds:uri="http://schemas.microsoft.com/office/infopath/2007/PartnerControls"/>
    <ds:schemaRef ds:uri="http://purl.org/dc/terms/"/>
    <ds:schemaRef ds:uri="http://schemas.microsoft.com/office/2006/documentManagement/types"/>
    <ds:schemaRef ds:uri="http://schemas.microsoft.com/office/2006/metadata/properties"/>
    <ds:schemaRef ds:uri="http://www.w3.org/XML/1998/namespace"/>
    <ds:schemaRef ds:uri="http://purl.org/dc/dcmitype/"/>
    <ds:schemaRef ds:uri="http://purl.org/dc/elements/1.1/"/>
    <ds:schemaRef ds:uri="http://schemas.openxmlformats.org/package/2006/metadata/core-properties"/>
    <ds:schemaRef ds:uri="a8dae27c-5990-4234-bc39-9de07b7cd4f6"/>
  </ds:schemaRefs>
</ds:datastoreItem>
</file>

<file path=customXml/itemProps2.xml><?xml version="1.0" encoding="utf-8"?>
<ds:datastoreItem xmlns:ds="http://schemas.openxmlformats.org/officeDocument/2006/customXml" ds:itemID="{771D211B-4724-4DB1-9A7C-EBF1ADC23E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dae27c-5990-4234-bc39-9de07b7cd4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EE7F346-098C-4870-95BF-17F2413B90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45709</TotalTime>
  <Words>4570</Words>
  <Application>Microsoft Office PowerPoint</Application>
  <PresentationFormat>Widescreen</PresentationFormat>
  <Paragraphs>540</Paragraphs>
  <Slides>61</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Calibri Light</vt:lpstr>
      <vt:lpstr>inherit</vt:lpstr>
      <vt:lpstr>Office Theme</vt:lpstr>
      <vt:lpstr>Comic Book Store</vt:lpstr>
      <vt:lpstr>Comic Book Store</vt:lpstr>
      <vt:lpstr>Explain relevant Implications:</vt:lpstr>
      <vt:lpstr>PowerPoint Presentation</vt:lpstr>
      <vt:lpstr>Decomposition:</vt:lpstr>
      <vt:lpstr>Welcome / Menu</vt:lpstr>
      <vt:lpstr>Welcome / Menu - Test Plan</vt:lpstr>
      <vt:lpstr>Welcome : Trialling </vt:lpstr>
      <vt:lpstr>Selecting the best option:</vt:lpstr>
      <vt:lpstr>Welcome Testing </vt:lpstr>
      <vt:lpstr>Welcome Development </vt:lpstr>
      <vt:lpstr>Component 2: Add Combo</vt:lpstr>
      <vt:lpstr>Add Combo - Test Plan</vt:lpstr>
      <vt:lpstr>Add Combo - Testing</vt:lpstr>
      <vt:lpstr>Add Combo : Trialling Part 1</vt:lpstr>
      <vt:lpstr>Add Combo: Trialling Part 2</vt:lpstr>
      <vt:lpstr>Selecting the best option:</vt:lpstr>
      <vt:lpstr>Add combo: Development </vt:lpstr>
      <vt:lpstr>Component 3: Float Checker</vt:lpstr>
      <vt:lpstr>Float Checker- Test Plan</vt:lpstr>
      <vt:lpstr>Float Checker Testing </vt:lpstr>
      <vt:lpstr>Float Checker: Development </vt:lpstr>
      <vt:lpstr>Component 4: Change Combo</vt:lpstr>
      <vt:lpstr>Change Combo - Test Plan</vt:lpstr>
      <vt:lpstr>Change combo : Trialling </vt:lpstr>
      <vt:lpstr>Selecting the best option (confirm):</vt:lpstr>
      <vt:lpstr>Change Combo – Testing Part 1</vt:lpstr>
      <vt:lpstr>Change Combo – Testing Part 2 (Item name)</vt:lpstr>
      <vt:lpstr>Change Combo – Testing Part 3 (new info added)</vt:lpstr>
      <vt:lpstr>Change Combo: Development </vt:lpstr>
      <vt:lpstr>Component 5: Blank Checker</vt:lpstr>
      <vt:lpstr>Blank Checker- Test Plan</vt:lpstr>
      <vt:lpstr>Blank Checker Testing </vt:lpstr>
      <vt:lpstr>Blank Checker: Development </vt:lpstr>
      <vt:lpstr>Component 6: Find Combo</vt:lpstr>
      <vt:lpstr>Find Combo - Test Plan</vt:lpstr>
      <vt:lpstr>Find Combo – Testing</vt:lpstr>
      <vt:lpstr>Find combo: Development </vt:lpstr>
      <vt:lpstr>Component 7: Delete Combo</vt:lpstr>
      <vt:lpstr>Delete Combo - Test Plan</vt:lpstr>
      <vt:lpstr>Delete Combo – Testing</vt:lpstr>
      <vt:lpstr>Delete combo: Development </vt:lpstr>
      <vt:lpstr>Component 8: Output Combo</vt:lpstr>
      <vt:lpstr>Output Combo - Test Plan</vt:lpstr>
      <vt:lpstr>Output Combo - Testing</vt:lpstr>
      <vt:lpstr>Output Combo: Development </vt:lpstr>
      <vt:lpstr>Assembled Outcome Testing: Part 1</vt:lpstr>
      <vt:lpstr>Assembled Outcome Testing: Part 2 (Add Combo)</vt:lpstr>
      <vt:lpstr>Assembled Outcome Testing: Part 2 (Add Combo)</vt:lpstr>
      <vt:lpstr>Assembled Outcome Testing: Part 3 (Change Combo)</vt:lpstr>
      <vt:lpstr>Assembled Outcome Testing: Part 3 (Change Combo)</vt:lpstr>
      <vt:lpstr>Assembled Outcome Testing: Part 4 (Find Combo)</vt:lpstr>
      <vt:lpstr>Assembled Outcome Testing: Part 5 (Delete Combo)</vt:lpstr>
      <vt:lpstr>Assembled Outcome Testing: Part 5 (Delete Combo)</vt:lpstr>
      <vt:lpstr>Assembled Outcome Testing: Part 6 (Output Combo and exit)</vt:lpstr>
      <vt:lpstr>Address relevant Implications:</vt:lpstr>
      <vt:lpstr>Version Control Evidence:</vt:lpstr>
      <vt:lpstr>Version Control Evidence:</vt:lpstr>
      <vt:lpstr>End User Testing </vt:lpstr>
      <vt:lpstr>Pep8 check:</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Molly Sankey</cp:lastModifiedBy>
  <cp:revision>12</cp:revision>
  <dcterms:created xsi:type="dcterms:W3CDTF">2020-03-13T23:52:53Z</dcterms:created>
  <dcterms:modified xsi:type="dcterms:W3CDTF">2024-04-02T20:50:47Z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0x010100443393E5CDBA824CB28ABA4C37569C4B</vt:lpwstr>
  </property>
  <property fmtid="{D5CDD505-2E9C-101B-9397-08002B2CF9AE}" pid="3" name="Order">
    <vt:r8>1600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ComplianceAssetId">
    <vt:lpwstr/>
  </property>
  <property fmtid="{D5CDD505-2E9C-101B-9397-08002B2CF9AE}" pid="9" name="TemplateUrl">
    <vt:lpwstr/>
  </property>
</Properties>
</file>