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1" r:id="rId5"/>
    <p:sldId id="265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 M" initials="VM" lastIdx="1" clrIdx="0">
    <p:extLst>
      <p:ext uri="{19B8F6BF-5375-455C-9EA6-DF929625EA0E}">
        <p15:presenceInfo xmlns:p15="http://schemas.microsoft.com/office/powerpoint/2012/main" userId="6726c2c38504893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12/3/2023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12/3/2023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lphavantage.co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6635D7-8720-F38D-D008-21549BF963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1066800"/>
            <a:ext cx="7766936" cy="2489200"/>
          </a:xfrm>
        </p:spPr>
        <p:txBody>
          <a:bodyPr/>
          <a:lstStyle/>
          <a:p>
            <a:pPr algn="ctr"/>
            <a:r>
              <a:rPr lang="ru-RU" sz="3600" b="0" i="0" dirty="0">
                <a:solidFill>
                  <a:srgbClr val="172B4D"/>
                </a:solidFill>
                <a:effectLst/>
                <a:latin typeface="Montserrat" panose="00000500000000000000" pitchFamily="2" charset="-52"/>
              </a:rPr>
              <a:t>Создание ETL-процесса формирования витрин данных для анализа изменений курса акций </a:t>
            </a:r>
            <a:endParaRPr lang="ru-RU" sz="36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4478047-D60A-D4D0-D8DA-9C91703BED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460967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ru-RU" dirty="0"/>
              <a:t>Итоговая аттестационная работа</a:t>
            </a:r>
          </a:p>
          <a:p>
            <a:pPr algn="ctr"/>
            <a:r>
              <a:rPr lang="ru-RU" dirty="0"/>
              <a:t>по курсу «Инженер</a:t>
            </a:r>
            <a:r>
              <a:rPr lang="en-US" dirty="0"/>
              <a:t> </a:t>
            </a:r>
            <a:r>
              <a:rPr lang="ru-RU" dirty="0"/>
              <a:t>данных»</a:t>
            </a:r>
          </a:p>
          <a:p>
            <a:pPr algn="ctr"/>
            <a:endParaRPr lang="ru-RU" dirty="0"/>
          </a:p>
          <a:p>
            <a:pPr algn="ctr"/>
            <a:r>
              <a:rPr lang="ru-RU" dirty="0"/>
              <a:t>Исполнитель: Момотова И.В.</a:t>
            </a:r>
          </a:p>
        </p:txBody>
      </p:sp>
    </p:spTree>
    <p:extLst>
      <p:ext uri="{BB962C8B-B14F-4D97-AF65-F5344CB8AC3E}">
        <p14:creationId xmlns:p14="http://schemas.microsoft.com/office/powerpoint/2010/main" val="4073020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D56EF8-C9A4-5305-572D-CF8442AC5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175" y="221793"/>
            <a:ext cx="8596668" cy="571500"/>
          </a:xfrm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rgbClr val="172B4D"/>
                </a:solidFill>
                <a:latin typeface="Montserrat" panose="00000500000000000000" pitchFamily="2" charset="-52"/>
              </a:rPr>
              <a:t>О</a:t>
            </a:r>
            <a:r>
              <a:rPr lang="ru-RU" b="0" i="0" dirty="0">
                <a:solidFill>
                  <a:srgbClr val="172B4D"/>
                </a:solidFill>
                <a:effectLst/>
                <a:latin typeface="Montserrat" panose="00000500000000000000" pitchFamily="2" charset="-52"/>
              </a:rPr>
              <a:t>бщее описание проекта</a:t>
            </a:r>
            <a:endParaRPr lang="ru-RU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5914F246-6670-7067-5F17-6422B67421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000" y="900267"/>
            <a:ext cx="9334500" cy="566563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6348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300" b="1" u="none" strike="noStrike" cap="none" normalizeH="0" dirty="0">
                <a:ln>
                  <a:noFill/>
                </a:ln>
                <a:solidFill>
                  <a:srgbClr val="172B4D"/>
                </a:solidFill>
                <a:effectLst/>
                <a:latin typeface="Trebuchet MS" panose="020B0603020202020204" pitchFamily="34" charset="0"/>
              </a:rPr>
              <a:t>Общая задача: создать ETL-процесс формирования витрин данных для анализа изменений </a:t>
            </a:r>
            <a:r>
              <a:rPr kumimoji="0" lang="ru-RU" altLang="ru-RU" sz="1300" b="1" u="none" strike="noStrike" cap="none" normalizeH="0">
                <a:ln>
                  <a:noFill/>
                </a:ln>
                <a:solidFill>
                  <a:srgbClr val="172B4D"/>
                </a:solidFill>
                <a:effectLst/>
                <a:latin typeface="Trebuchet MS" panose="020B0603020202020204" pitchFamily="34" charset="0"/>
              </a:rPr>
              <a:t>курса акций</a:t>
            </a:r>
            <a:endParaRPr kumimoji="0" lang="en-US" altLang="ru-RU" sz="1300" b="1" u="none" strike="noStrike" cap="none" normalizeH="0" dirty="0">
              <a:ln>
                <a:noFill/>
              </a:ln>
              <a:solidFill>
                <a:srgbClr val="172B4D"/>
              </a:solidFill>
              <a:effectLst/>
              <a:latin typeface="Trebuchet MS" panose="020B0603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ru-RU" sz="1300" b="1" u="none" strike="noStrike" cap="none" normalizeH="0" dirty="0">
              <a:ln>
                <a:noFill/>
              </a:ln>
              <a:solidFill>
                <a:srgbClr val="172B4D"/>
              </a:solidFill>
              <a:effectLst/>
              <a:latin typeface="Trebuchet MS" panose="020B0603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300" b="1" u="none" strike="noStrike" cap="none" normalizeH="0" dirty="0">
                <a:ln>
                  <a:noFill/>
                </a:ln>
                <a:solidFill>
                  <a:srgbClr val="172B4D"/>
                </a:solidFill>
                <a:effectLst/>
                <a:latin typeface="Trebuchet MS" panose="020B0603020202020204" pitchFamily="34" charset="0"/>
              </a:rPr>
              <a:t>Подробное описание задачи:</a:t>
            </a:r>
            <a:endParaRPr kumimoji="0" lang="ru-RU" altLang="ru-RU" sz="1300" b="1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Trebuchet MS" panose="020B0603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300" u="none" strike="noStrike" cap="none" normalizeH="0" dirty="0">
                <a:ln>
                  <a:noFill/>
                </a:ln>
                <a:solidFill>
                  <a:srgbClr val="172B4D"/>
                </a:solidFill>
                <a:effectLst/>
                <a:latin typeface="Trebuchet MS" panose="020B0603020202020204" pitchFamily="34" charset="0"/>
              </a:rPr>
              <a:t>Разработать скрипты загрузки данных в 2-х режимах: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300" u="none" strike="noStrike" cap="none" normalizeH="0" dirty="0">
                <a:ln>
                  <a:noFill/>
                </a:ln>
                <a:solidFill>
                  <a:srgbClr val="172B4D"/>
                </a:solidFill>
                <a:effectLst/>
                <a:latin typeface="Trebuchet MS" panose="020B0603020202020204" pitchFamily="34" charset="0"/>
              </a:rPr>
              <a:t>Инициализирующий — загрузка полного слепка данных источника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300" u="none" strike="noStrike" cap="none" normalizeH="0" dirty="0">
                <a:ln>
                  <a:noFill/>
                </a:ln>
                <a:solidFill>
                  <a:srgbClr val="172B4D"/>
                </a:solidFill>
                <a:effectLst/>
                <a:latin typeface="Trebuchet MS" panose="020B0603020202020204" pitchFamily="34" charset="0"/>
              </a:rPr>
              <a:t>Инкрементальный — загрузка дельты данных за прошедшие сутки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300" u="none" strike="noStrike" cap="none" normalizeH="0" dirty="0">
                <a:ln>
                  <a:noFill/>
                </a:ln>
                <a:solidFill>
                  <a:srgbClr val="172B4D"/>
                </a:solidFill>
                <a:effectLst/>
                <a:latin typeface="Trebuchet MS" panose="020B0603020202020204" pitchFamily="34" charset="0"/>
              </a:rPr>
              <a:t>Организовать правильную структуру хранения данных: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300" u="none" strike="noStrike" cap="none" normalizeH="0" dirty="0">
                <a:ln>
                  <a:noFill/>
                </a:ln>
                <a:solidFill>
                  <a:srgbClr val="172B4D"/>
                </a:solidFill>
                <a:effectLst/>
                <a:latin typeface="Trebuchet MS" panose="020B0603020202020204" pitchFamily="34" charset="0"/>
              </a:rPr>
              <a:t>Сырой слой данных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300" u="none" strike="noStrike" cap="none" normalizeH="0" dirty="0">
                <a:ln>
                  <a:noFill/>
                </a:ln>
                <a:solidFill>
                  <a:srgbClr val="172B4D"/>
                </a:solidFill>
                <a:effectLst/>
                <a:latin typeface="Trebuchet MS" panose="020B0603020202020204" pitchFamily="34" charset="0"/>
              </a:rPr>
              <a:t>Промежуточный слой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300" u="none" strike="noStrike" cap="none" normalizeH="0" dirty="0">
                <a:ln>
                  <a:noFill/>
                </a:ln>
                <a:solidFill>
                  <a:srgbClr val="172B4D"/>
                </a:solidFill>
                <a:effectLst/>
                <a:latin typeface="Trebuchet MS" panose="020B0603020202020204" pitchFamily="34" charset="0"/>
              </a:rPr>
              <a:t>Слой витрин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ru-RU" altLang="ru-RU" sz="1300" u="none" strike="noStrike" cap="none" normalizeH="0" dirty="0">
              <a:ln>
                <a:noFill/>
              </a:ln>
              <a:solidFill>
                <a:srgbClr val="172B4D"/>
              </a:solidFill>
              <a:effectLst/>
              <a:latin typeface="Trebuchet MS" panose="020B0603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300" b="1" u="none" strike="noStrike" cap="none" normalizeH="0" dirty="0">
                <a:ln>
                  <a:noFill/>
                </a:ln>
                <a:solidFill>
                  <a:srgbClr val="172B4D"/>
                </a:solidFill>
                <a:effectLst/>
                <a:latin typeface="Trebuchet MS" panose="020B0603020202020204" pitchFamily="34" charset="0"/>
              </a:rPr>
              <a:t>В качестве результата работы программного продукта необходимо написать скрипт, который формирует витрину данных следующего содержания:</a:t>
            </a:r>
            <a:endParaRPr kumimoji="0" lang="ru-RU" altLang="ru-RU" sz="1300" b="1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Trebuchet MS" panose="020B0603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300" u="none" strike="noStrike" cap="none" normalizeH="0" dirty="0">
                <a:ln>
                  <a:noFill/>
                </a:ln>
                <a:solidFill>
                  <a:srgbClr val="172B4D"/>
                </a:solidFill>
                <a:effectLst/>
                <a:latin typeface="Trebuchet MS" panose="020B0603020202020204" pitchFamily="34" charset="0"/>
              </a:rPr>
              <a:t>Суррогатный ключ категории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300" u="none" strike="noStrike" cap="none" normalizeH="0" dirty="0">
                <a:ln>
                  <a:noFill/>
                </a:ln>
                <a:solidFill>
                  <a:srgbClr val="172B4D"/>
                </a:solidFill>
                <a:effectLst/>
                <a:latin typeface="Trebuchet MS" panose="020B0603020202020204" pitchFamily="34" charset="0"/>
              </a:rPr>
              <a:t>Название валюты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300" u="none" strike="noStrike" cap="none" normalizeH="0" dirty="0">
                <a:ln>
                  <a:noFill/>
                </a:ln>
                <a:solidFill>
                  <a:srgbClr val="172B4D"/>
                </a:solidFill>
                <a:effectLst/>
                <a:latin typeface="Trebuchet MS" panose="020B0603020202020204" pitchFamily="34" charset="0"/>
              </a:rPr>
              <a:t>Суммарный объем торгов за последние сутки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300" u="none" strike="noStrike" cap="none" normalizeH="0" dirty="0">
                <a:ln>
                  <a:noFill/>
                </a:ln>
                <a:solidFill>
                  <a:srgbClr val="172B4D"/>
                </a:solidFill>
                <a:effectLst/>
                <a:latin typeface="Trebuchet MS" panose="020B0603020202020204" pitchFamily="34" charset="0"/>
              </a:rPr>
              <a:t>Курс валюты на момент открытия торгов для данных суток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300" u="none" strike="noStrike" cap="none" normalizeH="0" dirty="0">
                <a:ln>
                  <a:noFill/>
                </a:ln>
                <a:solidFill>
                  <a:srgbClr val="172B4D"/>
                </a:solidFill>
                <a:effectLst/>
                <a:latin typeface="Trebuchet MS" panose="020B0603020202020204" pitchFamily="34" charset="0"/>
              </a:rPr>
              <a:t>Курс валюты на момент закрытия торгов для данных суток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300" u="none" strike="noStrike" cap="none" normalizeH="0" dirty="0">
                <a:ln>
                  <a:noFill/>
                </a:ln>
                <a:solidFill>
                  <a:srgbClr val="172B4D"/>
                </a:solidFill>
                <a:effectLst/>
                <a:latin typeface="Trebuchet MS" panose="020B0603020202020204" pitchFamily="34" charset="0"/>
              </a:rPr>
              <a:t>Разница (в %) курса с момента открытия до момента закрытия торгов для данных суток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300" u="none" strike="noStrike" cap="none" normalizeH="0" dirty="0">
                <a:ln>
                  <a:noFill/>
                </a:ln>
                <a:solidFill>
                  <a:srgbClr val="172B4D"/>
                </a:solidFill>
                <a:effectLst/>
                <a:latin typeface="Trebuchet MS" panose="020B0603020202020204" pitchFamily="34" charset="0"/>
              </a:rPr>
              <a:t>Минимальный временной интервал, на котором был зафиксирован самый крупный объем торгов для данных суток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300" u="none" strike="noStrike" cap="none" normalizeH="0" dirty="0">
                <a:ln>
                  <a:noFill/>
                </a:ln>
                <a:solidFill>
                  <a:srgbClr val="172B4D"/>
                </a:solidFill>
                <a:effectLst/>
                <a:latin typeface="Trebuchet MS" panose="020B0603020202020204" pitchFamily="34" charset="0"/>
              </a:rPr>
              <a:t>Минимальный временной интервал, на котором был зафиксирован максимальный курс для данных суток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300" u="none" strike="noStrike" cap="none" normalizeH="0" dirty="0">
                <a:ln>
                  <a:noFill/>
                </a:ln>
                <a:solidFill>
                  <a:srgbClr val="172B4D"/>
                </a:solidFill>
                <a:effectLst/>
                <a:latin typeface="Trebuchet MS" panose="020B0603020202020204" pitchFamily="34" charset="0"/>
              </a:rPr>
              <a:t>Минимальный временной интервал, на котором был зафиксирован минимальный курс торгов для данных суток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300" u="none" strike="noStrike" cap="none" normalizeH="0" dirty="0">
              <a:ln>
                <a:noFill/>
              </a:ln>
              <a:solidFill>
                <a:srgbClr val="172B4D"/>
              </a:solidFill>
              <a:effectLst/>
              <a:latin typeface="Trebuchet MS" panose="020B0603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300" u="none" strike="noStrike" cap="none" normalizeH="0" dirty="0">
                <a:ln>
                  <a:noFill/>
                </a:ln>
                <a:solidFill>
                  <a:srgbClr val="172B4D"/>
                </a:solidFill>
                <a:effectLst/>
                <a:latin typeface="Trebuchet MS" panose="020B0603020202020204" pitchFamily="34" charset="0"/>
              </a:rPr>
              <a:t>Дополнение:</a:t>
            </a:r>
            <a:endParaRPr kumimoji="0" lang="ru-RU" altLang="ru-RU" sz="130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Trebuchet MS" panose="020B0603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300" u="none" strike="noStrike" cap="none" normalizeH="0" dirty="0">
                <a:ln>
                  <a:noFill/>
                </a:ln>
                <a:solidFill>
                  <a:srgbClr val="172B4D"/>
                </a:solidFill>
                <a:effectLst/>
                <a:latin typeface="Trebuchet MS" panose="020B0603020202020204" pitchFamily="34" charset="0"/>
              </a:rPr>
              <a:t>В качестве основы витрины необходимо выбрать 3–5 различных акций компаний.</a:t>
            </a:r>
            <a:endParaRPr kumimoji="0" lang="ru-RU" altLang="ru-RU" sz="130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Trebuchet MS" panose="020B0603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300" u="none" strike="noStrike" cap="none" normalizeH="0" dirty="0">
              <a:ln>
                <a:noFill/>
              </a:ln>
              <a:solidFill>
                <a:srgbClr val="172B4D"/>
              </a:solidFill>
              <a:effectLst/>
              <a:latin typeface="Trebuchet MS" panose="020B0603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300" u="none" strike="noStrike" cap="none" normalizeH="0" dirty="0">
                <a:ln>
                  <a:noFill/>
                </a:ln>
                <a:solidFill>
                  <a:srgbClr val="172B4D"/>
                </a:solidFill>
                <a:effectLst/>
                <a:latin typeface="Trebuchet MS" panose="020B0603020202020204" pitchFamily="34" charset="0"/>
              </a:rPr>
              <a:t>Источники:</a:t>
            </a:r>
            <a:endParaRPr kumimoji="0" lang="ru-RU" altLang="ru-RU" sz="130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Trebuchet MS" panose="020B0603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300" u="none" strike="noStrike" cap="none" normalizeH="0" dirty="0">
                <a:ln>
                  <a:noFill/>
                </a:ln>
                <a:solidFill>
                  <a:srgbClr val="2231C4"/>
                </a:solidFill>
                <a:effectLst/>
                <a:latin typeface="Trebuchet MS" panose="020B0603020202020204" pitchFamily="34" charset="0"/>
                <a:hlinkClick r:id="rId2"/>
              </a:rPr>
              <a:t>Free Stock </a:t>
            </a:r>
            <a:r>
              <a:rPr kumimoji="0" lang="ru-RU" altLang="ru-RU" sz="1300" u="none" strike="noStrike" cap="none" normalizeH="0" dirty="0" err="1">
                <a:ln>
                  <a:noFill/>
                </a:ln>
                <a:solidFill>
                  <a:srgbClr val="2231C4"/>
                </a:solidFill>
                <a:effectLst/>
                <a:latin typeface="Trebuchet MS" panose="020B0603020202020204" pitchFamily="34" charset="0"/>
                <a:hlinkClick r:id="rId2"/>
              </a:rPr>
              <a:t>APIs</a:t>
            </a:r>
            <a:r>
              <a:rPr kumimoji="0" lang="ru-RU" altLang="ru-RU" sz="1300" u="none" strike="noStrike" cap="none" normalizeH="0" dirty="0">
                <a:ln>
                  <a:noFill/>
                </a:ln>
                <a:solidFill>
                  <a:srgbClr val="2231C4"/>
                </a:solidFill>
                <a:effectLst/>
                <a:latin typeface="Trebuchet MS" panose="020B0603020202020204" pitchFamily="34" charset="0"/>
                <a:hlinkClick r:id="rId2"/>
              </a:rPr>
              <a:t> </a:t>
            </a:r>
            <a:r>
              <a:rPr kumimoji="0" lang="ru-RU" altLang="ru-RU" sz="1300" u="none" strike="noStrike" cap="none" normalizeH="0" dirty="0" err="1">
                <a:ln>
                  <a:noFill/>
                </a:ln>
                <a:solidFill>
                  <a:srgbClr val="2231C4"/>
                </a:solidFill>
                <a:effectLst/>
                <a:latin typeface="Trebuchet MS" panose="020B0603020202020204" pitchFamily="34" charset="0"/>
                <a:hlinkClick r:id="rId2"/>
              </a:rPr>
              <a:t>in</a:t>
            </a:r>
            <a:r>
              <a:rPr kumimoji="0" lang="ru-RU" altLang="ru-RU" sz="1300" u="none" strike="noStrike" cap="none" normalizeH="0" dirty="0">
                <a:ln>
                  <a:noFill/>
                </a:ln>
                <a:solidFill>
                  <a:srgbClr val="2231C4"/>
                </a:solidFill>
                <a:effectLst/>
                <a:latin typeface="Trebuchet MS" panose="020B0603020202020204" pitchFamily="34" charset="0"/>
                <a:hlinkClick r:id="rId2"/>
              </a:rPr>
              <a:t> JSON &amp; Excel | Alpha </a:t>
            </a:r>
            <a:r>
              <a:rPr kumimoji="0" lang="ru-RU" altLang="ru-RU" sz="1300" u="none" strike="noStrike" cap="none" normalizeH="0" dirty="0" err="1">
                <a:ln>
                  <a:noFill/>
                </a:ln>
                <a:solidFill>
                  <a:srgbClr val="2231C4"/>
                </a:solidFill>
                <a:effectLst/>
                <a:latin typeface="Trebuchet MS" panose="020B0603020202020204" pitchFamily="34" charset="0"/>
                <a:hlinkClick r:id="rId2"/>
              </a:rPr>
              <a:t>Vantage</a:t>
            </a:r>
            <a:r>
              <a:rPr kumimoji="0" lang="ru-RU" altLang="ru-RU" sz="1300" u="none" strike="noStrike" cap="none" normalizeH="0" dirty="0">
                <a:ln>
                  <a:noFill/>
                </a:ln>
                <a:solidFill>
                  <a:srgbClr val="172B4D"/>
                </a:solidFill>
                <a:effectLst/>
                <a:latin typeface="Trebuchet MS" panose="020B0603020202020204" pitchFamily="34" charset="0"/>
              </a:rPr>
              <a:t> </a:t>
            </a:r>
            <a:endParaRPr kumimoji="0" lang="ru-RU" altLang="ru-RU" sz="13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Trebuchet MS" panose="020B0603020202020204" pitchFamily="34" charset="0"/>
            </a:endParaRPr>
          </a:p>
        </p:txBody>
      </p:sp>
      <p:sp>
        <p:nvSpPr>
          <p:cNvPr id="9" name="AutoShape 6">
            <a:hlinkClick r:id="rId2"/>
            <a:extLst>
              <a:ext uri="{FF2B5EF4-FFF2-40B4-BE49-F238E27FC236}">
                <a16:creationId xmlns:a16="http://schemas.microsoft.com/office/drawing/2014/main" id="{84D103A0-FDBD-BA88-C596-6A4AF0FFB21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9375" y="1533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980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C34FF2-8ABB-792B-6298-1F8C15C48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172B4D"/>
                </a:solidFill>
                <a:effectLst/>
                <a:latin typeface="Montserrat" panose="00000500000000000000" pitchFamily="2" charset="-52"/>
              </a:rPr>
              <a:t>План реализации</a:t>
            </a:r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2F57668-D5FA-14DB-24C9-AD136AC6BD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03401"/>
            <a:ext cx="8596668" cy="4237962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ru-RU" sz="2400" dirty="0"/>
              <a:t>Анализ источника данных для определения способа сбора информации</a:t>
            </a:r>
          </a:p>
          <a:p>
            <a:pPr>
              <a:buFont typeface="+mj-lt"/>
              <a:buAutoNum type="arabicPeriod"/>
            </a:pPr>
            <a:r>
              <a:rPr lang="ru-RU" sz="2400" dirty="0"/>
              <a:t>Проектирование структуры </a:t>
            </a:r>
            <a:r>
              <a:rPr lang="en-US" sz="2400" dirty="0"/>
              <a:t>DWH</a:t>
            </a:r>
          </a:p>
          <a:p>
            <a:pPr>
              <a:buFont typeface="+mj-lt"/>
              <a:buAutoNum type="arabicPeriod"/>
            </a:pPr>
            <a:r>
              <a:rPr lang="ru-RU" sz="2400" dirty="0"/>
              <a:t>Определение стека используемых при реализации проекта  технологий </a:t>
            </a:r>
          </a:p>
          <a:p>
            <a:pPr>
              <a:buFont typeface="+mj-lt"/>
              <a:buAutoNum type="arabicPeriod"/>
            </a:pPr>
            <a:r>
              <a:rPr lang="ru-RU" sz="2400" dirty="0"/>
              <a:t>Физическая реализация проекта: написание скриптов для создания БД, настройка соединений</a:t>
            </a:r>
          </a:p>
          <a:p>
            <a:pPr>
              <a:buFont typeface="+mj-lt"/>
              <a:buAutoNum type="arabicPeriod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44200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90232E-6A7A-8318-4E88-DEAA4FB72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704" y="82062"/>
            <a:ext cx="8596668" cy="480646"/>
          </a:xfrm>
        </p:spPr>
        <p:txBody>
          <a:bodyPr>
            <a:normAutofit fontScale="90000"/>
          </a:bodyPr>
          <a:lstStyle/>
          <a:p>
            <a:r>
              <a:rPr lang="en-US" b="0" i="0" dirty="0">
                <a:solidFill>
                  <a:srgbClr val="172B4D"/>
                </a:solidFill>
                <a:effectLst/>
                <a:latin typeface="Montserrat" panose="00000500000000000000" pitchFamily="2" charset="-52"/>
              </a:rPr>
              <a:t>ER-</a:t>
            </a:r>
            <a:r>
              <a:rPr lang="ru-RU" b="0" i="0" dirty="0">
                <a:solidFill>
                  <a:srgbClr val="172B4D"/>
                </a:solidFill>
                <a:effectLst/>
                <a:latin typeface="Montserrat" panose="00000500000000000000" pitchFamily="2" charset="-52"/>
              </a:rPr>
              <a:t>диаграмма</a:t>
            </a:r>
            <a:br>
              <a:rPr lang="ru-RU" b="0" i="0" dirty="0">
                <a:solidFill>
                  <a:srgbClr val="172B4D"/>
                </a:solidFill>
                <a:effectLst/>
                <a:latin typeface="Montserrat" panose="00000500000000000000" pitchFamily="2" charset="-52"/>
              </a:rPr>
            </a:br>
            <a:r>
              <a:rPr lang="ru-RU" b="0" i="0" dirty="0">
                <a:solidFill>
                  <a:srgbClr val="172B4D"/>
                </a:solidFill>
                <a:effectLst/>
                <a:latin typeface="Montserrat" panose="00000500000000000000" pitchFamily="2" charset="-52"/>
              </a:rPr>
              <a:t> </a:t>
            </a:r>
            <a:br>
              <a:rPr lang="ru-RU" b="0" i="0" dirty="0">
                <a:solidFill>
                  <a:srgbClr val="172B4D"/>
                </a:solidFill>
                <a:effectLst/>
                <a:latin typeface="Montserrat" panose="00000500000000000000" pitchFamily="2" charset="-52"/>
              </a:rPr>
            </a:br>
            <a:endParaRPr lang="ru-RU" dirty="0"/>
          </a:p>
        </p:txBody>
      </p:sp>
      <p:pic>
        <p:nvPicPr>
          <p:cNvPr id="15" name="Объект 14">
            <a:extLst>
              <a:ext uri="{FF2B5EF4-FFF2-40B4-BE49-F238E27FC236}">
                <a16:creationId xmlns:a16="http://schemas.microsoft.com/office/drawing/2014/main" id="{24D05200-EFA3-CE81-3E3C-6D9530FB1E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4881" y="706284"/>
            <a:ext cx="8473952" cy="6069654"/>
          </a:xfrm>
        </p:spPr>
      </p:pic>
    </p:spTree>
    <p:extLst>
      <p:ext uri="{BB962C8B-B14F-4D97-AF65-F5344CB8AC3E}">
        <p14:creationId xmlns:p14="http://schemas.microsoft.com/office/powerpoint/2010/main" val="38334249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9DB15D-DD0D-1F98-79F8-2B03028D4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366" y="132783"/>
            <a:ext cx="3686432" cy="1125977"/>
          </a:xfrm>
        </p:spPr>
        <p:txBody>
          <a:bodyPr>
            <a:normAutofit fontScale="90000"/>
          </a:bodyPr>
          <a:lstStyle/>
          <a:p>
            <a:r>
              <a:rPr lang="ru-RU" b="0" i="0" dirty="0">
                <a:solidFill>
                  <a:srgbClr val="172B4D"/>
                </a:solidFill>
                <a:effectLst/>
                <a:latin typeface="Montserrat" panose="00000500000000000000" pitchFamily="2" charset="-52"/>
              </a:rPr>
              <a:t>Используемые</a:t>
            </a:r>
            <a:br>
              <a:rPr lang="ru-RU" b="0" i="0" dirty="0">
                <a:solidFill>
                  <a:srgbClr val="172B4D"/>
                </a:solidFill>
                <a:effectLst/>
                <a:latin typeface="Montserrat" panose="00000500000000000000" pitchFamily="2" charset="-52"/>
              </a:rPr>
            </a:br>
            <a:r>
              <a:rPr lang="ru-RU" b="0" i="0" dirty="0">
                <a:solidFill>
                  <a:srgbClr val="172B4D"/>
                </a:solidFill>
                <a:effectLst/>
                <a:latin typeface="Montserrat" panose="00000500000000000000" pitchFamily="2" charset="-52"/>
              </a:rPr>
              <a:t> технологии </a:t>
            </a:r>
            <a:br>
              <a:rPr lang="ru-RU" b="0" i="0" dirty="0">
                <a:solidFill>
                  <a:srgbClr val="172B4D"/>
                </a:solidFill>
                <a:effectLst/>
                <a:latin typeface="Montserrat" panose="00000500000000000000" pitchFamily="2" charset="-52"/>
              </a:rPr>
            </a:br>
            <a:endParaRPr lang="ru-RU" dirty="0"/>
          </a:p>
        </p:txBody>
      </p:sp>
      <p:grpSp>
        <p:nvGrpSpPr>
          <p:cNvPr id="40" name="Группа 39">
            <a:extLst>
              <a:ext uri="{FF2B5EF4-FFF2-40B4-BE49-F238E27FC236}">
                <a16:creationId xmlns:a16="http://schemas.microsoft.com/office/drawing/2014/main" id="{36C87C81-1137-C4DD-3808-7624E34914D1}"/>
              </a:ext>
            </a:extLst>
          </p:cNvPr>
          <p:cNvGrpSpPr/>
          <p:nvPr/>
        </p:nvGrpSpPr>
        <p:grpSpPr>
          <a:xfrm>
            <a:off x="3135922" y="117231"/>
            <a:ext cx="5709139" cy="6623537"/>
            <a:chOff x="2597580" y="970149"/>
            <a:chExt cx="4652102" cy="5679699"/>
          </a:xfrm>
        </p:grpSpPr>
        <p:grpSp>
          <p:nvGrpSpPr>
            <p:cNvPr id="22" name="Группа 21">
              <a:extLst>
                <a:ext uri="{FF2B5EF4-FFF2-40B4-BE49-F238E27FC236}">
                  <a16:creationId xmlns:a16="http://schemas.microsoft.com/office/drawing/2014/main" id="{58C2C9BD-FFF0-2136-210C-08BA85B3BE9F}"/>
                </a:ext>
              </a:extLst>
            </p:cNvPr>
            <p:cNvGrpSpPr/>
            <p:nvPr/>
          </p:nvGrpSpPr>
          <p:grpSpPr>
            <a:xfrm>
              <a:off x="2597580" y="970149"/>
              <a:ext cx="4652102" cy="5679699"/>
              <a:chOff x="2597580" y="970150"/>
              <a:chExt cx="4652102" cy="5679699"/>
            </a:xfrm>
          </p:grpSpPr>
          <p:sp>
            <p:nvSpPr>
              <p:cNvPr id="23" name="Полилиния: фигура 22">
                <a:extLst>
                  <a:ext uri="{FF2B5EF4-FFF2-40B4-BE49-F238E27FC236}">
                    <a16:creationId xmlns:a16="http://schemas.microsoft.com/office/drawing/2014/main" id="{26D7CAC2-2DB8-52F7-12D3-C51AA9A48D60}"/>
                  </a:ext>
                </a:extLst>
              </p:cNvPr>
              <p:cNvSpPr/>
              <p:nvPr/>
            </p:nvSpPr>
            <p:spPr>
              <a:xfrm>
                <a:off x="4649157" y="970150"/>
                <a:ext cx="1124258" cy="1292250"/>
              </a:xfrm>
              <a:custGeom>
                <a:avLst/>
                <a:gdLst>
                  <a:gd name="connsiteX0" fmla="*/ 0 w 1292250"/>
                  <a:gd name="connsiteY0" fmla="*/ 562129 h 1124258"/>
                  <a:gd name="connsiteX1" fmla="*/ 281065 w 1292250"/>
                  <a:gd name="connsiteY1" fmla="*/ 0 h 1124258"/>
                  <a:gd name="connsiteX2" fmla="*/ 1011186 w 1292250"/>
                  <a:gd name="connsiteY2" fmla="*/ 0 h 1124258"/>
                  <a:gd name="connsiteX3" fmla="*/ 1292250 w 1292250"/>
                  <a:gd name="connsiteY3" fmla="*/ 562129 h 1124258"/>
                  <a:gd name="connsiteX4" fmla="*/ 1011186 w 1292250"/>
                  <a:gd name="connsiteY4" fmla="*/ 1124258 h 1124258"/>
                  <a:gd name="connsiteX5" fmla="*/ 281065 w 1292250"/>
                  <a:gd name="connsiteY5" fmla="*/ 1124258 h 1124258"/>
                  <a:gd name="connsiteX6" fmla="*/ 0 w 1292250"/>
                  <a:gd name="connsiteY6" fmla="*/ 562129 h 11242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92250" h="1124258">
                    <a:moveTo>
                      <a:pt x="646125" y="0"/>
                    </a:moveTo>
                    <a:lnTo>
                      <a:pt x="1292250" y="244527"/>
                    </a:lnTo>
                    <a:lnTo>
                      <a:pt x="1292250" y="879732"/>
                    </a:lnTo>
                    <a:lnTo>
                      <a:pt x="646125" y="1124258"/>
                    </a:lnTo>
                    <a:lnTo>
                      <a:pt x="0" y="879732"/>
                    </a:lnTo>
                    <a:lnTo>
                      <a:pt x="0" y="244527"/>
                    </a:lnTo>
                    <a:lnTo>
                      <a:pt x="646125" y="0"/>
                    </a:ln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228537" tIns="254716" rIns="228537" bIns="254716" numCol="1" spcCol="1270" anchor="ctr" anchorCtr="0">
                <a:noAutofit/>
              </a:bodyPr>
              <a:lstStyle/>
              <a:p>
                <a:pPr marL="0" lvl="0" indent="0" algn="ctr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400" kern="1200" dirty="0"/>
                  <a:t>Docker</a:t>
                </a:r>
                <a:endParaRPr lang="ru-RU" sz="1400" kern="1200" dirty="0"/>
              </a:p>
            </p:txBody>
          </p:sp>
          <p:sp>
            <p:nvSpPr>
              <p:cNvPr id="24" name="Полилиния: фигура 23">
                <a:extLst>
                  <a:ext uri="{FF2B5EF4-FFF2-40B4-BE49-F238E27FC236}">
                    <a16:creationId xmlns:a16="http://schemas.microsoft.com/office/drawing/2014/main" id="{F2F1BDE0-6FAF-1E33-9B48-9B8A2D5D5618}"/>
                  </a:ext>
                </a:extLst>
              </p:cNvPr>
              <p:cNvSpPr/>
              <p:nvPr/>
            </p:nvSpPr>
            <p:spPr>
              <a:xfrm>
                <a:off x="5807531" y="1228600"/>
                <a:ext cx="1442151" cy="775350"/>
              </a:xfrm>
              <a:custGeom>
                <a:avLst/>
                <a:gdLst>
                  <a:gd name="connsiteX0" fmla="*/ 0 w 1442151"/>
                  <a:gd name="connsiteY0" fmla="*/ 0 h 775350"/>
                  <a:gd name="connsiteX1" fmla="*/ 1442151 w 1442151"/>
                  <a:gd name="connsiteY1" fmla="*/ 0 h 775350"/>
                  <a:gd name="connsiteX2" fmla="*/ 1442151 w 1442151"/>
                  <a:gd name="connsiteY2" fmla="*/ 775350 h 775350"/>
                  <a:gd name="connsiteX3" fmla="*/ 0 w 1442151"/>
                  <a:gd name="connsiteY3" fmla="*/ 775350 h 775350"/>
                  <a:gd name="connsiteX4" fmla="*/ 0 w 1442151"/>
                  <a:gd name="connsiteY4" fmla="*/ 0 h 775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42151" h="775350">
                    <a:moveTo>
                      <a:pt x="0" y="0"/>
                    </a:moveTo>
                    <a:lnTo>
                      <a:pt x="1442151" y="0"/>
                    </a:lnTo>
                    <a:lnTo>
                      <a:pt x="1442151" y="775350"/>
                    </a:lnTo>
                    <a:lnTo>
                      <a:pt x="0" y="775350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34290" tIns="34290" rIns="34290" bIns="34290" numCol="1" spcCol="1270" anchor="ctr" anchorCtr="0">
                <a:noAutofit/>
              </a:bodyPr>
              <a:lstStyle/>
              <a:p>
                <a:pPr marL="0" lvl="0" indent="0" algn="l" defTabSz="4000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ru-RU" sz="900" kern="1200" dirty="0"/>
                  <a:t>создани</a:t>
                </a:r>
                <a:r>
                  <a:rPr lang="ru-RU" sz="900" dirty="0"/>
                  <a:t>е</a:t>
                </a:r>
                <a:r>
                  <a:rPr lang="en-US" sz="900" kern="1200" dirty="0"/>
                  <a:t> </a:t>
                </a:r>
                <a:r>
                  <a:rPr lang="ru-RU" sz="900" kern="1200" dirty="0"/>
                  <a:t>изолированного окружения </a:t>
                </a:r>
              </a:p>
            </p:txBody>
          </p:sp>
          <p:sp>
            <p:nvSpPr>
              <p:cNvPr id="25" name="Полилиния: фигура 24">
                <a:extLst>
                  <a:ext uri="{FF2B5EF4-FFF2-40B4-BE49-F238E27FC236}">
                    <a16:creationId xmlns:a16="http://schemas.microsoft.com/office/drawing/2014/main" id="{7695EA55-C94C-1418-1409-EF767508911F}"/>
                  </a:ext>
                </a:extLst>
              </p:cNvPr>
              <p:cNvSpPr/>
              <p:nvPr/>
            </p:nvSpPr>
            <p:spPr>
              <a:xfrm>
                <a:off x="3434958" y="970150"/>
                <a:ext cx="1124259" cy="1292250"/>
              </a:xfrm>
              <a:custGeom>
                <a:avLst/>
                <a:gdLst>
                  <a:gd name="connsiteX0" fmla="*/ 0 w 1292250"/>
                  <a:gd name="connsiteY0" fmla="*/ 562129 h 1124258"/>
                  <a:gd name="connsiteX1" fmla="*/ 281065 w 1292250"/>
                  <a:gd name="connsiteY1" fmla="*/ 0 h 1124258"/>
                  <a:gd name="connsiteX2" fmla="*/ 1011186 w 1292250"/>
                  <a:gd name="connsiteY2" fmla="*/ 0 h 1124258"/>
                  <a:gd name="connsiteX3" fmla="*/ 1292250 w 1292250"/>
                  <a:gd name="connsiteY3" fmla="*/ 562129 h 1124258"/>
                  <a:gd name="connsiteX4" fmla="*/ 1011186 w 1292250"/>
                  <a:gd name="connsiteY4" fmla="*/ 1124258 h 1124258"/>
                  <a:gd name="connsiteX5" fmla="*/ 281065 w 1292250"/>
                  <a:gd name="connsiteY5" fmla="*/ 1124258 h 1124258"/>
                  <a:gd name="connsiteX6" fmla="*/ 0 w 1292250"/>
                  <a:gd name="connsiteY6" fmla="*/ 562129 h 11242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92250" h="1124258">
                    <a:moveTo>
                      <a:pt x="646125" y="0"/>
                    </a:moveTo>
                    <a:lnTo>
                      <a:pt x="1292250" y="244527"/>
                    </a:lnTo>
                    <a:lnTo>
                      <a:pt x="1292250" y="879732"/>
                    </a:lnTo>
                    <a:lnTo>
                      <a:pt x="646125" y="1124258"/>
                    </a:lnTo>
                    <a:lnTo>
                      <a:pt x="0" y="879732"/>
                    </a:lnTo>
                    <a:lnTo>
                      <a:pt x="0" y="244527"/>
                    </a:lnTo>
                    <a:lnTo>
                      <a:pt x="646125" y="0"/>
                    </a:ln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75197" tIns="201376" rIns="175198" bIns="201376" numCol="1" spcCol="1270" anchor="ctr" anchorCtr="0">
                <a:noAutofit/>
              </a:bodyPr>
              <a:lstStyle/>
              <a:p>
                <a:pPr marL="0" lvl="0" indent="0" algn="ctr" defTabSz="1600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ru-RU" sz="3600" kern="1200"/>
              </a:p>
            </p:txBody>
          </p:sp>
          <p:sp>
            <p:nvSpPr>
              <p:cNvPr id="26" name="Полилиния: фигура 25">
                <a:extLst>
                  <a:ext uri="{FF2B5EF4-FFF2-40B4-BE49-F238E27FC236}">
                    <a16:creationId xmlns:a16="http://schemas.microsoft.com/office/drawing/2014/main" id="{16A34367-C158-D58B-1575-7929769DA298}"/>
                  </a:ext>
                </a:extLst>
              </p:cNvPr>
              <p:cNvSpPr/>
              <p:nvPr/>
            </p:nvSpPr>
            <p:spPr>
              <a:xfrm>
                <a:off x="4084747" y="2067012"/>
                <a:ext cx="1124258" cy="1292250"/>
              </a:xfrm>
              <a:custGeom>
                <a:avLst/>
                <a:gdLst>
                  <a:gd name="connsiteX0" fmla="*/ 0 w 1292250"/>
                  <a:gd name="connsiteY0" fmla="*/ 562129 h 1124258"/>
                  <a:gd name="connsiteX1" fmla="*/ 281065 w 1292250"/>
                  <a:gd name="connsiteY1" fmla="*/ 0 h 1124258"/>
                  <a:gd name="connsiteX2" fmla="*/ 1011186 w 1292250"/>
                  <a:gd name="connsiteY2" fmla="*/ 0 h 1124258"/>
                  <a:gd name="connsiteX3" fmla="*/ 1292250 w 1292250"/>
                  <a:gd name="connsiteY3" fmla="*/ 562129 h 1124258"/>
                  <a:gd name="connsiteX4" fmla="*/ 1011186 w 1292250"/>
                  <a:gd name="connsiteY4" fmla="*/ 1124258 h 1124258"/>
                  <a:gd name="connsiteX5" fmla="*/ 281065 w 1292250"/>
                  <a:gd name="connsiteY5" fmla="*/ 1124258 h 1124258"/>
                  <a:gd name="connsiteX6" fmla="*/ 0 w 1292250"/>
                  <a:gd name="connsiteY6" fmla="*/ 562129 h 11242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92250" h="1124258">
                    <a:moveTo>
                      <a:pt x="646125" y="0"/>
                    </a:moveTo>
                    <a:lnTo>
                      <a:pt x="1292250" y="244527"/>
                    </a:lnTo>
                    <a:lnTo>
                      <a:pt x="1292250" y="879732"/>
                    </a:lnTo>
                    <a:lnTo>
                      <a:pt x="646125" y="1124258"/>
                    </a:lnTo>
                    <a:lnTo>
                      <a:pt x="0" y="879732"/>
                    </a:lnTo>
                    <a:lnTo>
                      <a:pt x="0" y="244527"/>
                    </a:lnTo>
                    <a:lnTo>
                      <a:pt x="646125" y="0"/>
                    </a:ln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228537" tIns="254716" rIns="228537" bIns="254716" numCol="1" spcCol="1270" anchor="ctr" anchorCtr="0">
                <a:noAutofit/>
              </a:bodyPr>
              <a:lstStyle/>
              <a:p>
                <a:pPr marL="0" lvl="0" indent="0" algn="ctr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400" kern="1200" dirty="0"/>
                  <a:t>Git</a:t>
                </a:r>
                <a:endParaRPr lang="ru-RU" sz="1400" kern="1200" dirty="0"/>
              </a:p>
            </p:txBody>
          </p:sp>
          <p:sp>
            <p:nvSpPr>
              <p:cNvPr id="27" name="Полилиния: фигура 26">
                <a:extLst>
                  <a:ext uri="{FF2B5EF4-FFF2-40B4-BE49-F238E27FC236}">
                    <a16:creationId xmlns:a16="http://schemas.microsoft.com/office/drawing/2014/main" id="{910152B1-D22F-1DF9-30AD-DBC253CDC59D}"/>
                  </a:ext>
                </a:extLst>
              </p:cNvPr>
              <p:cNvSpPr/>
              <p:nvPr/>
            </p:nvSpPr>
            <p:spPr>
              <a:xfrm>
                <a:off x="2597580" y="2325462"/>
                <a:ext cx="1395630" cy="775350"/>
              </a:xfrm>
              <a:custGeom>
                <a:avLst/>
                <a:gdLst>
                  <a:gd name="connsiteX0" fmla="*/ 0 w 1395630"/>
                  <a:gd name="connsiteY0" fmla="*/ 0 h 775350"/>
                  <a:gd name="connsiteX1" fmla="*/ 1395630 w 1395630"/>
                  <a:gd name="connsiteY1" fmla="*/ 0 h 775350"/>
                  <a:gd name="connsiteX2" fmla="*/ 1395630 w 1395630"/>
                  <a:gd name="connsiteY2" fmla="*/ 775350 h 775350"/>
                  <a:gd name="connsiteX3" fmla="*/ 0 w 1395630"/>
                  <a:gd name="connsiteY3" fmla="*/ 775350 h 775350"/>
                  <a:gd name="connsiteX4" fmla="*/ 0 w 1395630"/>
                  <a:gd name="connsiteY4" fmla="*/ 0 h 775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95630" h="775350">
                    <a:moveTo>
                      <a:pt x="0" y="0"/>
                    </a:moveTo>
                    <a:lnTo>
                      <a:pt x="1395630" y="0"/>
                    </a:lnTo>
                    <a:lnTo>
                      <a:pt x="1395630" y="775350"/>
                    </a:lnTo>
                    <a:lnTo>
                      <a:pt x="0" y="775350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34290" tIns="34290" rIns="34290" bIns="34290" numCol="1" spcCol="1270" anchor="ctr" anchorCtr="0">
                <a:noAutofit/>
              </a:bodyPr>
              <a:lstStyle/>
              <a:p>
                <a:pPr marL="0" lvl="0" indent="0" algn="r" defTabSz="4000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ru-RU" sz="900" kern="1200" dirty="0"/>
                  <a:t>отслеживание и ведение истории изменения файлов в проекте</a:t>
                </a:r>
              </a:p>
            </p:txBody>
          </p:sp>
          <p:sp>
            <p:nvSpPr>
              <p:cNvPr id="28" name="Полилиния: фигура 27">
                <a:extLst>
                  <a:ext uri="{FF2B5EF4-FFF2-40B4-BE49-F238E27FC236}">
                    <a16:creationId xmlns:a16="http://schemas.microsoft.com/office/drawing/2014/main" id="{3069E859-2DF2-7367-F83B-E7A81CE1BD5E}"/>
                  </a:ext>
                </a:extLst>
              </p:cNvPr>
              <p:cNvSpPr/>
              <p:nvPr/>
            </p:nvSpPr>
            <p:spPr>
              <a:xfrm>
                <a:off x="5253930" y="2067012"/>
                <a:ext cx="1124258" cy="1292250"/>
              </a:xfrm>
              <a:custGeom>
                <a:avLst/>
                <a:gdLst>
                  <a:gd name="connsiteX0" fmla="*/ 0 w 1292250"/>
                  <a:gd name="connsiteY0" fmla="*/ 562129 h 1124258"/>
                  <a:gd name="connsiteX1" fmla="*/ 281065 w 1292250"/>
                  <a:gd name="connsiteY1" fmla="*/ 0 h 1124258"/>
                  <a:gd name="connsiteX2" fmla="*/ 1011186 w 1292250"/>
                  <a:gd name="connsiteY2" fmla="*/ 0 h 1124258"/>
                  <a:gd name="connsiteX3" fmla="*/ 1292250 w 1292250"/>
                  <a:gd name="connsiteY3" fmla="*/ 562129 h 1124258"/>
                  <a:gd name="connsiteX4" fmla="*/ 1011186 w 1292250"/>
                  <a:gd name="connsiteY4" fmla="*/ 1124258 h 1124258"/>
                  <a:gd name="connsiteX5" fmla="*/ 281065 w 1292250"/>
                  <a:gd name="connsiteY5" fmla="*/ 1124258 h 1124258"/>
                  <a:gd name="connsiteX6" fmla="*/ 0 w 1292250"/>
                  <a:gd name="connsiteY6" fmla="*/ 562129 h 11242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92250" h="1124258">
                    <a:moveTo>
                      <a:pt x="646125" y="0"/>
                    </a:moveTo>
                    <a:lnTo>
                      <a:pt x="1292250" y="244527"/>
                    </a:lnTo>
                    <a:lnTo>
                      <a:pt x="1292250" y="879732"/>
                    </a:lnTo>
                    <a:lnTo>
                      <a:pt x="646125" y="1124258"/>
                    </a:lnTo>
                    <a:lnTo>
                      <a:pt x="0" y="879732"/>
                    </a:lnTo>
                    <a:lnTo>
                      <a:pt x="0" y="244527"/>
                    </a:lnTo>
                    <a:lnTo>
                      <a:pt x="646125" y="0"/>
                    </a:ln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75197" tIns="201376" rIns="175197" bIns="201376" numCol="1" spcCol="1270" anchor="ctr" anchorCtr="0">
                <a:noAutofit/>
              </a:bodyPr>
              <a:lstStyle/>
              <a:p>
                <a:pPr marL="0" lvl="0" indent="0" algn="ctr" defTabSz="1600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ru-RU" sz="3600" kern="1200"/>
              </a:p>
            </p:txBody>
          </p:sp>
          <p:sp>
            <p:nvSpPr>
              <p:cNvPr id="29" name="Полилиния: фигура 28">
                <a:extLst>
                  <a:ext uri="{FF2B5EF4-FFF2-40B4-BE49-F238E27FC236}">
                    <a16:creationId xmlns:a16="http://schemas.microsoft.com/office/drawing/2014/main" id="{FA977257-DD04-E84C-5609-307952056F70}"/>
                  </a:ext>
                </a:extLst>
              </p:cNvPr>
              <p:cNvSpPr/>
              <p:nvPr/>
            </p:nvSpPr>
            <p:spPr>
              <a:xfrm>
                <a:off x="4649157" y="3163874"/>
                <a:ext cx="1124258" cy="1292250"/>
              </a:xfrm>
              <a:custGeom>
                <a:avLst/>
                <a:gdLst>
                  <a:gd name="connsiteX0" fmla="*/ 0 w 1292250"/>
                  <a:gd name="connsiteY0" fmla="*/ 562129 h 1124258"/>
                  <a:gd name="connsiteX1" fmla="*/ 281065 w 1292250"/>
                  <a:gd name="connsiteY1" fmla="*/ 0 h 1124258"/>
                  <a:gd name="connsiteX2" fmla="*/ 1011186 w 1292250"/>
                  <a:gd name="connsiteY2" fmla="*/ 0 h 1124258"/>
                  <a:gd name="connsiteX3" fmla="*/ 1292250 w 1292250"/>
                  <a:gd name="connsiteY3" fmla="*/ 562129 h 1124258"/>
                  <a:gd name="connsiteX4" fmla="*/ 1011186 w 1292250"/>
                  <a:gd name="connsiteY4" fmla="*/ 1124258 h 1124258"/>
                  <a:gd name="connsiteX5" fmla="*/ 281065 w 1292250"/>
                  <a:gd name="connsiteY5" fmla="*/ 1124258 h 1124258"/>
                  <a:gd name="connsiteX6" fmla="*/ 0 w 1292250"/>
                  <a:gd name="connsiteY6" fmla="*/ 562129 h 11242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92250" h="1124258">
                    <a:moveTo>
                      <a:pt x="646125" y="0"/>
                    </a:moveTo>
                    <a:lnTo>
                      <a:pt x="1292250" y="244527"/>
                    </a:lnTo>
                    <a:lnTo>
                      <a:pt x="1292250" y="879732"/>
                    </a:lnTo>
                    <a:lnTo>
                      <a:pt x="646125" y="1124258"/>
                    </a:lnTo>
                    <a:lnTo>
                      <a:pt x="0" y="879732"/>
                    </a:lnTo>
                    <a:lnTo>
                      <a:pt x="0" y="244527"/>
                    </a:lnTo>
                    <a:lnTo>
                      <a:pt x="646125" y="0"/>
                    </a:ln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228537" tIns="254716" rIns="228537" bIns="254716" numCol="1" spcCol="1270" anchor="ctr" anchorCtr="0">
                <a:noAutofit/>
              </a:bodyPr>
              <a:lstStyle/>
              <a:p>
                <a:pPr marL="0" lvl="0" indent="0" algn="ctr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400" kern="1200" dirty="0"/>
                  <a:t>Apache Airflow</a:t>
                </a:r>
                <a:endParaRPr lang="ru-RU" sz="1400" kern="1200" dirty="0"/>
              </a:p>
            </p:txBody>
          </p:sp>
          <p:sp>
            <p:nvSpPr>
              <p:cNvPr id="30" name="Полилиния: фигура 29">
                <a:extLst>
                  <a:ext uri="{FF2B5EF4-FFF2-40B4-BE49-F238E27FC236}">
                    <a16:creationId xmlns:a16="http://schemas.microsoft.com/office/drawing/2014/main" id="{4BEFB580-F96E-F8FC-F8F9-C48F836EED9C}"/>
                  </a:ext>
                </a:extLst>
              </p:cNvPr>
              <p:cNvSpPr/>
              <p:nvPr/>
            </p:nvSpPr>
            <p:spPr>
              <a:xfrm>
                <a:off x="5807531" y="3422324"/>
                <a:ext cx="1442151" cy="775350"/>
              </a:xfrm>
              <a:custGeom>
                <a:avLst/>
                <a:gdLst>
                  <a:gd name="connsiteX0" fmla="*/ 0 w 1442151"/>
                  <a:gd name="connsiteY0" fmla="*/ 0 h 775350"/>
                  <a:gd name="connsiteX1" fmla="*/ 1442151 w 1442151"/>
                  <a:gd name="connsiteY1" fmla="*/ 0 h 775350"/>
                  <a:gd name="connsiteX2" fmla="*/ 1442151 w 1442151"/>
                  <a:gd name="connsiteY2" fmla="*/ 775350 h 775350"/>
                  <a:gd name="connsiteX3" fmla="*/ 0 w 1442151"/>
                  <a:gd name="connsiteY3" fmla="*/ 775350 h 775350"/>
                  <a:gd name="connsiteX4" fmla="*/ 0 w 1442151"/>
                  <a:gd name="connsiteY4" fmla="*/ 0 h 775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42151" h="775350">
                    <a:moveTo>
                      <a:pt x="0" y="0"/>
                    </a:moveTo>
                    <a:lnTo>
                      <a:pt x="1442151" y="0"/>
                    </a:lnTo>
                    <a:lnTo>
                      <a:pt x="1442151" y="775350"/>
                    </a:lnTo>
                    <a:lnTo>
                      <a:pt x="0" y="775350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34290" tIns="34290" rIns="34290" bIns="34290" numCol="1" spcCol="1270" anchor="ctr" anchorCtr="0">
                <a:noAutofit/>
              </a:bodyPr>
              <a:lstStyle/>
              <a:p>
                <a:pPr marL="0" lvl="0" indent="0" algn="l" defTabSz="4000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ru-RU" sz="900" kern="1200" dirty="0"/>
                  <a:t>создание, выполнение, мониторинг и оркестровка потоков операций по обработке данных</a:t>
                </a:r>
              </a:p>
            </p:txBody>
          </p:sp>
          <p:sp>
            <p:nvSpPr>
              <p:cNvPr id="31" name="Полилиния: фигура 30">
                <a:extLst>
                  <a:ext uri="{FF2B5EF4-FFF2-40B4-BE49-F238E27FC236}">
                    <a16:creationId xmlns:a16="http://schemas.microsoft.com/office/drawing/2014/main" id="{0B49642C-181F-F36F-3B97-F8BCFE692639}"/>
                  </a:ext>
                </a:extLst>
              </p:cNvPr>
              <p:cNvSpPr/>
              <p:nvPr/>
            </p:nvSpPr>
            <p:spPr>
              <a:xfrm>
                <a:off x="3434958" y="3163874"/>
                <a:ext cx="1124259" cy="1292250"/>
              </a:xfrm>
              <a:custGeom>
                <a:avLst/>
                <a:gdLst>
                  <a:gd name="connsiteX0" fmla="*/ 0 w 1292250"/>
                  <a:gd name="connsiteY0" fmla="*/ 562129 h 1124258"/>
                  <a:gd name="connsiteX1" fmla="*/ 281065 w 1292250"/>
                  <a:gd name="connsiteY1" fmla="*/ 0 h 1124258"/>
                  <a:gd name="connsiteX2" fmla="*/ 1011186 w 1292250"/>
                  <a:gd name="connsiteY2" fmla="*/ 0 h 1124258"/>
                  <a:gd name="connsiteX3" fmla="*/ 1292250 w 1292250"/>
                  <a:gd name="connsiteY3" fmla="*/ 562129 h 1124258"/>
                  <a:gd name="connsiteX4" fmla="*/ 1011186 w 1292250"/>
                  <a:gd name="connsiteY4" fmla="*/ 1124258 h 1124258"/>
                  <a:gd name="connsiteX5" fmla="*/ 281065 w 1292250"/>
                  <a:gd name="connsiteY5" fmla="*/ 1124258 h 1124258"/>
                  <a:gd name="connsiteX6" fmla="*/ 0 w 1292250"/>
                  <a:gd name="connsiteY6" fmla="*/ 562129 h 11242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92250" h="1124258">
                    <a:moveTo>
                      <a:pt x="646125" y="0"/>
                    </a:moveTo>
                    <a:lnTo>
                      <a:pt x="1292250" y="244527"/>
                    </a:lnTo>
                    <a:lnTo>
                      <a:pt x="1292250" y="879732"/>
                    </a:lnTo>
                    <a:lnTo>
                      <a:pt x="646125" y="1124258"/>
                    </a:lnTo>
                    <a:lnTo>
                      <a:pt x="0" y="879732"/>
                    </a:lnTo>
                    <a:lnTo>
                      <a:pt x="0" y="244527"/>
                    </a:lnTo>
                    <a:lnTo>
                      <a:pt x="646125" y="0"/>
                    </a:ln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75197" tIns="201376" rIns="175198" bIns="201376" numCol="1" spcCol="1270" anchor="ctr" anchorCtr="0">
                <a:noAutofit/>
              </a:bodyPr>
              <a:lstStyle/>
              <a:p>
                <a:pPr marL="0" lvl="0" indent="0" algn="ctr" defTabSz="1600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ru-RU" sz="3600" kern="1200"/>
              </a:p>
            </p:txBody>
          </p:sp>
          <p:sp>
            <p:nvSpPr>
              <p:cNvPr id="32" name="Полилиния: фигура 31">
                <a:extLst>
                  <a:ext uri="{FF2B5EF4-FFF2-40B4-BE49-F238E27FC236}">
                    <a16:creationId xmlns:a16="http://schemas.microsoft.com/office/drawing/2014/main" id="{D3FE1101-0E72-33EB-A1FF-DCA26EEDC2E6}"/>
                  </a:ext>
                </a:extLst>
              </p:cNvPr>
              <p:cNvSpPr/>
              <p:nvPr/>
            </p:nvSpPr>
            <p:spPr>
              <a:xfrm>
                <a:off x="4039732" y="4260736"/>
                <a:ext cx="1124258" cy="1292251"/>
              </a:xfrm>
              <a:custGeom>
                <a:avLst/>
                <a:gdLst>
                  <a:gd name="connsiteX0" fmla="*/ 0 w 1292250"/>
                  <a:gd name="connsiteY0" fmla="*/ 562129 h 1124258"/>
                  <a:gd name="connsiteX1" fmla="*/ 281065 w 1292250"/>
                  <a:gd name="connsiteY1" fmla="*/ 0 h 1124258"/>
                  <a:gd name="connsiteX2" fmla="*/ 1011186 w 1292250"/>
                  <a:gd name="connsiteY2" fmla="*/ 0 h 1124258"/>
                  <a:gd name="connsiteX3" fmla="*/ 1292250 w 1292250"/>
                  <a:gd name="connsiteY3" fmla="*/ 562129 h 1124258"/>
                  <a:gd name="connsiteX4" fmla="*/ 1011186 w 1292250"/>
                  <a:gd name="connsiteY4" fmla="*/ 1124258 h 1124258"/>
                  <a:gd name="connsiteX5" fmla="*/ 281065 w 1292250"/>
                  <a:gd name="connsiteY5" fmla="*/ 1124258 h 1124258"/>
                  <a:gd name="connsiteX6" fmla="*/ 0 w 1292250"/>
                  <a:gd name="connsiteY6" fmla="*/ 562129 h 11242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92250" h="1124258">
                    <a:moveTo>
                      <a:pt x="646125" y="0"/>
                    </a:moveTo>
                    <a:lnTo>
                      <a:pt x="1292250" y="244527"/>
                    </a:lnTo>
                    <a:lnTo>
                      <a:pt x="1292250" y="879732"/>
                    </a:lnTo>
                    <a:lnTo>
                      <a:pt x="646125" y="1124258"/>
                    </a:lnTo>
                    <a:lnTo>
                      <a:pt x="0" y="879732"/>
                    </a:lnTo>
                    <a:lnTo>
                      <a:pt x="0" y="244527"/>
                    </a:lnTo>
                    <a:lnTo>
                      <a:pt x="646125" y="0"/>
                    </a:ln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228537" tIns="254717" rIns="228537" bIns="254716" numCol="1" spcCol="1270" anchor="ctr" anchorCtr="0">
                <a:noAutofit/>
              </a:bodyPr>
              <a:lstStyle/>
              <a:p>
                <a:pPr marL="0" lvl="0" indent="0" algn="ctr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400" kern="1200" dirty="0"/>
                  <a:t>Python, SQL</a:t>
                </a:r>
                <a:endParaRPr lang="ru-RU" sz="1400" kern="1200" dirty="0"/>
              </a:p>
            </p:txBody>
          </p:sp>
          <p:sp>
            <p:nvSpPr>
              <p:cNvPr id="33" name="Полилиния: фигура 32">
                <a:extLst>
                  <a:ext uri="{FF2B5EF4-FFF2-40B4-BE49-F238E27FC236}">
                    <a16:creationId xmlns:a16="http://schemas.microsoft.com/office/drawing/2014/main" id="{864ECF84-472F-39FC-3632-6C3B8AE84F64}"/>
                  </a:ext>
                </a:extLst>
              </p:cNvPr>
              <p:cNvSpPr/>
              <p:nvPr/>
            </p:nvSpPr>
            <p:spPr>
              <a:xfrm>
                <a:off x="2597580" y="4519187"/>
                <a:ext cx="1395630" cy="775350"/>
              </a:xfrm>
              <a:custGeom>
                <a:avLst/>
                <a:gdLst>
                  <a:gd name="connsiteX0" fmla="*/ 0 w 1395630"/>
                  <a:gd name="connsiteY0" fmla="*/ 0 h 775350"/>
                  <a:gd name="connsiteX1" fmla="*/ 1395630 w 1395630"/>
                  <a:gd name="connsiteY1" fmla="*/ 0 h 775350"/>
                  <a:gd name="connsiteX2" fmla="*/ 1395630 w 1395630"/>
                  <a:gd name="connsiteY2" fmla="*/ 775350 h 775350"/>
                  <a:gd name="connsiteX3" fmla="*/ 0 w 1395630"/>
                  <a:gd name="connsiteY3" fmla="*/ 775350 h 775350"/>
                  <a:gd name="connsiteX4" fmla="*/ 0 w 1395630"/>
                  <a:gd name="connsiteY4" fmla="*/ 0 h 775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95630" h="775350">
                    <a:moveTo>
                      <a:pt x="0" y="0"/>
                    </a:moveTo>
                    <a:lnTo>
                      <a:pt x="1395630" y="0"/>
                    </a:lnTo>
                    <a:lnTo>
                      <a:pt x="1395630" y="775350"/>
                    </a:lnTo>
                    <a:lnTo>
                      <a:pt x="0" y="775350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34290" tIns="34290" rIns="34290" bIns="34290" numCol="1" spcCol="1270" anchor="ctr" anchorCtr="0">
                <a:noAutofit/>
              </a:bodyPr>
              <a:lstStyle/>
              <a:p>
                <a:pPr marL="0" lvl="0" indent="0" algn="r" defTabSz="4000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ru-RU" sz="900" kern="1200" dirty="0"/>
                  <a:t>языки программирования</a:t>
                </a:r>
              </a:p>
            </p:txBody>
          </p:sp>
          <p:sp>
            <p:nvSpPr>
              <p:cNvPr id="34" name="Полилиния: фигура 33">
                <a:extLst>
                  <a:ext uri="{FF2B5EF4-FFF2-40B4-BE49-F238E27FC236}">
                    <a16:creationId xmlns:a16="http://schemas.microsoft.com/office/drawing/2014/main" id="{8776C305-CE20-B4A7-B786-669D80E4D6D7}"/>
                  </a:ext>
                </a:extLst>
              </p:cNvPr>
              <p:cNvSpPr/>
              <p:nvPr/>
            </p:nvSpPr>
            <p:spPr>
              <a:xfrm>
                <a:off x="5253930" y="4260737"/>
                <a:ext cx="1124258" cy="1292250"/>
              </a:xfrm>
              <a:custGeom>
                <a:avLst/>
                <a:gdLst>
                  <a:gd name="connsiteX0" fmla="*/ 0 w 1292250"/>
                  <a:gd name="connsiteY0" fmla="*/ 562129 h 1124258"/>
                  <a:gd name="connsiteX1" fmla="*/ 281065 w 1292250"/>
                  <a:gd name="connsiteY1" fmla="*/ 0 h 1124258"/>
                  <a:gd name="connsiteX2" fmla="*/ 1011186 w 1292250"/>
                  <a:gd name="connsiteY2" fmla="*/ 0 h 1124258"/>
                  <a:gd name="connsiteX3" fmla="*/ 1292250 w 1292250"/>
                  <a:gd name="connsiteY3" fmla="*/ 562129 h 1124258"/>
                  <a:gd name="connsiteX4" fmla="*/ 1011186 w 1292250"/>
                  <a:gd name="connsiteY4" fmla="*/ 1124258 h 1124258"/>
                  <a:gd name="connsiteX5" fmla="*/ 281065 w 1292250"/>
                  <a:gd name="connsiteY5" fmla="*/ 1124258 h 1124258"/>
                  <a:gd name="connsiteX6" fmla="*/ 0 w 1292250"/>
                  <a:gd name="connsiteY6" fmla="*/ 562129 h 11242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92250" h="1124258">
                    <a:moveTo>
                      <a:pt x="646125" y="0"/>
                    </a:moveTo>
                    <a:lnTo>
                      <a:pt x="1292250" y="244527"/>
                    </a:lnTo>
                    <a:lnTo>
                      <a:pt x="1292250" y="879732"/>
                    </a:lnTo>
                    <a:lnTo>
                      <a:pt x="646125" y="1124258"/>
                    </a:lnTo>
                    <a:lnTo>
                      <a:pt x="0" y="879732"/>
                    </a:lnTo>
                    <a:lnTo>
                      <a:pt x="0" y="244527"/>
                    </a:lnTo>
                    <a:lnTo>
                      <a:pt x="646125" y="0"/>
                    </a:ln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75197" tIns="201376" rIns="175197" bIns="201376" numCol="1" spcCol="1270" anchor="ctr" anchorCtr="0">
                <a:noAutofit/>
              </a:bodyPr>
              <a:lstStyle/>
              <a:p>
                <a:pPr marL="0" lvl="0" indent="0" algn="ctr" defTabSz="1600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ru-RU" sz="3600" kern="1200"/>
              </a:p>
            </p:txBody>
          </p:sp>
          <p:sp>
            <p:nvSpPr>
              <p:cNvPr id="35" name="Полилиния: фигура 34">
                <a:extLst>
                  <a:ext uri="{FF2B5EF4-FFF2-40B4-BE49-F238E27FC236}">
                    <a16:creationId xmlns:a16="http://schemas.microsoft.com/office/drawing/2014/main" id="{6512E2E2-E714-DC95-BF95-9D8A09C1B6AB}"/>
                  </a:ext>
                </a:extLst>
              </p:cNvPr>
              <p:cNvSpPr/>
              <p:nvPr/>
            </p:nvSpPr>
            <p:spPr>
              <a:xfrm>
                <a:off x="4649157" y="5357599"/>
                <a:ext cx="1124258" cy="1292250"/>
              </a:xfrm>
              <a:custGeom>
                <a:avLst/>
                <a:gdLst>
                  <a:gd name="connsiteX0" fmla="*/ 0 w 1292250"/>
                  <a:gd name="connsiteY0" fmla="*/ 562129 h 1124258"/>
                  <a:gd name="connsiteX1" fmla="*/ 281065 w 1292250"/>
                  <a:gd name="connsiteY1" fmla="*/ 0 h 1124258"/>
                  <a:gd name="connsiteX2" fmla="*/ 1011186 w 1292250"/>
                  <a:gd name="connsiteY2" fmla="*/ 0 h 1124258"/>
                  <a:gd name="connsiteX3" fmla="*/ 1292250 w 1292250"/>
                  <a:gd name="connsiteY3" fmla="*/ 562129 h 1124258"/>
                  <a:gd name="connsiteX4" fmla="*/ 1011186 w 1292250"/>
                  <a:gd name="connsiteY4" fmla="*/ 1124258 h 1124258"/>
                  <a:gd name="connsiteX5" fmla="*/ 281065 w 1292250"/>
                  <a:gd name="connsiteY5" fmla="*/ 1124258 h 1124258"/>
                  <a:gd name="connsiteX6" fmla="*/ 0 w 1292250"/>
                  <a:gd name="connsiteY6" fmla="*/ 562129 h 11242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92250" h="1124258">
                    <a:moveTo>
                      <a:pt x="646125" y="0"/>
                    </a:moveTo>
                    <a:lnTo>
                      <a:pt x="1292250" y="244527"/>
                    </a:lnTo>
                    <a:lnTo>
                      <a:pt x="1292250" y="879732"/>
                    </a:lnTo>
                    <a:lnTo>
                      <a:pt x="646125" y="1124258"/>
                    </a:lnTo>
                    <a:lnTo>
                      <a:pt x="0" y="879732"/>
                    </a:lnTo>
                    <a:lnTo>
                      <a:pt x="0" y="244527"/>
                    </a:lnTo>
                    <a:lnTo>
                      <a:pt x="646125" y="0"/>
                    </a:ln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228537" tIns="254716" rIns="228537" bIns="254716" numCol="1" spcCol="1270" anchor="ctr" anchorCtr="0">
                <a:noAutofit/>
              </a:bodyPr>
              <a:lstStyle/>
              <a:p>
                <a:pPr marL="0" lvl="0" indent="0" algn="ctr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400" kern="1200" dirty="0"/>
                  <a:t>Postgres</a:t>
                </a:r>
                <a:endParaRPr lang="ru-RU" sz="1400" kern="1200" dirty="0"/>
              </a:p>
            </p:txBody>
          </p:sp>
          <p:sp>
            <p:nvSpPr>
              <p:cNvPr id="36" name="Прямоугольник 35">
                <a:extLst>
                  <a:ext uri="{FF2B5EF4-FFF2-40B4-BE49-F238E27FC236}">
                    <a16:creationId xmlns:a16="http://schemas.microsoft.com/office/drawing/2014/main" id="{37223213-BC67-D3DC-6FE7-A4E6B7E0BEE7}"/>
                  </a:ext>
                </a:extLst>
              </p:cNvPr>
              <p:cNvSpPr/>
              <p:nvPr/>
            </p:nvSpPr>
            <p:spPr>
              <a:xfrm>
                <a:off x="5807531" y="5616049"/>
                <a:ext cx="1442151" cy="775350"/>
              </a:xfrm>
              <a:prstGeom prst="rect">
                <a:avLst/>
              </a:pr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37" name="Полилиния: фигура 36">
                <a:extLst>
                  <a:ext uri="{FF2B5EF4-FFF2-40B4-BE49-F238E27FC236}">
                    <a16:creationId xmlns:a16="http://schemas.microsoft.com/office/drawing/2014/main" id="{4CAF823D-8493-4A3A-C28D-A2C6863AF3F8}"/>
                  </a:ext>
                </a:extLst>
              </p:cNvPr>
              <p:cNvSpPr/>
              <p:nvPr/>
            </p:nvSpPr>
            <p:spPr>
              <a:xfrm>
                <a:off x="3434958" y="5357599"/>
                <a:ext cx="1124258" cy="1292250"/>
              </a:xfrm>
              <a:custGeom>
                <a:avLst/>
                <a:gdLst>
                  <a:gd name="connsiteX0" fmla="*/ 0 w 1292250"/>
                  <a:gd name="connsiteY0" fmla="*/ 562129 h 1124258"/>
                  <a:gd name="connsiteX1" fmla="*/ 281065 w 1292250"/>
                  <a:gd name="connsiteY1" fmla="*/ 0 h 1124258"/>
                  <a:gd name="connsiteX2" fmla="*/ 1011186 w 1292250"/>
                  <a:gd name="connsiteY2" fmla="*/ 0 h 1124258"/>
                  <a:gd name="connsiteX3" fmla="*/ 1292250 w 1292250"/>
                  <a:gd name="connsiteY3" fmla="*/ 562129 h 1124258"/>
                  <a:gd name="connsiteX4" fmla="*/ 1011186 w 1292250"/>
                  <a:gd name="connsiteY4" fmla="*/ 1124258 h 1124258"/>
                  <a:gd name="connsiteX5" fmla="*/ 281065 w 1292250"/>
                  <a:gd name="connsiteY5" fmla="*/ 1124258 h 1124258"/>
                  <a:gd name="connsiteX6" fmla="*/ 0 w 1292250"/>
                  <a:gd name="connsiteY6" fmla="*/ 562129 h 11242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92250" h="1124258">
                    <a:moveTo>
                      <a:pt x="646125" y="0"/>
                    </a:moveTo>
                    <a:lnTo>
                      <a:pt x="1292250" y="244527"/>
                    </a:lnTo>
                    <a:lnTo>
                      <a:pt x="1292250" y="879732"/>
                    </a:lnTo>
                    <a:lnTo>
                      <a:pt x="646125" y="1124258"/>
                    </a:lnTo>
                    <a:lnTo>
                      <a:pt x="0" y="879732"/>
                    </a:lnTo>
                    <a:lnTo>
                      <a:pt x="0" y="244527"/>
                    </a:lnTo>
                    <a:lnTo>
                      <a:pt x="646125" y="0"/>
                    </a:ln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75197" tIns="201376" rIns="175197" bIns="201376" numCol="1" spcCol="1270" anchor="ctr" anchorCtr="0">
                <a:noAutofit/>
              </a:bodyPr>
              <a:lstStyle/>
              <a:p>
                <a:pPr marL="0" lvl="0" indent="0" algn="ctr" defTabSz="1600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ru-RU" sz="3600" kern="1200"/>
              </a:p>
            </p:txBody>
          </p:sp>
        </p:grpSp>
        <p:pic>
          <p:nvPicPr>
            <p:cNvPr id="6" name="Рисунок 5" descr="Изображение выглядит как графическая вставка, Графика, символ, мультфильм&#10;&#10;Автоматически созданное описание">
              <a:extLst>
                <a:ext uri="{FF2B5EF4-FFF2-40B4-BE49-F238E27FC236}">
                  <a16:creationId xmlns:a16="http://schemas.microsoft.com/office/drawing/2014/main" id="{F6ED10A7-A974-E59F-CC05-01295CCD772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807531" y="4549055"/>
              <a:ext cx="502224" cy="550092"/>
            </a:xfrm>
            <a:prstGeom prst="rect">
              <a:avLst/>
            </a:prstGeom>
          </p:spPr>
        </p:pic>
        <p:pic>
          <p:nvPicPr>
            <p:cNvPr id="11" name="Рисунок 10" descr="Изображение выглядит как снимок экрана, Графика, Шрифт, символ&#10;&#10;Автоматически созданное описание">
              <a:extLst>
                <a:ext uri="{FF2B5EF4-FFF2-40B4-BE49-F238E27FC236}">
                  <a16:creationId xmlns:a16="http://schemas.microsoft.com/office/drawing/2014/main" id="{155B2093-EB84-E8ED-B6B9-94710BA8381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12751" y="4744443"/>
              <a:ext cx="550092" cy="550092"/>
            </a:xfrm>
            <a:prstGeom prst="rect">
              <a:avLst/>
            </a:prstGeom>
          </p:spPr>
        </p:pic>
        <p:pic>
          <p:nvPicPr>
            <p:cNvPr id="13" name="Рисунок 12" descr="Изображение выглядит как Графика, Красочность, творческий подход, искусство&#10;&#10;Автоматически созданное описание">
              <a:extLst>
                <a:ext uri="{FF2B5EF4-FFF2-40B4-BE49-F238E27FC236}">
                  <a16:creationId xmlns:a16="http://schemas.microsoft.com/office/drawing/2014/main" id="{F743144B-8F97-FFB6-ED42-B7543542DDA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652790" y="3450670"/>
              <a:ext cx="680839" cy="680839"/>
            </a:xfrm>
            <a:prstGeom prst="rect">
              <a:avLst/>
            </a:prstGeom>
          </p:spPr>
        </p:pic>
        <p:pic>
          <p:nvPicPr>
            <p:cNvPr id="15" name="Рисунок 14" descr="Изображение выглядит как графическая вставка, творческий подход, дизайн&#10;&#10;Автоматически созданное описание со средним доверительным уровнем">
              <a:extLst>
                <a:ext uri="{FF2B5EF4-FFF2-40B4-BE49-F238E27FC236}">
                  <a16:creationId xmlns:a16="http://schemas.microsoft.com/office/drawing/2014/main" id="{90AAAC6E-A98F-1D86-B396-F2A92196CA0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584516" y="1300039"/>
              <a:ext cx="915741" cy="644057"/>
            </a:xfrm>
            <a:prstGeom prst="rect">
              <a:avLst/>
            </a:prstGeom>
          </p:spPr>
        </p:pic>
        <p:pic>
          <p:nvPicPr>
            <p:cNvPr id="19" name="Рисунок 18" descr="Изображение выглядит как Графика, Шрифт, символ, дизайн&#10;&#10;Автоматически созданное описание">
              <a:extLst>
                <a:ext uri="{FF2B5EF4-FFF2-40B4-BE49-F238E27FC236}">
                  <a16:creationId xmlns:a16="http://schemas.microsoft.com/office/drawing/2014/main" id="{B209FE5C-8F9F-C099-D15C-61828EB2D8A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300543" y="2496371"/>
              <a:ext cx="976641" cy="408205"/>
            </a:xfrm>
            <a:prstGeom prst="rect">
              <a:avLst/>
            </a:prstGeom>
          </p:spPr>
        </p:pic>
        <p:pic>
          <p:nvPicPr>
            <p:cNvPr id="21" name="Рисунок 20" descr="Изображение выглядит как графическая вставка, Графика, символ, дизайн&#10;&#10;Автоматически созданное описание">
              <a:extLst>
                <a:ext uri="{FF2B5EF4-FFF2-40B4-BE49-F238E27FC236}">
                  <a16:creationId xmlns:a16="http://schemas.microsoft.com/office/drawing/2014/main" id="{7A30B49C-B786-E110-5781-0A431C7B88C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521102" y="5616049"/>
              <a:ext cx="862057" cy="888996"/>
            </a:xfrm>
            <a:prstGeom prst="rect">
              <a:avLst/>
            </a:prstGeom>
          </p:spPr>
        </p:pic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9408386E-0586-7840-03B0-B6D3966B5B85}"/>
                </a:ext>
              </a:extLst>
            </p:cNvPr>
            <p:cNvSpPr txBox="1"/>
            <p:nvPr/>
          </p:nvSpPr>
          <p:spPr>
            <a:xfrm>
              <a:off x="5831810" y="5845571"/>
              <a:ext cx="1417872" cy="341632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4290" tIns="34290" rIns="34290" bIns="34290" numCol="1" spcCol="1270" anchor="ctr" anchorCtr="0">
              <a:noAutofit/>
            </a:bodyPr>
            <a:lstStyle>
              <a:defPPr>
                <a:defRPr lang="en-US"/>
              </a:defPPr>
              <a:lvl1pPr lvl="0" indent="0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 sz="900">
                  <a:solidFill>
                    <a:schemeClr val="tx1">
                      <a:hueOff val="0"/>
                      <a:satOff val="0"/>
                      <a:lumOff val="0"/>
                      <a:alphaOff val="0"/>
                    </a:schemeClr>
                  </a:solidFill>
                </a:defRPr>
              </a:lvl1pPr>
              <a:lvl2pPr>
                <a:defRPr>
                  <a:solidFill>
                    <a:schemeClr val="tx1">
                      <a:hueOff val="0"/>
                      <a:satOff val="0"/>
                      <a:lumOff val="0"/>
                      <a:alphaOff val="0"/>
                    </a:schemeClr>
                  </a:solidFill>
                </a:defRPr>
              </a:lvl2pPr>
              <a:lvl3pPr>
                <a:defRPr>
                  <a:solidFill>
                    <a:schemeClr val="tx1">
                      <a:hueOff val="0"/>
                      <a:satOff val="0"/>
                      <a:lumOff val="0"/>
                      <a:alphaOff val="0"/>
                    </a:schemeClr>
                  </a:solidFill>
                </a:defRPr>
              </a:lvl3pPr>
              <a:lvl4pPr>
                <a:defRPr>
                  <a:solidFill>
                    <a:schemeClr val="tx1">
                      <a:hueOff val="0"/>
                      <a:satOff val="0"/>
                      <a:lumOff val="0"/>
                      <a:alphaOff val="0"/>
                    </a:schemeClr>
                  </a:solidFill>
                </a:defRPr>
              </a:lvl4pPr>
              <a:lvl5pPr>
                <a:defRPr>
                  <a:solidFill>
                    <a:schemeClr val="tx1">
                      <a:hueOff val="0"/>
                      <a:satOff val="0"/>
                      <a:lumOff val="0"/>
                      <a:alphaOff val="0"/>
                    </a:schemeClr>
                  </a:solidFill>
                </a:defRPr>
              </a:lvl5pPr>
              <a:lvl6pPr>
                <a:defRPr>
                  <a:solidFill>
                    <a:schemeClr val="tx1">
                      <a:hueOff val="0"/>
                      <a:satOff val="0"/>
                      <a:lumOff val="0"/>
                      <a:alphaOff val="0"/>
                    </a:schemeClr>
                  </a:solidFill>
                </a:defRPr>
              </a:lvl6pPr>
              <a:lvl7pPr>
                <a:defRPr>
                  <a:solidFill>
                    <a:schemeClr val="tx1">
                      <a:hueOff val="0"/>
                      <a:satOff val="0"/>
                      <a:lumOff val="0"/>
                      <a:alphaOff val="0"/>
                    </a:schemeClr>
                  </a:solidFill>
                </a:defRPr>
              </a:lvl7pPr>
              <a:lvl8pPr>
                <a:defRPr>
                  <a:solidFill>
                    <a:schemeClr val="tx1">
                      <a:hueOff val="0"/>
                      <a:satOff val="0"/>
                      <a:lumOff val="0"/>
                      <a:alphaOff val="0"/>
                    </a:schemeClr>
                  </a:solidFill>
                </a:defRPr>
              </a:lvl8pPr>
              <a:lvl9pPr>
                <a:defRPr>
                  <a:solidFill>
                    <a:schemeClr val="tx1">
                      <a:hueOff val="0"/>
                      <a:satOff val="0"/>
                      <a:lumOff val="0"/>
                      <a:alphaOff val="0"/>
                    </a:schemeClr>
                  </a:solidFill>
                </a:defRPr>
              </a:lvl9pPr>
            </a:lstStyle>
            <a:p>
              <a:r>
                <a:rPr lang="ru-RU" dirty="0"/>
                <a:t>создание, хранение базы данных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86081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F4487F-C3DD-E689-080E-2AE61BEDA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317" y="193722"/>
            <a:ext cx="8596668" cy="662503"/>
          </a:xfrm>
        </p:spPr>
        <p:txBody>
          <a:bodyPr>
            <a:normAutofit fontScale="90000"/>
          </a:bodyPr>
          <a:lstStyle/>
          <a:p>
            <a:r>
              <a:rPr lang="ru-RU" b="0" i="0" dirty="0">
                <a:solidFill>
                  <a:srgbClr val="172B4D"/>
                </a:solidFill>
                <a:effectLst/>
                <a:latin typeface="Montserrat" panose="00000500000000000000" pitchFamily="2" charset="-52"/>
              </a:rPr>
              <a:t>Результаты разработки</a:t>
            </a:r>
            <a:br>
              <a:rPr lang="ru-RU" b="0" i="0" dirty="0">
                <a:solidFill>
                  <a:srgbClr val="172B4D"/>
                </a:solidFill>
                <a:effectLst/>
                <a:latin typeface="Montserrat" panose="00000500000000000000" pitchFamily="2" charset="-52"/>
              </a:rPr>
            </a:b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20C4E28B-828C-C4E9-B973-E6AD57DC51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4201" t="72313" r="23756" b="3356"/>
          <a:stretch/>
        </p:blipFill>
        <p:spPr>
          <a:xfrm>
            <a:off x="0" y="1075837"/>
            <a:ext cx="9097576" cy="1359948"/>
          </a:xfr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70016EC0-4DD7-A38F-961F-521FAB8A79C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058" t="15042" r="16731" b="73675"/>
          <a:stretch/>
        </p:blipFill>
        <p:spPr>
          <a:xfrm>
            <a:off x="200542" y="5368880"/>
            <a:ext cx="11851723" cy="1119046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433A1AE0-8816-13A0-6195-16042D672FD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7404" t="15043" r="15769" b="73678"/>
          <a:stretch/>
        </p:blipFill>
        <p:spPr>
          <a:xfrm>
            <a:off x="170138" y="2397512"/>
            <a:ext cx="11851723" cy="112526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AB54629-D54D-6187-2A71-6415758C8407}"/>
              </a:ext>
            </a:extLst>
          </p:cNvPr>
          <p:cNvSpPr txBox="1"/>
          <p:nvPr/>
        </p:nvSpPr>
        <p:spPr>
          <a:xfrm>
            <a:off x="466317" y="1008475"/>
            <a:ext cx="61018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ru-RU" altLang="ru-RU" sz="1800" u="none" strike="noStrike" cap="none" normalizeH="0" dirty="0">
                <a:ln>
                  <a:noFill/>
                </a:ln>
                <a:solidFill>
                  <a:srgbClr val="172B4D"/>
                </a:solidFill>
                <a:effectLst/>
                <a:latin typeface="Trebuchet MS" panose="020B0603020202020204" pitchFamily="34" charset="0"/>
              </a:rPr>
              <a:t>Инициализирующий режим загрузки данных</a:t>
            </a:r>
            <a:endParaRPr lang="ru-RU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33C535B-9880-6C76-F316-03F6C8138B56}"/>
              </a:ext>
            </a:extLst>
          </p:cNvPr>
          <p:cNvSpPr txBox="1"/>
          <p:nvPr/>
        </p:nvSpPr>
        <p:spPr>
          <a:xfrm>
            <a:off x="478039" y="3751887"/>
            <a:ext cx="61018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ru-RU" altLang="ru-RU" sz="1800" u="none" strike="noStrike" cap="none" normalizeH="0" dirty="0">
                <a:ln>
                  <a:noFill/>
                </a:ln>
                <a:solidFill>
                  <a:srgbClr val="172B4D"/>
                </a:solidFill>
                <a:effectLst/>
                <a:latin typeface="Trebuchet MS" panose="020B0603020202020204" pitchFamily="34" charset="0"/>
              </a:rPr>
              <a:t>Инкрементальный режим загрузки данных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917E1EC-85BC-BF28-97C4-222083725AD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2775" t="77081" r="23004" b="1700"/>
          <a:stretch/>
        </p:blipFill>
        <p:spPr>
          <a:xfrm>
            <a:off x="97745" y="4207807"/>
            <a:ext cx="9333812" cy="1125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0733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A5FEEA-CEDB-3307-5222-15BC2FEC7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172B4D"/>
                </a:solidFill>
                <a:effectLst/>
                <a:latin typeface="Montserrat" panose="00000500000000000000" pitchFamily="2" charset="-52"/>
              </a:rPr>
              <a:t>Выводы</a:t>
            </a:r>
            <a:br>
              <a:rPr lang="ru-RU" b="0" i="0" dirty="0">
                <a:solidFill>
                  <a:srgbClr val="172B4D"/>
                </a:solidFill>
                <a:effectLst/>
                <a:latin typeface="Montserrat" panose="00000500000000000000" pitchFamily="2" charset="-52"/>
              </a:rPr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BA6F3E1-DAF1-CA55-125E-83DCE70554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66974"/>
            <a:ext cx="8596668" cy="3880773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ru-RU" sz="2000" dirty="0"/>
              <a:t>Создан ETL-процесс формирования витрин данных для анализа изменений курса акций</a:t>
            </a:r>
          </a:p>
          <a:p>
            <a:pPr>
              <a:buFont typeface="+mj-lt"/>
              <a:buAutoNum type="arabicPeriod"/>
            </a:pPr>
            <a:r>
              <a:rPr lang="ru-RU" sz="2000" dirty="0"/>
              <a:t>В процессе выполнения работы закреплены на практике знания и навыки работы с изученными на курсе технологиями  используемыми в инженерии данных</a:t>
            </a:r>
          </a:p>
        </p:txBody>
      </p:sp>
    </p:spTree>
    <p:extLst>
      <p:ext uri="{BB962C8B-B14F-4D97-AF65-F5344CB8AC3E}">
        <p14:creationId xmlns:p14="http://schemas.microsoft.com/office/powerpoint/2010/main" val="559056410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224</TotalTime>
  <Words>333</Words>
  <Application>Microsoft Office PowerPoint</Application>
  <PresentationFormat>Широкоэкранный</PresentationFormat>
  <Paragraphs>56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</vt:lpstr>
      <vt:lpstr>Montserrat</vt:lpstr>
      <vt:lpstr>Trebuchet MS</vt:lpstr>
      <vt:lpstr>Wingdings 3</vt:lpstr>
      <vt:lpstr>Аспект</vt:lpstr>
      <vt:lpstr>Создание ETL-процесса формирования витрин данных для анализа изменений курса акций </vt:lpstr>
      <vt:lpstr>Общее описание проекта</vt:lpstr>
      <vt:lpstr>План реализации</vt:lpstr>
      <vt:lpstr>ER-диаграмма   </vt:lpstr>
      <vt:lpstr>Используемые  технологии  </vt:lpstr>
      <vt:lpstr>Результаты разработки </vt:lpstr>
      <vt:lpstr>Выводы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Создание ETL-процесса формирования витрин данных для анализа изменений курса акций </dc:title>
  <dc:creator>V M</dc:creator>
  <cp:lastModifiedBy>V M</cp:lastModifiedBy>
  <cp:revision>10</cp:revision>
  <dcterms:created xsi:type="dcterms:W3CDTF">2023-12-02T14:16:57Z</dcterms:created>
  <dcterms:modified xsi:type="dcterms:W3CDTF">2023-12-03T07:37:36Z</dcterms:modified>
</cp:coreProperties>
</file>