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 M" initials="VM" lastIdx="1" clrIdx="0">
    <p:extLst>
      <p:ext uri="{19B8F6BF-5375-455C-9EA6-DF929625EA0E}">
        <p15:presenceInfo xmlns:p15="http://schemas.microsoft.com/office/powerpoint/2012/main" userId="6726c2c385048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635D7-8720-F38D-D008-21549BF96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66800"/>
            <a:ext cx="7766936" cy="2489200"/>
          </a:xfrm>
        </p:spPr>
        <p:txBody>
          <a:bodyPr/>
          <a:lstStyle/>
          <a:p>
            <a:pPr algn="ctr"/>
            <a:r>
              <a:rPr lang="ru-RU" sz="3600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Создание ETL-процесса формирования витрин данных для анализа изменений курса акций 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478047-D60A-D4D0-D8DA-9C91703BE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609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/>
              <a:t>Итоговая аттестационная работа</a:t>
            </a:r>
          </a:p>
          <a:p>
            <a:pPr algn="ctr"/>
            <a:r>
              <a:rPr lang="ru-RU" dirty="0"/>
              <a:t>по курсу «Инженер</a:t>
            </a:r>
            <a:r>
              <a:rPr lang="en-US" dirty="0"/>
              <a:t> </a:t>
            </a:r>
            <a:r>
              <a:rPr lang="ru-RU" dirty="0"/>
              <a:t>данных»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Исполнитель: Момотова И.В.</a:t>
            </a:r>
          </a:p>
        </p:txBody>
      </p:sp>
    </p:spTree>
    <p:extLst>
      <p:ext uri="{BB962C8B-B14F-4D97-AF65-F5344CB8AC3E}">
        <p14:creationId xmlns:p14="http://schemas.microsoft.com/office/powerpoint/2010/main" val="407302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56EF8-C9A4-5305-572D-CF8442AC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221793"/>
            <a:ext cx="8596668" cy="5715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172B4D"/>
                </a:solidFill>
                <a:latin typeface="Montserrat" panose="00000500000000000000" pitchFamily="2" charset="-52"/>
              </a:rPr>
              <a:t>О</a:t>
            </a:r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бщее описание проекта</a:t>
            </a:r>
            <a:endParaRPr lang="ru-RU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14F246-6670-7067-5F17-6422B674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900267"/>
            <a:ext cx="9334500" cy="56656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Общая задача: создать ETL-процесс формирования витрин данных для анализа изменений курса</a:t>
            </a:r>
            <a:endParaRPr kumimoji="0" lang="en-US" altLang="ru-RU" sz="1300" b="1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1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Подробное описание задачи:</a:t>
            </a:r>
            <a:endParaRPr kumimoji="0" lang="ru-RU" altLang="ru-RU" sz="13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Разработать скрипты загрузки данных в 2-х режимах: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Инициализирующий — загрузка полного слепка данных источника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Инкрементальный — загрузка дельты данных за прошедшие сутки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Организовать правильную структуру хранения данных: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Сырой слой данных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Промежуточный слой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Слой витрин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300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В качестве результата работы программного продукта необходимо написать скрипт, который формирует витрину данных следующего содержания:</a:t>
            </a:r>
            <a:endParaRPr kumimoji="0" lang="ru-RU" altLang="ru-RU" sz="13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Суррогатный ключ категории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Название валюты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Суммарный объем торгов за последние сутки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Курс валюты на момент открытия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Курс валюты на момент закрытия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Разница (в %) курса с момента открытия до момента закрытия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Минимальный временной интервал, на котором был зафиксирован самый крупный объем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Минимальный временной интервал, на котором был зафиксирован максимальный курс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Минимальный временной интервал, на котором был зафиксирован минимальный курс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Дополнение:</a:t>
            </a:r>
            <a:endParaRPr kumimoji="0" lang="ru-RU" altLang="ru-RU" sz="13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В качестве основы витрины необходимо выбрать 3–5 различных акций компаний.</a:t>
            </a:r>
            <a:endParaRPr kumimoji="0" lang="ru-RU" altLang="ru-RU" sz="13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Источники:</a:t>
            </a:r>
            <a:endParaRPr kumimoji="0" lang="ru-RU" altLang="ru-RU" sz="13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Free Stock </a:t>
            </a:r>
            <a:r>
              <a:rPr kumimoji="0" lang="ru-RU" altLang="ru-RU" sz="1300" u="none" strike="noStrike" cap="none" normalizeH="0" dirty="0" err="1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APIs</a:t>
            </a: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 </a:t>
            </a:r>
            <a:r>
              <a:rPr kumimoji="0" lang="ru-RU" altLang="ru-RU" sz="1300" u="none" strike="noStrike" cap="none" normalizeH="0" dirty="0" err="1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in</a:t>
            </a: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 JSON &amp; Excel | Alpha </a:t>
            </a:r>
            <a:r>
              <a:rPr kumimoji="0" lang="ru-RU" altLang="ru-RU" sz="1300" u="none" strike="noStrike" cap="none" normalizeH="0" dirty="0" err="1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Vantage</a:t>
            </a: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 </a:t>
            </a:r>
            <a:endParaRPr kumimoji="0" lang="ru-RU" altLang="ru-RU" sz="13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9" name="AutoShape 6">
            <a:hlinkClick r:id="rId2"/>
            <a:extLst>
              <a:ext uri="{FF2B5EF4-FFF2-40B4-BE49-F238E27FC236}">
                <a16:creationId xmlns:a16="http://schemas.microsoft.com/office/drawing/2014/main" id="{84D103A0-FDBD-BA88-C596-6A4AF0FFB2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75" y="1533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34FF2-8ABB-792B-6298-1F8C15C4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План реализации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57668-D5FA-14DB-24C9-AD136AC6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3401"/>
            <a:ext cx="8596668" cy="423796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2400" dirty="0"/>
              <a:t>Анализ источника данных для определения способа сбора информации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Проектирование структуры </a:t>
            </a:r>
            <a:r>
              <a:rPr lang="en-US" sz="2400" dirty="0"/>
              <a:t>DWH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Определение стека используемых при реализации проекта  технологий 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Физическая реализация проекта: написание скриптов для создания БД, настройка соединений</a:t>
            </a:r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2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0232E-6A7A-8318-4E88-DEAA4FB7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04" y="82062"/>
            <a:ext cx="8596668" cy="48064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ER-</a:t>
            </a:r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диаграмма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 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24D05200-EFA3-CE81-3E3C-6D9530FB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81" y="706284"/>
            <a:ext cx="8473952" cy="6069654"/>
          </a:xfrm>
        </p:spPr>
      </p:pic>
    </p:spTree>
    <p:extLst>
      <p:ext uri="{BB962C8B-B14F-4D97-AF65-F5344CB8AC3E}">
        <p14:creationId xmlns:p14="http://schemas.microsoft.com/office/powerpoint/2010/main" val="383342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DB15D-DD0D-1F98-79F8-2B03028D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66" y="132783"/>
            <a:ext cx="3686432" cy="1125977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Используемые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 технологии 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36C87C81-1137-C4DD-3808-7624E34914D1}"/>
              </a:ext>
            </a:extLst>
          </p:cNvPr>
          <p:cNvGrpSpPr/>
          <p:nvPr/>
        </p:nvGrpSpPr>
        <p:grpSpPr>
          <a:xfrm>
            <a:off x="3135922" y="117231"/>
            <a:ext cx="5709139" cy="6623537"/>
            <a:chOff x="2597580" y="970149"/>
            <a:chExt cx="4652102" cy="567969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58C2C9BD-FFF0-2136-210C-08BA85B3BE9F}"/>
                </a:ext>
              </a:extLst>
            </p:cNvPr>
            <p:cNvGrpSpPr/>
            <p:nvPr/>
          </p:nvGrpSpPr>
          <p:grpSpPr>
            <a:xfrm>
              <a:off x="2597580" y="970149"/>
              <a:ext cx="4652102" cy="5679699"/>
              <a:chOff x="2597580" y="970150"/>
              <a:chExt cx="4652102" cy="5679699"/>
            </a:xfrm>
          </p:grpSpPr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26D7CAC2-2DB8-52F7-12D3-C51AA9A48D60}"/>
                  </a:ext>
                </a:extLst>
              </p:cNvPr>
              <p:cNvSpPr/>
              <p:nvPr/>
            </p:nvSpPr>
            <p:spPr>
              <a:xfrm>
                <a:off x="4649157" y="970150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6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Docker</a:t>
                </a:r>
                <a:endParaRPr lang="ru-RU" sz="1400" kern="1200" dirty="0"/>
              </a:p>
            </p:txBody>
          </p:sp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F2F1BDE0-6FAF-1E33-9B48-9B8A2D5D5618}"/>
                  </a:ext>
                </a:extLst>
              </p:cNvPr>
              <p:cNvSpPr/>
              <p:nvPr/>
            </p:nvSpPr>
            <p:spPr>
              <a:xfrm>
                <a:off x="5807531" y="1228600"/>
                <a:ext cx="1442151" cy="775350"/>
              </a:xfrm>
              <a:custGeom>
                <a:avLst/>
                <a:gdLst>
                  <a:gd name="connsiteX0" fmla="*/ 0 w 1442151"/>
                  <a:gd name="connsiteY0" fmla="*/ 0 h 775350"/>
                  <a:gd name="connsiteX1" fmla="*/ 1442151 w 1442151"/>
                  <a:gd name="connsiteY1" fmla="*/ 0 h 775350"/>
                  <a:gd name="connsiteX2" fmla="*/ 1442151 w 1442151"/>
                  <a:gd name="connsiteY2" fmla="*/ 775350 h 775350"/>
                  <a:gd name="connsiteX3" fmla="*/ 0 w 1442151"/>
                  <a:gd name="connsiteY3" fmla="*/ 775350 h 775350"/>
                  <a:gd name="connsiteX4" fmla="*/ 0 w 1442151"/>
                  <a:gd name="connsiteY4" fmla="*/ 0 h 7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2151" h="775350">
                    <a:moveTo>
                      <a:pt x="0" y="0"/>
                    </a:moveTo>
                    <a:lnTo>
                      <a:pt x="1442151" y="0"/>
                    </a:lnTo>
                    <a:lnTo>
                      <a:pt x="1442151" y="775350"/>
                    </a:lnTo>
                    <a:lnTo>
                      <a:pt x="0" y="7753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900" kern="1200" dirty="0"/>
                  <a:t>создани</a:t>
                </a:r>
                <a:r>
                  <a:rPr lang="ru-RU" sz="900" dirty="0"/>
                  <a:t>е</a:t>
                </a:r>
                <a:r>
                  <a:rPr lang="en-US" sz="900" kern="1200" dirty="0"/>
                  <a:t> </a:t>
                </a:r>
                <a:r>
                  <a:rPr lang="ru-RU" sz="900" kern="1200" dirty="0"/>
                  <a:t>изолированного окружения </a:t>
                </a:r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7695EA55-C94C-1418-1409-EF767508911F}"/>
                  </a:ext>
                </a:extLst>
              </p:cNvPr>
              <p:cNvSpPr/>
              <p:nvPr/>
            </p:nvSpPr>
            <p:spPr>
              <a:xfrm>
                <a:off x="3434958" y="970150"/>
                <a:ext cx="1124259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8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  <p:sp>
            <p:nvSpPr>
              <p:cNvPr id="26" name="Полилиния: фигура 25">
                <a:extLst>
                  <a:ext uri="{FF2B5EF4-FFF2-40B4-BE49-F238E27FC236}">
                    <a16:creationId xmlns:a16="http://schemas.microsoft.com/office/drawing/2014/main" id="{16A34367-C158-D58B-1575-7929769DA298}"/>
                  </a:ext>
                </a:extLst>
              </p:cNvPr>
              <p:cNvSpPr/>
              <p:nvPr/>
            </p:nvSpPr>
            <p:spPr>
              <a:xfrm>
                <a:off x="4084747" y="2067012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6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Git</a:t>
                </a:r>
                <a:endParaRPr lang="ru-RU" sz="1400" kern="1200" dirty="0"/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910152B1-D22F-1DF9-30AD-DBC253CDC59D}"/>
                  </a:ext>
                </a:extLst>
              </p:cNvPr>
              <p:cNvSpPr/>
              <p:nvPr/>
            </p:nvSpPr>
            <p:spPr>
              <a:xfrm>
                <a:off x="2597580" y="2325462"/>
                <a:ext cx="1395630" cy="775350"/>
              </a:xfrm>
              <a:custGeom>
                <a:avLst/>
                <a:gdLst>
                  <a:gd name="connsiteX0" fmla="*/ 0 w 1395630"/>
                  <a:gd name="connsiteY0" fmla="*/ 0 h 775350"/>
                  <a:gd name="connsiteX1" fmla="*/ 1395630 w 1395630"/>
                  <a:gd name="connsiteY1" fmla="*/ 0 h 775350"/>
                  <a:gd name="connsiteX2" fmla="*/ 1395630 w 1395630"/>
                  <a:gd name="connsiteY2" fmla="*/ 775350 h 775350"/>
                  <a:gd name="connsiteX3" fmla="*/ 0 w 1395630"/>
                  <a:gd name="connsiteY3" fmla="*/ 775350 h 775350"/>
                  <a:gd name="connsiteX4" fmla="*/ 0 w 1395630"/>
                  <a:gd name="connsiteY4" fmla="*/ 0 h 7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5630" h="775350">
                    <a:moveTo>
                      <a:pt x="0" y="0"/>
                    </a:moveTo>
                    <a:lnTo>
                      <a:pt x="1395630" y="0"/>
                    </a:lnTo>
                    <a:lnTo>
                      <a:pt x="1395630" y="775350"/>
                    </a:lnTo>
                    <a:lnTo>
                      <a:pt x="0" y="7753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900" kern="1200" dirty="0"/>
                  <a:t>отслеживание и ведение истории изменения файлов в проекте</a:t>
                </a:r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3069E859-2DF2-7367-F83B-E7A81CE1BD5E}"/>
                  </a:ext>
                </a:extLst>
              </p:cNvPr>
              <p:cNvSpPr/>
              <p:nvPr/>
            </p:nvSpPr>
            <p:spPr>
              <a:xfrm>
                <a:off x="5253930" y="2067012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7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FA977257-DD04-E84C-5609-307952056F70}"/>
                  </a:ext>
                </a:extLst>
              </p:cNvPr>
              <p:cNvSpPr/>
              <p:nvPr/>
            </p:nvSpPr>
            <p:spPr>
              <a:xfrm>
                <a:off x="4649157" y="3163874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6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Apache Airflow</a:t>
                </a:r>
                <a:endParaRPr lang="ru-RU" sz="1400" kern="1200" dirty="0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4BEFB580-F96E-F8FC-F8F9-C48F836EED9C}"/>
                  </a:ext>
                </a:extLst>
              </p:cNvPr>
              <p:cNvSpPr/>
              <p:nvPr/>
            </p:nvSpPr>
            <p:spPr>
              <a:xfrm>
                <a:off x="5807531" y="3422324"/>
                <a:ext cx="1442151" cy="775350"/>
              </a:xfrm>
              <a:custGeom>
                <a:avLst/>
                <a:gdLst>
                  <a:gd name="connsiteX0" fmla="*/ 0 w 1442151"/>
                  <a:gd name="connsiteY0" fmla="*/ 0 h 775350"/>
                  <a:gd name="connsiteX1" fmla="*/ 1442151 w 1442151"/>
                  <a:gd name="connsiteY1" fmla="*/ 0 h 775350"/>
                  <a:gd name="connsiteX2" fmla="*/ 1442151 w 1442151"/>
                  <a:gd name="connsiteY2" fmla="*/ 775350 h 775350"/>
                  <a:gd name="connsiteX3" fmla="*/ 0 w 1442151"/>
                  <a:gd name="connsiteY3" fmla="*/ 775350 h 775350"/>
                  <a:gd name="connsiteX4" fmla="*/ 0 w 1442151"/>
                  <a:gd name="connsiteY4" fmla="*/ 0 h 7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2151" h="775350">
                    <a:moveTo>
                      <a:pt x="0" y="0"/>
                    </a:moveTo>
                    <a:lnTo>
                      <a:pt x="1442151" y="0"/>
                    </a:lnTo>
                    <a:lnTo>
                      <a:pt x="1442151" y="775350"/>
                    </a:lnTo>
                    <a:lnTo>
                      <a:pt x="0" y="7753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900" kern="1200" dirty="0"/>
                  <a:t>создание, выполнение, мониторинг и оркестровка потоков операций по обработке данных</a:t>
                </a:r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0B49642C-181F-F36F-3B97-F8BCFE692639}"/>
                  </a:ext>
                </a:extLst>
              </p:cNvPr>
              <p:cNvSpPr/>
              <p:nvPr/>
            </p:nvSpPr>
            <p:spPr>
              <a:xfrm>
                <a:off x="3434958" y="3163874"/>
                <a:ext cx="1124259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8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D3FE1101-0E72-33EB-A1FF-DCA26EEDC2E6}"/>
                  </a:ext>
                </a:extLst>
              </p:cNvPr>
              <p:cNvSpPr/>
              <p:nvPr/>
            </p:nvSpPr>
            <p:spPr>
              <a:xfrm>
                <a:off x="4039732" y="4260736"/>
                <a:ext cx="1124258" cy="1292251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7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Python, SQL</a:t>
                </a:r>
                <a:endParaRPr lang="ru-RU" sz="1400" kern="1200" dirty="0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864ECF84-472F-39FC-3632-6C3B8AE84F64}"/>
                  </a:ext>
                </a:extLst>
              </p:cNvPr>
              <p:cNvSpPr/>
              <p:nvPr/>
            </p:nvSpPr>
            <p:spPr>
              <a:xfrm>
                <a:off x="2597580" y="4519187"/>
                <a:ext cx="1395630" cy="775350"/>
              </a:xfrm>
              <a:custGeom>
                <a:avLst/>
                <a:gdLst>
                  <a:gd name="connsiteX0" fmla="*/ 0 w 1395630"/>
                  <a:gd name="connsiteY0" fmla="*/ 0 h 775350"/>
                  <a:gd name="connsiteX1" fmla="*/ 1395630 w 1395630"/>
                  <a:gd name="connsiteY1" fmla="*/ 0 h 775350"/>
                  <a:gd name="connsiteX2" fmla="*/ 1395630 w 1395630"/>
                  <a:gd name="connsiteY2" fmla="*/ 775350 h 775350"/>
                  <a:gd name="connsiteX3" fmla="*/ 0 w 1395630"/>
                  <a:gd name="connsiteY3" fmla="*/ 775350 h 775350"/>
                  <a:gd name="connsiteX4" fmla="*/ 0 w 1395630"/>
                  <a:gd name="connsiteY4" fmla="*/ 0 h 7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5630" h="775350">
                    <a:moveTo>
                      <a:pt x="0" y="0"/>
                    </a:moveTo>
                    <a:lnTo>
                      <a:pt x="1395630" y="0"/>
                    </a:lnTo>
                    <a:lnTo>
                      <a:pt x="1395630" y="775350"/>
                    </a:lnTo>
                    <a:lnTo>
                      <a:pt x="0" y="7753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900" kern="1200" dirty="0"/>
                  <a:t>языки программирования</a:t>
                </a:r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8776C305-CE20-B4A7-B786-669D80E4D6D7}"/>
                  </a:ext>
                </a:extLst>
              </p:cNvPr>
              <p:cNvSpPr/>
              <p:nvPr/>
            </p:nvSpPr>
            <p:spPr>
              <a:xfrm>
                <a:off x="5253930" y="4260737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7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6512E2E2-E714-DC95-BF95-9D8A09C1B6AB}"/>
                  </a:ext>
                </a:extLst>
              </p:cNvPr>
              <p:cNvSpPr/>
              <p:nvPr/>
            </p:nvSpPr>
            <p:spPr>
              <a:xfrm>
                <a:off x="4649157" y="5357599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6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Postgres</a:t>
                </a:r>
                <a:endParaRPr lang="ru-RU" sz="1400" kern="1200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7223213-BC67-D3DC-6FE7-A4E6B7E0BEE7}"/>
                  </a:ext>
                </a:extLst>
              </p:cNvPr>
              <p:cNvSpPr/>
              <p:nvPr/>
            </p:nvSpPr>
            <p:spPr>
              <a:xfrm>
                <a:off x="5807531" y="5616049"/>
                <a:ext cx="1442151" cy="77535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4CAF823D-8493-4A3A-C28D-A2C6863AF3F8}"/>
                  </a:ext>
                </a:extLst>
              </p:cNvPr>
              <p:cNvSpPr/>
              <p:nvPr/>
            </p:nvSpPr>
            <p:spPr>
              <a:xfrm>
                <a:off x="3434958" y="5357599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7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</p:grpSp>
        <p:pic>
          <p:nvPicPr>
            <p:cNvPr id="6" name="Рисунок 5" descr="Изображение выглядит как графическая вставка, Графика, символ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F6ED10A7-A974-E59F-CC05-01295CCD7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7531" y="4549055"/>
              <a:ext cx="502224" cy="550092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снимок экрана, Графика, Шрифт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155B2093-EB84-E8ED-B6B9-94710BA83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2751" y="4744443"/>
              <a:ext cx="550092" cy="550092"/>
            </a:xfrm>
            <a:prstGeom prst="rect">
              <a:avLst/>
            </a:prstGeom>
          </p:spPr>
        </p:pic>
        <p:pic>
          <p:nvPicPr>
            <p:cNvPr id="13" name="Рисунок 12" descr="Изображение выглядит как Графика, Красочность, творческий подход, искусство&#10;&#10;Автоматически созданное описание">
              <a:extLst>
                <a:ext uri="{FF2B5EF4-FFF2-40B4-BE49-F238E27FC236}">
                  <a16:creationId xmlns:a16="http://schemas.microsoft.com/office/drawing/2014/main" id="{F743144B-8F97-FFB6-ED42-B7543542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2790" y="3450670"/>
              <a:ext cx="680839" cy="680839"/>
            </a:xfrm>
            <a:prstGeom prst="rect">
              <a:avLst/>
            </a:prstGeom>
          </p:spPr>
        </p:pic>
        <p:pic>
          <p:nvPicPr>
            <p:cNvPr id="15" name="Рисунок 14" descr="Изображение выглядит как графическая вставка, творческий подход, дизайн&#10;&#10;Автоматически созданное описание со средним доверительным уровнем">
              <a:extLst>
                <a:ext uri="{FF2B5EF4-FFF2-40B4-BE49-F238E27FC236}">
                  <a16:creationId xmlns:a16="http://schemas.microsoft.com/office/drawing/2014/main" id="{90AAAC6E-A98F-1D86-B396-F2A92196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4516" y="1300039"/>
              <a:ext cx="915741" cy="644057"/>
            </a:xfrm>
            <a:prstGeom prst="rect">
              <a:avLst/>
            </a:prstGeom>
          </p:spPr>
        </p:pic>
        <p:pic>
          <p:nvPicPr>
            <p:cNvPr id="19" name="Рисунок 18" descr="Изображение выглядит как Графика, Шрифт,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B209FE5C-8F9F-C099-D15C-61828EB2D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0543" y="2496371"/>
              <a:ext cx="976641" cy="408205"/>
            </a:xfrm>
            <a:prstGeom prst="rect">
              <a:avLst/>
            </a:prstGeom>
          </p:spPr>
        </p:pic>
        <p:pic>
          <p:nvPicPr>
            <p:cNvPr id="21" name="Рисунок 20" descr="Изображение выглядит как графическая вставка, Графика,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7A30B49C-B786-E110-5781-0A431C7B8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21102" y="5616049"/>
              <a:ext cx="862057" cy="88899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08386E-0586-7840-03B0-B6D3966B5B85}"/>
                </a:ext>
              </a:extLst>
            </p:cNvPr>
            <p:cNvSpPr txBox="1"/>
            <p:nvPr/>
          </p:nvSpPr>
          <p:spPr>
            <a:xfrm>
              <a:off x="5831810" y="5845571"/>
              <a:ext cx="1417872" cy="341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>
              <a:defPPr>
                <a:defRPr lang="en-US"/>
              </a:defPPr>
              <a:lvl1pPr lvl="0" indent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9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1pPr>
              <a:lvl2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2pPr>
              <a:lvl3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3pPr>
              <a:lvl4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4pPr>
              <a:lvl5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5pPr>
              <a:lvl6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6pPr>
              <a:lvl7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7pPr>
              <a:lvl8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8pPr>
              <a:lvl9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9pPr>
            </a:lstStyle>
            <a:p>
              <a:r>
                <a:rPr lang="ru-RU" dirty="0"/>
                <a:t>создание, хранение базы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08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4487F-C3DD-E689-080E-2AE61BED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7" y="193722"/>
            <a:ext cx="8596668" cy="662503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Результаты разработки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C4E28B-828C-C4E9-B973-E6AD57DC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01" t="72313" r="23756" b="3356"/>
          <a:stretch/>
        </p:blipFill>
        <p:spPr>
          <a:xfrm>
            <a:off x="0" y="1075837"/>
            <a:ext cx="9097576" cy="135994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016EC0-4DD7-A38F-961F-521FAB8A7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58" t="15042" r="16731" b="73675"/>
          <a:stretch/>
        </p:blipFill>
        <p:spPr>
          <a:xfrm>
            <a:off x="200542" y="5368880"/>
            <a:ext cx="11851723" cy="11190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3A1AE0-8816-13A0-6195-16042D672F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04" t="15043" r="15769" b="73678"/>
          <a:stretch/>
        </p:blipFill>
        <p:spPr>
          <a:xfrm>
            <a:off x="170138" y="2397512"/>
            <a:ext cx="11851723" cy="1125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B54629-D54D-6187-2A71-6415758C8407}"/>
              </a:ext>
            </a:extLst>
          </p:cNvPr>
          <p:cNvSpPr txBox="1"/>
          <p:nvPr/>
        </p:nvSpPr>
        <p:spPr>
          <a:xfrm>
            <a:off x="466317" y="1008475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8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Инициализирующий режим загрузки данных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C535B-9880-6C76-F316-03F6C8138B56}"/>
              </a:ext>
            </a:extLst>
          </p:cNvPr>
          <p:cNvSpPr txBox="1"/>
          <p:nvPr/>
        </p:nvSpPr>
        <p:spPr>
          <a:xfrm>
            <a:off x="478039" y="3751887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8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Инкрементальный режим загрузки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17E1EC-85BC-BF28-97C4-222083725A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75" t="77081" r="23004" b="1700"/>
          <a:stretch/>
        </p:blipFill>
        <p:spPr>
          <a:xfrm>
            <a:off x="97745" y="4207807"/>
            <a:ext cx="9333812" cy="11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7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5FEEA-CEDB-3307-5222-15BC2FEC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Выводы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6F3E1-DAF1-CA55-125E-83DCE705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974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000" dirty="0"/>
              <a:t>Создан ETL-процесс формирования витрин данных для анализа изменений курса акций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В процессе выполнения работы закреплены на практике знания и навыки работы с изученными на курсе технологиями  используемыми в инженерии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5590564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332</Words>
  <Application>Microsoft Office PowerPoint</Application>
  <PresentationFormat>Широкоэкранный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Montserrat</vt:lpstr>
      <vt:lpstr>Trebuchet MS</vt:lpstr>
      <vt:lpstr>Wingdings 3</vt:lpstr>
      <vt:lpstr>Аспект</vt:lpstr>
      <vt:lpstr>Создание ETL-процесса формирования витрин данных для анализа изменений курса акций </vt:lpstr>
      <vt:lpstr>Общее описание проекта</vt:lpstr>
      <vt:lpstr>План реализации</vt:lpstr>
      <vt:lpstr>ER-диаграмма   </vt:lpstr>
      <vt:lpstr>Используемые  технологии  </vt:lpstr>
      <vt:lpstr>Результаты разработки </vt:lpstr>
      <vt:lpstr>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ETL-процесса формирования витрин данных для анализа изменений курса акций </dc:title>
  <dc:creator>V M</dc:creator>
  <cp:lastModifiedBy>V M</cp:lastModifiedBy>
  <cp:revision>9</cp:revision>
  <dcterms:created xsi:type="dcterms:W3CDTF">2023-12-02T14:16:57Z</dcterms:created>
  <dcterms:modified xsi:type="dcterms:W3CDTF">2023-12-02T18:06:24Z</dcterms:modified>
</cp:coreProperties>
</file>