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9" r:id="rId3"/>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showGuides="1">
      <p:cViewPr varScale="1">
        <p:scale>
          <a:sx n="22" d="100"/>
          <a:sy n="22" d="100"/>
        </p:scale>
        <p:origin x="3114" y="114"/>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ln>
          <a:effectLst/>
        </p:spPr>
        <p:txBody>
          <a:bodyPr vert="horz" wrap="square" lIns="91440" tIns="45720" rIns="91440" bIns="45720" numCol="1" anchor="t"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ln>
          <a:effectLst/>
        </p:spPr>
        <p:txBody>
          <a:bodyPr vert="horz" wrap="square" lIns="91440" tIns="45720" rIns="91440" bIns="45720" numCol="1" anchor="t" anchorCtr="0" compatLnSpc="1"/>
          <a:lstStyle>
            <a:lvl1pPr algn="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defRPr sz="1200" baseline="0">
                <a:latin typeface="Arial" panose="020B0604020202020204" pitchFamily="34" charset="0"/>
                <a:ea typeface="+mn-ea"/>
                <a:cs typeface="SimSun" panose="02010600030101010101"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ln>
          <a:effectLst/>
        </p:spPr>
        <p:txBody>
          <a:bodyPr vert="horz" wrap="square" lIns="91440" tIns="45720" rIns="91440" bIns="45720" numCol="1" anchor="b" anchorCtr="0" compatLnSpc="1"/>
          <a:lstStyle>
            <a:lvl1pPr algn="r">
              <a:defRPr sz="1200" baseline="0">
                <a:ea typeface="SimSun" panose="02010600030101010101" pitchFamily="2" charset="-122"/>
              </a:defRPr>
            </a:lvl1pPr>
          </a:lstStyle>
          <a:p>
            <a:fld id="{F292183B-F5F8-4439-922E-D0C2BF219BD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39941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799465"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3pPr>
    <a:lvl4pPr marL="119888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4pPr>
    <a:lvl5pPr marL="1598930" algn="l" rtl="0" eaLnBrk="0" fontAlgn="base" hangingPunct="0">
      <a:spcBef>
        <a:spcPct val="30000"/>
      </a:spcBef>
      <a:spcAft>
        <a:spcPct val="0"/>
      </a:spcAft>
      <a:defRPr sz="1000" kern="1200">
        <a:solidFill>
          <a:schemeClr val="tx1"/>
        </a:solidFill>
        <a:latin typeface="Arial" panose="020B0604020202020204" pitchFamily="34" charset="0"/>
        <a:ea typeface="MS PGothic" panose="020B0600070205080204" pitchFamily="34" charset="-128"/>
        <a:cs typeface="+mn-cs"/>
      </a:defRPr>
    </a:lvl5pPr>
    <a:lvl6pPr marL="1998345" algn="l" defTabSz="399415" rtl="0" eaLnBrk="1" latinLnBrk="0" hangingPunct="1">
      <a:defRPr sz="1000" kern="1200">
        <a:solidFill>
          <a:schemeClr val="tx1"/>
        </a:solidFill>
        <a:latin typeface="+mn-lt"/>
        <a:ea typeface="+mn-ea"/>
        <a:cs typeface="+mn-cs"/>
      </a:defRPr>
    </a:lvl6pPr>
    <a:lvl7pPr marL="2397760" algn="l" defTabSz="399415" rtl="0" eaLnBrk="1" latinLnBrk="0" hangingPunct="1">
      <a:defRPr sz="1000" kern="1200">
        <a:solidFill>
          <a:schemeClr val="tx1"/>
        </a:solidFill>
        <a:latin typeface="+mn-lt"/>
        <a:ea typeface="+mn-ea"/>
        <a:cs typeface="+mn-cs"/>
      </a:defRPr>
    </a:lvl7pPr>
    <a:lvl8pPr marL="2797810" algn="l" defTabSz="399415" rtl="0" eaLnBrk="1" latinLnBrk="0" hangingPunct="1">
      <a:defRPr sz="1000" kern="1200">
        <a:solidFill>
          <a:schemeClr val="tx1"/>
        </a:solidFill>
        <a:latin typeface="+mn-lt"/>
        <a:ea typeface="+mn-ea"/>
        <a:cs typeface="+mn-cs"/>
      </a:defRPr>
    </a:lvl8pPr>
    <a:lvl9pPr marL="3197225" algn="l" defTabSz="399415"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37A3E2A6-8D49-4474-8C7A-1BD77D36969A}"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D4D3706F-022A-4C06-A89D-CC6518B0B387}"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2200275" y="1935839"/>
            <a:ext cx="20302538" cy="3081350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6FC460-F9B2-4FAC-8639-76A81A2F1E07}"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ED22DA40-2263-4835-8046-3E03B8C47302}"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A69381DC-2011-4E15-83C5-CAC2DE521040}"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2200275" y="9679194"/>
            <a:ext cx="13601700" cy="230701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16202025" y="9679194"/>
            <a:ext cx="13601700" cy="2307014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99B2E749-6C7C-465B-A61C-951C49A85D32}"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endParaRPr lang="en-US"/>
          </a:p>
        </p:txBody>
      </p:sp>
      <p:sp>
        <p:nvSpPr>
          <p:cNvPr id="4" name="Content Placeholder 3"/>
          <p:cNvSpPr>
            <a:spLocks noGrp="1"/>
          </p:cNvSpPr>
          <p:nvPr>
            <p:ph sz="half" idx="2"/>
          </p:nvPr>
        </p:nvSpPr>
        <p:spPr>
          <a:xfrm>
            <a:off x="2204445" y="13281536"/>
            <a:ext cx="13539191" cy="195351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endParaRPr lang="en-US"/>
          </a:p>
        </p:txBody>
      </p:sp>
      <p:sp>
        <p:nvSpPr>
          <p:cNvPr id="6" name="Content Placeholder 5"/>
          <p:cNvSpPr>
            <a:spLocks noGrp="1"/>
          </p:cNvSpPr>
          <p:nvPr>
            <p:ph sz="quarter" idx="4"/>
          </p:nvPr>
        </p:nvSpPr>
        <p:spPr>
          <a:xfrm>
            <a:off x="16202025" y="13281536"/>
            <a:ext cx="13605869" cy="195351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99B2E749-6C7C-465B-A61C-951C49A85D32}"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70D757B5-3395-4EC7-A25C-53DFE322190F}"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03DA38B8-F8C0-4B85-A092-4472F1EEDAFC}"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BA2ED376-DFAC-423C-9B3E-7CFD32B53ECF}"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59CD2008-6B2E-4E35-B5DB-FCAB12E44FEF}"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5"/>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5"/>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5"/>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microsoft.com/office/2007/relationships/hdphoto" Target="../media/image5.wdp"/><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226185"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24" name="TextBox 23"/>
          <p:cNvSpPr txBox="1"/>
          <p:nvPr/>
        </p:nvSpPr>
        <p:spPr>
          <a:xfrm>
            <a:off x="348508" y="19230032"/>
            <a:ext cx="6104428" cy="938719"/>
          </a:xfrm>
          <a:prstGeom prst="rect">
            <a:avLst/>
          </a:prstGeom>
          <a:noFill/>
        </p:spPr>
        <p:txBody>
          <a:bodyPr wrap="none" rtlCol="0">
            <a:spAutoFit/>
          </a:bodyPr>
          <a:lstStyle/>
          <a:p>
            <a:r>
              <a:rPr lang="en-IN" sz="5500" dirty="0"/>
              <a:t>Insert your text Here</a:t>
            </a:r>
            <a:endParaRPr lang="en-IN" sz="5500" dirty="0"/>
          </a:p>
        </p:txBody>
      </p:sp>
      <p:sp>
        <p:nvSpPr>
          <p:cNvPr id="26" name="TextBox 25"/>
          <p:cNvSpPr txBox="1"/>
          <p:nvPr/>
        </p:nvSpPr>
        <p:spPr>
          <a:xfrm>
            <a:off x="11148182"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28" name="TextBox 27"/>
          <p:cNvSpPr txBox="1"/>
          <p:nvPr/>
        </p:nvSpPr>
        <p:spPr>
          <a:xfrm>
            <a:off x="21488398" y="5341402"/>
            <a:ext cx="6104428" cy="938719"/>
          </a:xfrm>
          <a:prstGeom prst="rect">
            <a:avLst/>
          </a:prstGeom>
          <a:noFill/>
        </p:spPr>
        <p:txBody>
          <a:bodyPr wrap="none" rtlCol="0">
            <a:spAutoFit/>
          </a:bodyPr>
          <a:lstStyle/>
          <a:p>
            <a:r>
              <a:rPr lang="en-IN" sz="5500" dirty="0"/>
              <a:t>Insert your text Here</a:t>
            </a:r>
            <a:endParaRPr lang="en-IN" sz="5500" dirty="0"/>
          </a:p>
        </p:txBody>
      </p:sp>
      <p:sp>
        <p:nvSpPr>
          <p:cNvPr id="30" name="TextBox 29"/>
          <p:cNvSpPr txBox="1"/>
          <p:nvPr/>
        </p:nvSpPr>
        <p:spPr>
          <a:xfrm>
            <a:off x="11125200" y="25647650"/>
            <a:ext cx="6104428" cy="938719"/>
          </a:xfrm>
          <a:prstGeom prst="rect">
            <a:avLst/>
          </a:prstGeom>
          <a:noFill/>
        </p:spPr>
        <p:txBody>
          <a:bodyPr wrap="none" rtlCol="0">
            <a:spAutoFit/>
          </a:bodyPr>
          <a:lstStyle/>
          <a:p>
            <a:r>
              <a:rPr lang="en-IN" sz="5500" dirty="0"/>
              <a:t>Insert your text Here</a:t>
            </a:r>
            <a:endParaRPr lang="en-IN" sz="5500" dirty="0"/>
          </a:p>
        </p:txBody>
      </p:sp>
      <p:grpSp>
        <p:nvGrpSpPr>
          <p:cNvPr id="33" name="Group 32"/>
          <p:cNvGrpSpPr/>
          <p:nvPr/>
        </p:nvGrpSpPr>
        <p:grpSpPr>
          <a:xfrm>
            <a:off x="0" y="1"/>
            <a:ext cx="32004000" cy="36360098"/>
            <a:chOff x="0" y="1"/>
            <a:chExt cx="32004000" cy="36360098"/>
          </a:xfrm>
        </p:grpSpPr>
        <p:sp>
          <p:nvSpPr>
            <p:cNvPr id="12" name="Rectangle 11"/>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p:cNvSpPr txBox="1">
              <a:spLocks noChangeArrowheads="1"/>
            </p:cNvSpPr>
            <p:nvPr/>
          </p:nvSpPr>
          <p:spPr bwMode="auto">
            <a:xfrm>
              <a:off x="9068435" y="513716"/>
              <a:ext cx="13288010" cy="287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spcBef>
                  <a:spcPts val="0"/>
                </a:spcBef>
              </a:pPr>
              <a:r>
                <a:rPr lang="en-US" sz="6000" dirty="0">
                  <a:latin typeface="Times New Roman" panose="02020603050405020304" pitchFamily="18" charset="0"/>
                  <a:cs typeface="Times New Roman" panose="02020603050405020304" pitchFamily="18" charset="0"/>
                  <a:sym typeface="+mn-ea"/>
                </a:rPr>
                <a:t>Modification on Conventional Visible and Infrared Image fusion methods  for Real time Applications</a:t>
              </a:r>
              <a:endParaRPr lang="en-US" altLang="zh-CN" sz="6000" baseline="0" dirty="0">
                <a:latin typeface="Poppins" panose="00000500000000000000" pitchFamily="2" charset="0"/>
                <a:ea typeface="SimSun" panose="02010600030101010101" pitchFamily="2" charset="-122"/>
                <a:cs typeface="Poppins" panose="00000500000000000000" pitchFamily="2" charset="0"/>
              </a:endParaRPr>
            </a:p>
            <a:p>
              <a:pPr algn="ctr" eaLnBrk="1" hangingPunct="1">
                <a:spcBef>
                  <a:spcPts val="0"/>
                </a:spcBef>
              </a:pPr>
              <a:endParaRPr lang="en-US" altLang="zh-CN" sz="6000" baseline="0" dirty="0">
                <a:latin typeface="Poppins" panose="00000500000000000000" pitchFamily="2" charset="0"/>
                <a:ea typeface="SimSun" panose="02010600030101010101" pitchFamily="2" charset="-122"/>
                <a:cs typeface="Poppins" panose="00000500000000000000" pitchFamily="2" charset="0"/>
              </a:endParaRPr>
            </a:p>
            <a:p>
              <a:pPr algn="ctr" eaLnBrk="1" hangingPunct="1">
                <a:spcBef>
                  <a:spcPts val="0"/>
                </a:spcBef>
              </a:pPr>
              <a:endParaRPr lang="en-US" altLang="zh-CN" sz="4520" baseline="0" dirty="0">
                <a:latin typeface="Poppins" panose="00000500000000000000" pitchFamily="2" charset="0"/>
                <a:ea typeface="SimSun" panose="02010600030101010101" pitchFamily="2" charset="-122"/>
                <a:cs typeface="Poppins" panose="00000500000000000000" pitchFamily="2" charset="0"/>
              </a:endParaRPr>
            </a:p>
          </p:txBody>
        </p:sp>
        <p:sp>
          <p:nvSpPr>
            <p:cNvPr id="6" name="Text Box 18"/>
            <p:cNvSpPr txBox="1">
              <a:spLocks noChangeArrowheads="1"/>
            </p:cNvSpPr>
            <p:nvPr/>
          </p:nvSpPr>
          <p:spPr bwMode="auto">
            <a:xfrm>
              <a:off x="2195830" y="2367281"/>
              <a:ext cx="272415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oAutofit/>
            </a:bodyPr>
            <a:lstStyle>
              <a:lvl1pPr defTabSz="5016500" eaLnBrk="0" hangingPunct="0">
                <a:defRPr sz="4000" b="1" baseline="-25000">
                  <a:solidFill>
                    <a:schemeClr val="tx1"/>
                  </a:solidFill>
                  <a:latin typeface="Arial" panose="020B0604020202020204" pitchFamily="34" charset="0"/>
                  <a:ea typeface="MS PGothic" panose="020B0600070205080204" pitchFamily="34" charset="-128"/>
                </a:defRPr>
              </a:lvl1pPr>
              <a:lvl2pPr marL="742950" indent="-285750" defTabSz="5016500" eaLnBrk="0" hangingPunct="0">
                <a:defRPr sz="4000" b="1" baseline="-25000">
                  <a:solidFill>
                    <a:schemeClr val="tx1"/>
                  </a:solidFill>
                  <a:latin typeface="Arial" panose="020B0604020202020204" pitchFamily="34" charset="0"/>
                  <a:ea typeface="MS PGothic" panose="020B0600070205080204" pitchFamily="34" charset="-128"/>
                </a:defRPr>
              </a:lvl2pPr>
              <a:lvl3pPr marL="11430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3pPr>
              <a:lvl4pPr marL="16002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4pPr>
              <a:lvl5pPr marL="2057400" indent="-228600" defTabSz="5016500" eaLnBrk="0" hangingPunct="0">
                <a:defRPr sz="4000" b="1" baseline="-25000">
                  <a:solidFill>
                    <a:schemeClr val="tx1"/>
                  </a:solidFill>
                  <a:latin typeface="Arial" panose="020B0604020202020204" pitchFamily="34" charset="0"/>
                  <a:ea typeface="MS PGothic" panose="020B0600070205080204"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anose="020B0604020202020204" pitchFamily="34" charset="0"/>
                  <a:ea typeface="MS PGothic" panose="020B0600070205080204" pitchFamily="34" charset="-128"/>
                </a:defRPr>
              </a:lvl9pPr>
            </a:lstStyle>
            <a:p>
              <a:pPr algn="ctr" eaLnBrk="1" hangingPunct="1">
                <a:lnSpc>
                  <a:spcPct val="60000"/>
                </a:lnSpc>
                <a:spcBef>
                  <a:spcPct val="50000"/>
                </a:spcBef>
              </a:pPr>
              <a:endParaRPr lang="en-US" altLang="zh-CN" sz="4500" baseline="0" dirty="0">
                <a:latin typeface="Poppins" panose="00000500000000000000" pitchFamily="2" charset="0"/>
                <a:ea typeface="SimSun" panose="02010600030101010101" pitchFamily="2" charset="-122"/>
                <a:cs typeface="Poppins" panose="00000500000000000000" pitchFamily="2" charset="0"/>
                <a:sym typeface="+mn-ea"/>
              </a:endParaRPr>
            </a:p>
            <a:p>
              <a:pPr algn="ctr" eaLnBrk="1" hangingPunct="1">
                <a:lnSpc>
                  <a:spcPct val="60000"/>
                </a:lnSpc>
                <a:spcBef>
                  <a:spcPct val="50000"/>
                </a:spcBef>
              </a:pPr>
              <a:r>
                <a:rPr lang="en-US" altLang="zh-CN" sz="4500" baseline="0" dirty="0">
                  <a:latin typeface="+mj-lt"/>
                  <a:ea typeface="SimSun" panose="02010600030101010101" pitchFamily="2" charset="-122"/>
                  <a:cs typeface="+mj-lt"/>
                  <a:sym typeface="+mn-ea"/>
                </a:rPr>
                <a:t>B.Thanuja | S.M</a:t>
              </a:r>
              <a:r>
                <a:rPr lang="en-IN" altLang="en-US" sz="4500" baseline="0" dirty="0">
                  <a:latin typeface="+mj-lt"/>
                  <a:ea typeface="SimSun" panose="02010600030101010101" pitchFamily="2" charset="-122"/>
                  <a:cs typeface="+mj-lt"/>
                  <a:sym typeface="+mn-ea"/>
                </a:rPr>
                <a:t>ohammad</a:t>
              </a:r>
              <a:r>
                <a:rPr lang="en-US" altLang="zh-CN" sz="4500" baseline="0" dirty="0">
                  <a:latin typeface="+mj-lt"/>
                  <a:ea typeface="SimSun" panose="02010600030101010101" pitchFamily="2" charset="-122"/>
                  <a:cs typeface="+mj-lt"/>
                  <a:sym typeface="+mn-ea"/>
                </a:rPr>
                <a:t> Khwaja Moinuddin | N.Shanmuka Harshavardhan</a:t>
              </a:r>
              <a:r>
                <a:rPr lang="en-IN" altLang="en-US" sz="4500" baseline="0" dirty="0">
                  <a:latin typeface="+mj-lt"/>
                  <a:ea typeface="SimSun" panose="02010600030101010101" pitchFamily="2" charset="-122"/>
                  <a:cs typeface="+mj-lt"/>
                  <a:sym typeface="+mn-ea"/>
                </a:rPr>
                <a:t> Reddy</a:t>
              </a:r>
              <a:r>
                <a:rPr lang="en-US" altLang="zh-CN" sz="4500" baseline="0" dirty="0">
                  <a:latin typeface="+mj-lt"/>
                  <a:ea typeface="SimSun" panose="02010600030101010101" pitchFamily="2" charset="-122"/>
                  <a:cs typeface="+mj-lt"/>
                  <a:sym typeface="+mn-ea"/>
                </a:rPr>
                <a:t> </a:t>
              </a:r>
              <a:endParaRPr lang="en-US" altLang="zh-CN" sz="4500" baseline="0" dirty="0">
                <a:latin typeface="+mj-lt"/>
                <a:ea typeface="SimSun" panose="02010600030101010101" pitchFamily="2" charset="-122"/>
                <a:cs typeface="+mj-lt"/>
                <a:sym typeface="+mn-ea"/>
              </a:endParaRPr>
            </a:p>
            <a:p>
              <a:pPr algn="ctr" eaLnBrk="1" hangingPunct="1">
                <a:lnSpc>
                  <a:spcPct val="60000"/>
                </a:lnSpc>
                <a:spcBef>
                  <a:spcPct val="50000"/>
                </a:spcBef>
              </a:pPr>
              <a:r>
                <a:rPr lang="en-US" altLang="zh-CN" sz="4500" baseline="0" dirty="0">
                  <a:latin typeface="+mj-lt"/>
                  <a:ea typeface="SimSun" panose="02010600030101010101" pitchFamily="2" charset="-122"/>
                  <a:cs typeface="+mj-lt"/>
                  <a:sym typeface="+mn-ea"/>
                </a:rPr>
                <a:t>Dr.Jeevan K M </a:t>
              </a:r>
              <a:endParaRPr lang="en-US" altLang="zh-CN" sz="4500" baseline="0" dirty="0">
                <a:latin typeface="+mj-lt"/>
                <a:ea typeface="SimSun" panose="02010600030101010101" pitchFamily="2" charset="-122"/>
                <a:cs typeface="+mj-lt"/>
              </a:endParaRPr>
            </a:p>
            <a:p>
              <a:pPr algn="ctr" eaLnBrk="1" hangingPunct="1">
                <a:lnSpc>
                  <a:spcPct val="60000"/>
                </a:lnSpc>
                <a:spcBef>
                  <a:spcPct val="50000"/>
                </a:spcBef>
              </a:pPr>
              <a:endParaRPr lang="en-US" altLang="zh-CN" sz="4500" baseline="0" dirty="0">
                <a:latin typeface="+mj-lt"/>
                <a:ea typeface="SimSun" panose="02010600030101010101" pitchFamily="2" charset="-122"/>
                <a:cs typeface="+mj-lt"/>
                <a:sym typeface="+mn-ea"/>
              </a:endParaRPr>
            </a:p>
            <a:p>
              <a:pPr algn="ctr" eaLnBrk="1" hangingPunct="1">
                <a:lnSpc>
                  <a:spcPct val="60000"/>
                </a:lnSpc>
                <a:spcBef>
                  <a:spcPct val="50000"/>
                </a:spcBef>
              </a:pPr>
              <a:r>
                <a:rPr lang="en-US" altLang="zh-CN" sz="4500" baseline="0" dirty="0">
                  <a:latin typeface="Poppins" panose="00000500000000000000" pitchFamily="2" charset="0"/>
                  <a:ea typeface="SimSun" panose="02010600030101010101" pitchFamily="2" charset="-122"/>
                  <a:cs typeface="Poppins" panose="00000500000000000000" pitchFamily="2" charset="0"/>
                  <a:sym typeface="+mn-ea"/>
                </a:rPr>
                <a:t> </a:t>
              </a:r>
              <a:endParaRPr lang="en-US" altLang="zh-CN" sz="4500" baseline="0" dirty="0">
                <a:latin typeface="Poppins" panose="00000500000000000000" pitchFamily="2" charset="0"/>
                <a:ea typeface="SimSun" panose="02010600030101010101" pitchFamily="2" charset="-122"/>
                <a:cs typeface="Poppins" panose="00000500000000000000" pitchFamily="2" charset="0"/>
                <a:sym typeface="+mn-ea"/>
              </a:endParaRPr>
            </a:p>
            <a:p>
              <a:pPr algn="ctr" eaLnBrk="1" hangingPunct="1">
                <a:lnSpc>
                  <a:spcPct val="60000"/>
                </a:lnSpc>
                <a:spcBef>
                  <a:spcPct val="50000"/>
                </a:spcBef>
              </a:pPr>
              <a:r>
                <a:rPr lang="en-US" altLang="zh-CN" sz="4500" baseline="0" dirty="0">
                  <a:latin typeface="Poppins" panose="00000500000000000000" pitchFamily="2" charset="0"/>
                  <a:ea typeface="SimSun" panose="02010600030101010101" pitchFamily="2" charset="-122"/>
                  <a:cs typeface="Poppins" panose="00000500000000000000" pitchFamily="2" charset="0"/>
                  <a:sym typeface="+mn-ea"/>
                </a:rPr>
                <a:t>Supervisor : Dr.Jeevan K M Sir</a:t>
              </a:r>
              <a:endParaRPr lang="en-US" altLang="zh-CN" sz="4500" baseline="0" dirty="0">
                <a:latin typeface="Poppins" panose="00000500000000000000" pitchFamily="2" charset="0"/>
                <a:ea typeface="SimSun" panose="02010600030101010101" pitchFamily="2" charset="-122"/>
                <a:cs typeface="Poppins" panose="00000500000000000000" pitchFamily="2" charset="0"/>
              </a:endParaRPr>
            </a:p>
          </p:txBody>
        </p:sp>
        <p:pic>
          <p:nvPicPr>
            <p:cNvPr id="9" name="Picture 8"/>
            <p:cNvPicPr>
              <a:picLocks noChangeAspect="1"/>
            </p:cNvPicPr>
            <p:nvPr/>
          </p:nvPicPr>
          <p:blipFill>
            <a:blip r:embed="rId1"/>
            <a:stretch>
              <a:fillRect/>
            </a:stretch>
          </p:blipFill>
          <p:spPr>
            <a:xfrm>
              <a:off x="200785" y="513691"/>
              <a:ext cx="4169868" cy="1845973"/>
            </a:xfrm>
            <a:prstGeom prst="rect">
              <a:avLst/>
            </a:prstGeom>
          </p:spPr>
        </p:pic>
        <p:sp>
          <p:nvSpPr>
            <p:cNvPr id="14" name="Rectangle: Rounded Corners 13"/>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altLang="en-IN" sz="3800" dirty="0">
                  <a:solidFill>
                    <a:schemeClr val="tx1"/>
                  </a:solidFill>
                </a:rPr>
                <a:t>Th</a:t>
              </a:r>
              <a:r>
                <a:rPr lang="en-IN" sz="3800" dirty="0">
                  <a:solidFill>
                    <a:schemeClr val="tx1"/>
                  </a:solidFill>
                </a:rPr>
                <a:t>is project explores advanced modifications to traditional image fusion techniques, focusing on the integration of visible and infrared </a:t>
              </a:r>
              <a:r>
                <a:rPr lang="en-US" altLang="en-IN" sz="3800" dirty="0">
                  <a:solidFill>
                    <a:schemeClr val="tx1"/>
                  </a:solidFill>
                </a:rPr>
                <a:t> </a:t>
              </a:r>
              <a:r>
                <a:rPr lang="en-IN" sz="3800" dirty="0">
                  <a:solidFill>
                    <a:schemeClr val="tx1"/>
                  </a:solidFill>
                </a:rPr>
                <a:t>images for real-time applications. Utilizing the Laplacian Pyramid method, the project aims to enhance image fusion by effectively capturing and combining multi-resolution details from both image types.</a:t>
              </a:r>
              <a:endParaRPr lang="en-IN" sz="3800" dirty="0">
                <a:solidFill>
                  <a:schemeClr val="tx1"/>
                </a:solidFill>
              </a:endParaRPr>
            </a:p>
            <a:p>
              <a:pPr algn="just"/>
              <a:endParaRPr lang="en-IN" sz="3800" dirty="0">
                <a:solidFill>
                  <a:schemeClr val="tx1"/>
                </a:solidFill>
              </a:endParaRPr>
            </a:p>
            <a:p>
              <a:pPr algn="just"/>
              <a:r>
                <a:rPr lang="en-IN" sz="3800" dirty="0">
                  <a:solidFill>
                    <a:schemeClr val="tx1"/>
                  </a:solidFill>
                </a:rPr>
                <a:t> By implementing innovative adjustments to conventional approaches, this research seeks to improve the quality and efficiency of fused images, making them more suitable for applications requiring </a:t>
              </a:r>
              <a:r>
                <a:rPr lang="en-US" altLang="en-IN" sz="3800" dirty="0">
                  <a:solidFill>
                    <a:schemeClr val="tx1"/>
                  </a:solidFill>
                </a:rPr>
                <a:t> </a:t>
              </a:r>
              <a:r>
                <a:rPr lang="en-IN" sz="3800" dirty="0">
                  <a:solidFill>
                    <a:schemeClr val="tx1"/>
                  </a:solidFill>
                </a:rPr>
                <a:t>precise and rapid processing. The proposed modifications are expected to offer significant advantages in areas such as surveillance, medical imaging, and remote sensing, where the fusion of visible and infrared data is critical for enhanced visualization and analysis</a:t>
              </a:r>
              <a:endParaRPr lang="en-IN" sz="3800" dirty="0">
                <a:solidFill>
                  <a:schemeClr val="tx1"/>
                </a:solidFill>
              </a:endParaRPr>
            </a:p>
          </p:txBody>
        </p:sp>
        <p:sp>
          <p:nvSpPr>
            <p:cNvPr id="15" name="Rectangle: Rounded Corners 14"/>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p:cNvSpPr/>
            <p:nvPr/>
          </p:nvSpPr>
          <p:spPr>
            <a:xfrm>
              <a:off x="10896600" y="4621531"/>
              <a:ext cx="9857740" cy="1976247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endParaRPr lang="en-IN" sz="6500" b="1" dirty="0">
                <a:latin typeface="Poppins" panose="00000500000000000000" pitchFamily="2" charset="0"/>
                <a:cs typeface="Poppins" panose="00000500000000000000" pitchFamily="2" charset="0"/>
              </a:endParaRPr>
            </a:p>
          </p:txBody>
        </p:sp>
        <p:sp>
          <p:nvSpPr>
            <p:cNvPr id="23" name="TextBox 22"/>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endParaRPr lang="en-IN" sz="6500" b="1" dirty="0">
                <a:latin typeface="Poppins" panose="00000500000000000000" pitchFamily="2" charset="0"/>
                <a:cs typeface="Poppins" panose="00000500000000000000" pitchFamily="2" charset="0"/>
              </a:endParaRPr>
            </a:p>
          </p:txBody>
        </p:sp>
        <p:sp>
          <p:nvSpPr>
            <p:cNvPr id="25" name="TextBox 24"/>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endParaRPr lang="en-IN" sz="6500" b="1" dirty="0">
                <a:latin typeface="Poppins" panose="00000500000000000000" pitchFamily="2" charset="0"/>
                <a:cs typeface="Poppins" panose="00000500000000000000" pitchFamily="2" charset="0"/>
              </a:endParaRPr>
            </a:p>
          </p:txBody>
        </p:sp>
        <p:sp>
          <p:nvSpPr>
            <p:cNvPr id="27" name="TextBox 26"/>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endParaRPr lang="en-IN" sz="6500" b="1" dirty="0">
                <a:latin typeface="Poppins" panose="00000500000000000000" pitchFamily="2" charset="0"/>
                <a:cs typeface="Poppins" panose="00000500000000000000" pitchFamily="2" charset="0"/>
              </a:endParaRPr>
            </a:p>
          </p:txBody>
        </p:sp>
        <p:sp>
          <p:nvSpPr>
            <p:cNvPr id="29" name="TextBox 28"/>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endParaRPr lang="en-IN" sz="6500" b="1" dirty="0">
                <a:latin typeface="Poppins" panose="00000500000000000000" pitchFamily="2" charset="0"/>
                <a:cs typeface="Poppins" panose="00000500000000000000" pitchFamily="2" charset="0"/>
              </a:endParaRPr>
            </a:p>
          </p:txBody>
        </p:sp>
        <p:sp>
          <p:nvSpPr>
            <p:cNvPr id="31" name="TextBox 30"/>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endParaRPr lang="en-IN" sz="6500" b="1" dirty="0">
                <a:latin typeface="Poppins" panose="00000500000000000000" pitchFamily="2" charset="0"/>
                <a:cs typeface="Poppins" panose="00000500000000000000" pitchFamily="2" charset="0"/>
              </a:endParaRPr>
            </a:p>
          </p:txBody>
        </p:sp>
      </p:grpSp>
      <p:sp>
        <p:nvSpPr>
          <p:cNvPr id="32" name="TextBox 31"/>
          <p:cNvSpPr txBox="1"/>
          <p:nvPr/>
        </p:nvSpPr>
        <p:spPr>
          <a:xfrm>
            <a:off x="11148182" y="32124650"/>
            <a:ext cx="20246215" cy="3785652"/>
          </a:xfrm>
          <a:prstGeom prst="rect">
            <a:avLst/>
          </a:prstGeom>
          <a:noFill/>
        </p:spPr>
        <p:txBody>
          <a:bodyPr wrap="square" rtlCol="0">
            <a:spAutoFit/>
          </a:bodyPr>
          <a:lstStyle/>
          <a:p>
            <a:r>
              <a:rPr lang="en-US" sz="4000" dirty="0"/>
              <a:t>Advancing visible and infrared image fusion methods for real-time applications enhances public safety, healthcare, and environmental monitoring. It improves security and disaster management, aids in early disease detection and patient monitoring, and supports precision agriculture and conservation efforts. Additionally, it boosts traffic management and autonomous vehicle navigation, increasing efficiency and safety. These advancements drive innovation, economic growth, and job creation, contributing significantly to societal well-being.</a:t>
            </a:r>
            <a:endParaRPr lang="en-IN" sz="4000" dirty="0"/>
          </a:p>
        </p:txBody>
      </p:sp>
      <p:sp>
        <p:nvSpPr>
          <p:cNvPr id="34" name="TextBox 33"/>
          <p:cNvSpPr txBox="1"/>
          <p:nvPr/>
        </p:nvSpPr>
        <p:spPr>
          <a:xfrm>
            <a:off x="11239944" y="25900102"/>
            <a:ext cx="20154453" cy="4524315"/>
          </a:xfrm>
          <a:prstGeom prst="rect">
            <a:avLst/>
          </a:prstGeom>
          <a:noFill/>
        </p:spPr>
        <p:txBody>
          <a:bodyPr wrap="square" rtlCol="0">
            <a:spAutoFit/>
          </a:bodyPr>
          <a:lstStyle/>
          <a:p>
            <a:pPr marR="0" lvl="0" rtl="0">
              <a:lnSpc>
                <a:spcPct val="100000"/>
              </a:lnSpc>
              <a:spcBef>
                <a:spcPts val="0"/>
              </a:spcBef>
              <a:spcAft>
                <a:spcPts val="0"/>
              </a:spcAft>
            </a:pPr>
            <a:r>
              <a:rPr lang="en-IN" sz="3600" dirty="0">
                <a:latin typeface="Verdana" panose="020B0604030504040204" pitchFamily="34" charset="0"/>
                <a:ea typeface="Verdana" panose="020B0604030504040204" pitchFamily="34" charset="0"/>
              </a:rPr>
              <a:t>In future work, the implementation of the modified image fusion methods on the NVIDIA Jetson Nano platform will be explored to leverage its computational capabilities for real-time applications. Detailed measurements of computational time will be conducted to assess the performance of the fusion algorithms. Strategies to optimize and improve the computational efficiency will be investigated to ensure the methods meet real-time processing requirements. This includes fine-tuning algorithm parameters and possibly incorporating hardware acceleration techniques to further enhance processing speed and overall system performance.</a:t>
            </a:r>
            <a:endParaRPr lang="en-IN" sz="3600" dirty="0">
              <a:latin typeface="Verdana" panose="020B0604030504040204" pitchFamily="34" charset="0"/>
              <a:ea typeface="Verdana" panose="020B0604030504040204" pitchFamily="34" charset="0"/>
            </a:endParaRPr>
          </a:p>
        </p:txBody>
      </p:sp>
      <p:sp>
        <p:nvSpPr>
          <p:cNvPr id="38" name="TextBox 37"/>
          <p:cNvSpPr txBox="1"/>
          <p:nvPr/>
        </p:nvSpPr>
        <p:spPr>
          <a:xfrm>
            <a:off x="429387" y="19436833"/>
            <a:ext cx="9857610" cy="12095619"/>
          </a:xfrm>
          <a:prstGeom prst="rect">
            <a:avLst/>
          </a:prstGeom>
          <a:noFill/>
        </p:spPr>
        <p:txBody>
          <a:bodyPr wrap="square" rtlCol="0">
            <a:spAutoFit/>
          </a:bodyPr>
          <a:lstStyle/>
          <a:p>
            <a:pPr marL="857250" indent="-857250" algn="l">
              <a:buFont typeface="Arial" panose="020B0604020202020204" pitchFamily="34" charset="0"/>
              <a:buChar char="•"/>
            </a:pPr>
            <a:r>
              <a:rPr lang="en-IN" sz="6000" dirty="0">
                <a:solidFill>
                  <a:schemeClr val="tx1"/>
                </a:solidFill>
              </a:rPr>
              <a:t>Introduction to Image Fusion</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Visible and Infrared Imaging</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Conventional Image Fusion Methods</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Need for Real-Time Applications</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Motivation for Modifying Conventional Methods</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Potential Modifications</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Applications</a:t>
            </a:r>
            <a:endParaRPr lang="en-IN" sz="6000" dirty="0">
              <a:solidFill>
                <a:schemeClr val="tx1"/>
              </a:solidFill>
            </a:endParaRPr>
          </a:p>
          <a:p>
            <a:pPr marL="857250" indent="-857250" algn="l">
              <a:buFont typeface="Arial" panose="020B0604020202020204" pitchFamily="34" charset="0"/>
              <a:buChar char="•"/>
            </a:pPr>
            <a:r>
              <a:rPr lang="en-IN" sz="6000" dirty="0">
                <a:solidFill>
                  <a:schemeClr val="tx1"/>
                </a:solidFill>
              </a:rPr>
              <a:t>Challenges and Considerations</a:t>
            </a:r>
            <a:endParaRPr lang="en-IN" sz="6000" dirty="0">
              <a:solidFill>
                <a:schemeClr val="tx1"/>
              </a:solidFill>
            </a:endParaRPr>
          </a:p>
        </p:txBody>
      </p:sp>
      <p:pic>
        <p:nvPicPr>
          <p:cNvPr id="5" name="Picture 4"/>
          <p:cNvPicPr>
            <a:picLocks noChangeAspect="1"/>
          </p:cNvPicPr>
          <p:nvPr/>
        </p:nvPicPr>
        <p:blipFill>
          <a:blip r:embed="rId2"/>
          <a:stretch>
            <a:fillRect/>
          </a:stretch>
        </p:blipFill>
        <p:spPr>
          <a:xfrm>
            <a:off x="26898600" y="320343"/>
            <a:ext cx="5128674" cy="2238707"/>
          </a:xfrm>
          <a:prstGeom prst="rect">
            <a:avLst/>
          </a:prstGeom>
        </p:spPr>
      </p:pic>
      <p:pic>
        <p:nvPicPr>
          <p:cNvPr id="13" name="Picture 12"/>
          <p:cNvPicPr>
            <a:picLocks noChangeAspect="1"/>
          </p:cNvPicPr>
          <p:nvPr/>
        </p:nvPicPr>
        <p:blipFill>
          <a:blip r:embed="rId3"/>
          <a:stretch>
            <a:fillRect/>
          </a:stretch>
        </p:blipFill>
        <p:spPr>
          <a:xfrm>
            <a:off x="22357383" y="569413"/>
            <a:ext cx="4541217" cy="1959894"/>
          </a:xfrm>
          <a:prstGeom prst="rect">
            <a:avLst/>
          </a:prstGeom>
        </p:spPr>
      </p:pic>
      <p:pic>
        <p:nvPicPr>
          <p:cNvPr id="39" name="Picture 38"/>
          <p:cNvPicPr>
            <a:picLocks noChangeAspect="1"/>
          </p:cNvPicPr>
          <p:nvPr/>
        </p:nvPicPr>
        <p:blipFill>
          <a:blip r:embed="rId4">
            <a:extLst>
              <a:ext uri="{BEBA8EAE-BF5A-486C-A8C5-ECC9F3942E4B}">
                <a14:imgProps xmlns:a14="http://schemas.microsoft.com/office/drawing/2010/main">
                  <a14:imgLayer r:embed="rId5">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endParaRPr lang="en-IN" sz="6500" b="1" dirty="0">
              <a:latin typeface="Poppins" panose="00000500000000000000" pitchFamily="2" charset="0"/>
              <a:cs typeface="Poppins" panose="00000500000000000000" pitchFamily="2" charset="0"/>
            </a:endParaRPr>
          </a:p>
        </p:txBody>
      </p:sp>
      <p:sp>
        <p:nvSpPr>
          <p:cNvPr id="11" name="TextBox 10"/>
          <p:cNvSpPr txBox="1"/>
          <p:nvPr/>
        </p:nvSpPr>
        <p:spPr>
          <a:xfrm>
            <a:off x="21412204" y="16633013"/>
            <a:ext cx="9448796" cy="6986528"/>
          </a:xfrm>
          <a:prstGeom prst="rect">
            <a:avLst/>
          </a:prstGeom>
          <a:noFill/>
        </p:spPr>
        <p:txBody>
          <a:bodyPr wrap="square" rtlCol="0">
            <a:spAutoFit/>
          </a:bodyPr>
          <a:lstStyle/>
          <a:p>
            <a:pPr marR="0" lvl="0" rtl="0">
              <a:lnSpc>
                <a:spcPct val="100000"/>
              </a:lnSpc>
              <a:spcBef>
                <a:spcPts val="0"/>
              </a:spcBef>
              <a:spcAft>
                <a:spcPts val="0"/>
              </a:spcAft>
            </a:pPr>
            <a:r>
              <a:rPr lang="en-IN" sz="2800" dirty="0">
                <a:latin typeface="Verdana" panose="020B0604030504040204" pitchFamily="34" charset="0"/>
                <a:ea typeface="Verdana" panose="020B0604030504040204" pitchFamily="34" charset="0"/>
              </a:rPr>
              <a:t>The project successfully explores modifications to conventional image fusion methods for visible and infrared images, focusing on real-time applications. By combining the strengths of both imaging modalities, the project enhances decision-making and information processing in areas like surveillance, medical imaging, and remote sensing. The modified methods address the limitations of deep learning approaches, such as requiring prior knowledge and difficulties with generalization, making them more suitable for existing hardware and real-time scenarios. The proposed solutions improve the quality and efficiency of fused images, providing better visualization and analysis without compromising speed, which is critical in resource-constrained environments​</a:t>
            </a:r>
            <a:endParaRPr lang="en-IN" sz="2800" dirty="0">
              <a:latin typeface="Verdana" panose="020B0604030504040204" pitchFamily="34" charset="0"/>
              <a:ea typeface="Verdana" panose="020B0604030504040204" pitchFamily="34" charset="0"/>
            </a:endParaRPr>
          </a:p>
        </p:txBody>
      </p:sp>
      <p:pic>
        <p:nvPicPr>
          <p:cNvPr id="37" name="Content Placeholder 3"/>
          <p:cNvPicPr>
            <a:picLocks noChangeAspect="1"/>
          </p:cNvPicPr>
          <p:nvPr/>
        </p:nvPicPr>
        <p:blipFill>
          <a:blip r:embed="rId6"/>
          <a:stretch>
            <a:fillRect/>
          </a:stretch>
        </p:blipFill>
        <p:spPr>
          <a:xfrm>
            <a:off x="10991186" y="12660515"/>
            <a:ext cx="9585325" cy="5742305"/>
          </a:xfrm>
          <a:prstGeom prst="rect">
            <a:avLst/>
          </a:prstGeom>
        </p:spPr>
      </p:pic>
      <p:pic>
        <p:nvPicPr>
          <p:cNvPr id="40" name="Picture 39"/>
          <p:cNvPicPr>
            <a:picLocks noChangeAspect="1"/>
          </p:cNvPicPr>
          <p:nvPr/>
        </p:nvPicPr>
        <p:blipFill>
          <a:blip r:embed="rId7"/>
          <a:stretch>
            <a:fillRect/>
          </a:stretch>
        </p:blipFill>
        <p:spPr>
          <a:xfrm>
            <a:off x="11218173" y="6280121"/>
            <a:ext cx="9356711" cy="5742304"/>
          </a:xfrm>
          <a:prstGeom prst="rect">
            <a:avLst/>
          </a:prstGeom>
        </p:spPr>
      </p:pic>
      <p:pic>
        <p:nvPicPr>
          <p:cNvPr id="41" name="Picture 40"/>
          <p:cNvPicPr>
            <a:picLocks noChangeAspect="1"/>
          </p:cNvPicPr>
          <p:nvPr/>
        </p:nvPicPr>
        <p:blipFill>
          <a:blip r:embed="rId8"/>
          <a:stretch>
            <a:fillRect/>
          </a:stretch>
        </p:blipFill>
        <p:spPr>
          <a:xfrm>
            <a:off x="21059142" y="12134442"/>
            <a:ext cx="10381439" cy="2659935"/>
          </a:xfrm>
          <a:prstGeom prst="rect">
            <a:avLst/>
          </a:prstGeom>
        </p:spPr>
      </p:pic>
      <p:pic>
        <p:nvPicPr>
          <p:cNvPr id="44" name="Picture 43"/>
          <p:cNvPicPr>
            <a:picLocks noChangeAspect="1"/>
          </p:cNvPicPr>
          <p:nvPr/>
        </p:nvPicPr>
        <p:blipFill>
          <a:blip r:embed="rId9"/>
          <a:stretch>
            <a:fillRect/>
          </a:stretch>
        </p:blipFill>
        <p:spPr>
          <a:xfrm>
            <a:off x="21829918" y="5780132"/>
            <a:ext cx="9114271" cy="58705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3373</Words>
  <Application>WPS Presentation</Application>
  <PresentationFormat>Custom</PresentationFormat>
  <Paragraphs>53</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SimSun</vt:lpstr>
      <vt:lpstr>Wingdings</vt:lpstr>
      <vt:lpstr>MS PGothic</vt:lpstr>
      <vt:lpstr>Times New Roman</vt:lpstr>
      <vt:lpstr>Poppins</vt:lpstr>
      <vt:lpstr>Segoe Print</vt:lpstr>
      <vt:lpstr>Verdana</vt:lpstr>
      <vt:lpstr>Calibri</vt:lpstr>
      <vt:lpstr>Microsoft YaHei</vt:lpstr>
      <vt:lpstr>Arial Unicode MS</vt:lpstr>
      <vt:lpstr>Calibri Light</vt:lpstr>
      <vt:lpstr>等线</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N S Harshavardhan</cp:lastModifiedBy>
  <cp:revision>204</cp:revision>
  <cp:lastPrinted>2013-08-04T02:58:00Z</cp:lastPrinted>
  <dcterms:created xsi:type="dcterms:W3CDTF">2011-10-21T15:46:00Z</dcterms:created>
  <dcterms:modified xsi:type="dcterms:W3CDTF">2024-10-18T12:00:57Z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FA7ECDE7A4C74F06AA13B07BABEF5E60_12</vt:lpwstr>
  </property>
  <property fmtid="{D5CDD505-2E9C-101B-9397-08002B2CF9AE}" pid="3" name="KSOProductBuildVer">
    <vt:lpwstr>1033-12.2.0.13472</vt:lpwstr>
  </property>
</Properties>
</file>