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9" r:id="rId3"/>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32" userDrawn="1">
          <p15:clr>
            <a:srgbClr val="A4A3A4"/>
          </p15:clr>
        </p15:guide>
        <p15:guide id="2" pos="100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showGuides="1">
      <p:cViewPr varScale="1">
        <p:scale>
          <a:sx n="15" d="100"/>
          <a:sy n="15" d="100"/>
        </p:scale>
        <p:origin x="2659" y="43"/>
      </p:cViewPr>
      <p:guideLst>
        <p:guide orient="horz" pos="11432"/>
        <p:guide pos="100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ln>
          <a:effectLst/>
        </p:spPr>
        <p:txBody>
          <a:bodyPr vert="horz" wrap="square" lIns="91440" tIns="45720" rIns="91440" bIns="45720" numCol="1" anchor="t" anchorCtr="0" compatLnSpc="1"/>
          <a:lstStyle>
            <a:lvl1pPr>
              <a:defRPr sz="1200" baseline="0">
                <a:latin typeface="Arial" panose="020B0604020202020204" pitchFamily="34" charset="0"/>
                <a:ea typeface="+mn-ea"/>
                <a:cs typeface="SimSun" panose="02010600030101010101"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ln>
          <a:effectLst/>
        </p:spPr>
        <p:txBody>
          <a:bodyPr vert="horz" wrap="square" lIns="91440" tIns="45720" rIns="91440" bIns="45720" numCol="1" anchor="t" anchorCtr="0" compatLnSpc="1"/>
          <a:lstStyle>
            <a:lvl1pPr algn="r">
              <a:defRPr sz="1200" baseline="0">
                <a:latin typeface="Arial" panose="020B0604020202020204" pitchFamily="34" charset="0"/>
                <a:ea typeface="+mn-ea"/>
                <a:cs typeface="SimSun" panose="02010600030101010101" pitchFamily="2"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ln>
          <a:effectLst/>
        </p:spPr>
        <p:txBody>
          <a:bodyPr vert="horz" wrap="square" lIns="91440" tIns="45720" rIns="91440" bIns="45720" numCol="1" anchor="b" anchorCtr="0" compatLnSpc="1"/>
          <a:lstStyle>
            <a:lvl1pPr>
              <a:defRPr sz="1200" baseline="0">
                <a:latin typeface="Arial" panose="020B0604020202020204" pitchFamily="34" charset="0"/>
                <a:ea typeface="+mn-ea"/>
                <a:cs typeface="SimSun" panose="02010600030101010101"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ln>
          <a:effectLst/>
        </p:spPr>
        <p:txBody>
          <a:bodyPr vert="horz" wrap="square" lIns="91440" tIns="45720" rIns="91440" bIns="45720" numCol="1" anchor="b" anchorCtr="0" compatLnSpc="1"/>
          <a:lstStyle>
            <a:lvl1pPr algn="r">
              <a:defRPr sz="1200" baseline="0">
                <a:ea typeface="SimSun" panose="02010600030101010101" pitchFamily="2" charset="-122"/>
              </a:defRPr>
            </a:lvl1pPr>
          </a:lstStyle>
          <a:p>
            <a:fld id="{F292183B-F5F8-4439-922E-D0C2BF219BD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399415"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n-cs"/>
      </a:defRPr>
    </a:lvl2pPr>
    <a:lvl3pPr marL="799465"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n-cs"/>
      </a:defRPr>
    </a:lvl3pPr>
    <a:lvl4pPr marL="1198880"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n-cs"/>
      </a:defRPr>
    </a:lvl4pPr>
    <a:lvl5pPr marL="1598930"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n-cs"/>
      </a:defRPr>
    </a:lvl5pPr>
    <a:lvl6pPr marL="1998345" algn="l" defTabSz="399415" rtl="0" eaLnBrk="1" latinLnBrk="0" hangingPunct="1">
      <a:defRPr sz="1000" kern="1200">
        <a:solidFill>
          <a:schemeClr val="tx1"/>
        </a:solidFill>
        <a:latin typeface="+mn-lt"/>
        <a:ea typeface="+mn-ea"/>
        <a:cs typeface="+mn-cs"/>
      </a:defRPr>
    </a:lvl6pPr>
    <a:lvl7pPr marL="2397760" algn="l" defTabSz="399415" rtl="0" eaLnBrk="1" latinLnBrk="0" hangingPunct="1">
      <a:defRPr sz="1000" kern="1200">
        <a:solidFill>
          <a:schemeClr val="tx1"/>
        </a:solidFill>
        <a:latin typeface="+mn-lt"/>
        <a:ea typeface="+mn-ea"/>
        <a:cs typeface="+mn-cs"/>
      </a:defRPr>
    </a:lvl7pPr>
    <a:lvl8pPr marL="2797810" algn="l" defTabSz="399415" rtl="0" eaLnBrk="1" latinLnBrk="0" hangingPunct="1">
      <a:defRPr sz="1000" kern="1200">
        <a:solidFill>
          <a:schemeClr val="tx1"/>
        </a:solidFill>
        <a:latin typeface="+mn-lt"/>
        <a:ea typeface="+mn-ea"/>
        <a:cs typeface="+mn-cs"/>
      </a:defRPr>
    </a:lvl8pPr>
    <a:lvl9pPr marL="3197225" algn="l" defTabSz="399415"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37A3E2A6-8D49-4474-8C7A-1BD77D36969A}" type="slidenum">
              <a:rPr lang="en-US" altLang="zh-CN"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4D3706F-022A-4C06-A89D-CC6518B0B387}"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2200275" y="1935839"/>
            <a:ext cx="20302538" cy="3081350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686FC460-F9B2-4FAC-8639-76A81A2F1E07}" type="slidenum">
              <a:rPr lang="en-US" altLang="zh-CN"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ED22DA40-2263-4835-8046-3E03B8C47302}"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A69381DC-2011-4E15-83C5-CAC2DE521040}" type="slidenum">
              <a:rPr lang="en-US" altLang="zh-CN"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2200275" y="9679194"/>
            <a:ext cx="13601700" cy="2307014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16202025" y="9679194"/>
            <a:ext cx="13601700" cy="2307014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99B2E749-6C7C-465B-A61C-951C49A85D32}"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endParaRPr lang="en-US"/>
          </a:p>
        </p:txBody>
      </p:sp>
      <p:sp>
        <p:nvSpPr>
          <p:cNvPr id="4" name="Content Placeholder 3"/>
          <p:cNvSpPr>
            <a:spLocks noGrp="1"/>
          </p:cNvSpPr>
          <p:nvPr>
            <p:ph sz="half" idx="2"/>
          </p:nvPr>
        </p:nvSpPr>
        <p:spPr>
          <a:xfrm>
            <a:off x="2204445" y="13281536"/>
            <a:ext cx="13539191" cy="195351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endParaRPr lang="en-US"/>
          </a:p>
        </p:txBody>
      </p:sp>
      <p:sp>
        <p:nvSpPr>
          <p:cNvPr id="6" name="Content Placeholder 5"/>
          <p:cNvSpPr>
            <a:spLocks noGrp="1"/>
          </p:cNvSpPr>
          <p:nvPr>
            <p:ph sz="quarter" idx="4"/>
          </p:nvPr>
        </p:nvSpPr>
        <p:spPr>
          <a:xfrm>
            <a:off x="16202025" y="13281536"/>
            <a:ext cx="13605869" cy="195351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99B2E749-6C7C-465B-A61C-951C49A85D32}"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70D757B5-3395-4EC7-A25C-53DFE322190F}"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03DA38B8-F8C0-4B85-A092-4472F1EEDAFC}" type="slidenum">
              <a:rPr lang="en-US" altLang="zh-CN"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BA2ED376-DFAC-423C-9B3E-7CFD32B53ECF}"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59CD2008-6B2E-4E35-B5DB-FCAB12E44FEF}" type="slidenum">
              <a:rPr lang="en-US" altLang="zh-CN"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5"/>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5"/>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notesSlide" Target="../notesSlides/notesSlide1.xml"/><Relationship Id="rId10"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226185" y="5341402"/>
            <a:ext cx="6104428" cy="938719"/>
          </a:xfrm>
          <a:prstGeom prst="rect">
            <a:avLst/>
          </a:prstGeom>
          <a:noFill/>
        </p:spPr>
        <p:txBody>
          <a:bodyPr wrap="none" rtlCol="0">
            <a:spAutoFit/>
          </a:bodyPr>
          <a:lstStyle/>
          <a:p>
            <a:r>
              <a:rPr lang="en-IN" sz="5500" dirty="0"/>
              <a:t>Insert your text Here</a:t>
            </a:r>
            <a:endParaRPr lang="en-IN" sz="5500" dirty="0"/>
          </a:p>
        </p:txBody>
      </p:sp>
      <p:sp>
        <p:nvSpPr>
          <p:cNvPr id="24" name="TextBox 23"/>
          <p:cNvSpPr txBox="1"/>
          <p:nvPr/>
        </p:nvSpPr>
        <p:spPr>
          <a:xfrm>
            <a:off x="348508" y="19230032"/>
            <a:ext cx="6104428" cy="938719"/>
          </a:xfrm>
          <a:prstGeom prst="rect">
            <a:avLst/>
          </a:prstGeom>
          <a:noFill/>
        </p:spPr>
        <p:txBody>
          <a:bodyPr wrap="none" rtlCol="0">
            <a:spAutoFit/>
          </a:bodyPr>
          <a:lstStyle/>
          <a:p>
            <a:r>
              <a:rPr lang="en-IN" sz="5500" dirty="0"/>
              <a:t>Insert your text Here</a:t>
            </a:r>
            <a:endParaRPr lang="en-IN" sz="5500" dirty="0"/>
          </a:p>
        </p:txBody>
      </p:sp>
      <p:sp>
        <p:nvSpPr>
          <p:cNvPr id="26" name="TextBox 25"/>
          <p:cNvSpPr txBox="1"/>
          <p:nvPr/>
        </p:nvSpPr>
        <p:spPr>
          <a:xfrm>
            <a:off x="11148182" y="5341402"/>
            <a:ext cx="6104428" cy="938719"/>
          </a:xfrm>
          <a:prstGeom prst="rect">
            <a:avLst/>
          </a:prstGeom>
          <a:noFill/>
        </p:spPr>
        <p:txBody>
          <a:bodyPr wrap="none" rtlCol="0">
            <a:spAutoFit/>
          </a:bodyPr>
          <a:lstStyle/>
          <a:p>
            <a:r>
              <a:rPr lang="en-IN" sz="5500" dirty="0"/>
              <a:t>Insert your text Here</a:t>
            </a:r>
            <a:endParaRPr lang="en-IN" sz="5500" dirty="0"/>
          </a:p>
        </p:txBody>
      </p:sp>
      <p:sp>
        <p:nvSpPr>
          <p:cNvPr id="28" name="TextBox 27"/>
          <p:cNvSpPr txBox="1"/>
          <p:nvPr/>
        </p:nvSpPr>
        <p:spPr>
          <a:xfrm>
            <a:off x="21488398" y="5341402"/>
            <a:ext cx="6104428" cy="938719"/>
          </a:xfrm>
          <a:prstGeom prst="rect">
            <a:avLst/>
          </a:prstGeom>
          <a:noFill/>
        </p:spPr>
        <p:txBody>
          <a:bodyPr wrap="none" rtlCol="0">
            <a:spAutoFit/>
          </a:bodyPr>
          <a:lstStyle/>
          <a:p>
            <a:r>
              <a:rPr lang="en-IN" sz="5500" dirty="0"/>
              <a:t>Insert your text Here</a:t>
            </a:r>
            <a:endParaRPr lang="en-IN" sz="5500" dirty="0"/>
          </a:p>
        </p:txBody>
      </p:sp>
      <p:sp>
        <p:nvSpPr>
          <p:cNvPr id="30" name="TextBox 29"/>
          <p:cNvSpPr txBox="1"/>
          <p:nvPr/>
        </p:nvSpPr>
        <p:spPr>
          <a:xfrm>
            <a:off x="11125200" y="25647650"/>
            <a:ext cx="6104428" cy="938719"/>
          </a:xfrm>
          <a:prstGeom prst="rect">
            <a:avLst/>
          </a:prstGeom>
          <a:noFill/>
        </p:spPr>
        <p:txBody>
          <a:bodyPr wrap="none" rtlCol="0">
            <a:spAutoFit/>
          </a:bodyPr>
          <a:lstStyle/>
          <a:p>
            <a:r>
              <a:rPr lang="en-IN" sz="5500" dirty="0"/>
              <a:t>Insert your text Here</a:t>
            </a:r>
            <a:endParaRPr lang="en-IN" sz="5500" dirty="0"/>
          </a:p>
        </p:txBody>
      </p:sp>
      <p:grpSp>
        <p:nvGrpSpPr>
          <p:cNvPr id="33" name="Group 32"/>
          <p:cNvGrpSpPr/>
          <p:nvPr/>
        </p:nvGrpSpPr>
        <p:grpSpPr>
          <a:xfrm>
            <a:off x="0" y="-31750"/>
            <a:ext cx="32004000" cy="36360098"/>
            <a:chOff x="0" y="1"/>
            <a:chExt cx="32004000" cy="36360098"/>
          </a:xfrm>
        </p:grpSpPr>
        <p:sp>
          <p:nvSpPr>
            <p:cNvPr id="12" name="Rectangle 11"/>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p:cNvSpPr txBox="1">
              <a:spLocks noChangeArrowheads="1"/>
            </p:cNvSpPr>
            <p:nvPr/>
          </p:nvSpPr>
          <p:spPr bwMode="auto">
            <a:xfrm>
              <a:off x="6249035" y="513716"/>
              <a:ext cx="20431125" cy="2334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noAutofit/>
            </a:bodyPr>
            <a:lstStyle>
              <a:lvl1pPr defTabSz="5016500" eaLnBrk="0" hangingPunct="0">
                <a:defRPr sz="4000" b="1" baseline="-25000">
                  <a:solidFill>
                    <a:schemeClr val="tx1"/>
                  </a:solidFill>
                  <a:latin typeface="Arial" panose="020B0604020202020204" pitchFamily="34" charset="0"/>
                  <a:ea typeface="MS PGothic" panose="020B0600070205080204" pitchFamily="34" charset="-128"/>
                </a:defRPr>
              </a:lvl1pPr>
              <a:lvl2pPr marL="742950" indent="-285750" defTabSz="5016500" eaLnBrk="0" hangingPunct="0">
                <a:defRPr sz="4000" b="1" baseline="-25000">
                  <a:solidFill>
                    <a:schemeClr val="tx1"/>
                  </a:solidFill>
                  <a:latin typeface="Arial" panose="020B0604020202020204" pitchFamily="34" charset="0"/>
                  <a:ea typeface="MS PGothic" panose="020B0600070205080204" pitchFamily="34" charset="-128"/>
                </a:defRPr>
              </a:lvl2pPr>
              <a:lvl3pPr marL="11430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3pPr>
              <a:lvl4pPr marL="16002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4pPr>
              <a:lvl5pPr marL="20574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9pPr>
            </a:lstStyle>
            <a:p>
              <a:pPr algn="ctr" eaLnBrk="1" hangingPunct="1">
                <a:spcBef>
                  <a:spcPts val="0"/>
                </a:spcBef>
              </a:pPr>
              <a:r>
                <a:rPr lang="en-US" sz="7000" dirty="0">
                  <a:latin typeface="Times New Roman" panose="02020603050405020304" pitchFamily="18" charset="0"/>
                  <a:cs typeface="Times New Roman" panose="02020603050405020304" pitchFamily="18" charset="0"/>
                  <a:sym typeface="+mn-ea"/>
                </a:rPr>
                <a:t>Modification on Conventional Visible and Infrared Image fusion methods </a:t>
              </a:r>
              <a:endParaRPr lang="en-US" sz="7000" dirty="0">
                <a:latin typeface="Times New Roman" panose="02020603050405020304" pitchFamily="18" charset="0"/>
                <a:cs typeface="Times New Roman" panose="02020603050405020304" pitchFamily="18" charset="0"/>
                <a:sym typeface="+mn-ea"/>
              </a:endParaRPr>
            </a:p>
            <a:p>
              <a:pPr algn="ctr" eaLnBrk="1" hangingPunct="1">
                <a:spcBef>
                  <a:spcPts val="0"/>
                </a:spcBef>
              </a:pPr>
              <a:r>
                <a:rPr lang="en-US" sz="7000" dirty="0">
                  <a:latin typeface="Times New Roman" panose="02020603050405020304" pitchFamily="18" charset="0"/>
                  <a:cs typeface="Times New Roman" panose="02020603050405020304" pitchFamily="18" charset="0"/>
                  <a:sym typeface="+mn-ea"/>
                </a:rPr>
                <a:t> for Real time Applications</a:t>
              </a:r>
              <a:endParaRPr lang="en-US" altLang="zh-CN" sz="7000" baseline="0" dirty="0">
                <a:latin typeface="Poppins" panose="00000500000000000000" pitchFamily="2" charset="0"/>
                <a:ea typeface="SimSun" panose="02010600030101010101" pitchFamily="2" charset="-122"/>
                <a:cs typeface="Poppins" panose="00000500000000000000" pitchFamily="2" charset="0"/>
              </a:endParaRPr>
            </a:p>
            <a:p>
              <a:pPr algn="ctr" eaLnBrk="1" hangingPunct="1">
                <a:spcBef>
                  <a:spcPts val="0"/>
                </a:spcBef>
              </a:pPr>
              <a:endParaRPr lang="en-US" altLang="zh-CN" sz="7000" baseline="0" dirty="0">
                <a:latin typeface="Poppins" panose="00000500000000000000" pitchFamily="2" charset="0"/>
                <a:ea typeface="SimSun" panose="02010600030101010101" pitchFamily="2" charset="-122"/>
                <a:cs typeface="Poppins" panose="00000500000000000000" pitchFamily="2" charset="0"/>
              </a:endParaRPr>
            </a:p>
            <a:p>
              <a:pPr algn="ctr" eaLnBrk="1" hangingPunct="1">
                <a:spcBef>
                  <a:spcPts val="0"/>
                </a:spcBef>
              </a:pPr>
              <a:endParaRPr lang="en-US" altLang="zh-CN" sz="7000" baseline="0" dirty="0">
                <a:latin typeface="Poppins" panose="00000500000000000000" pitchFamily="2" charset="0"/>
                <a:ea typeface="SimSun" panose="02010600030101010101" pitchFamily="2" charset="-122"/>
                <a:cs typeface="Poppins" panose="00000500000000000000" pitchFamily="2" charset="0"/>
              </a:endParaRPr>
            </a:p>
          </p:txBody>
        </p:sp>
        <p:sp>
          <p:nvSpPr>
            <p:cNvPr id="3" name="Text Box 18"/>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anose="020B0604020202020204" pitchFamily="34" charset="0"/>
                  <a:ea typeface="MS PGothic" panose="020B0600070205080204" pitchFamily="34" charset="-128"/>
                </a:defRPr>
              </a:lvl1pPr>
              <a:lvl2pPr marL="742950" indent="-285750" defTabSz="5016500" eaLnBrk="0" hangingPunct="0">
                <a:defRPr sz="4000" b="1" baseline="-25000">
                  <a:solidFill>
                    <a:schemeClr val="tx1"/>
                  </a:solidFill>
                  <a:latin typeface="Arial" panose="020B0604020202020204" pitchFamily="34" charset="0"/>
                  <a:ea typeface="MS PGothic" panose="020B0600070205080204" pitchFamily="34" charset="-128"/>
                </a:defRPr>
              </a:lvl2pPr>
              <a:lvl3pPr marL="11430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3pPr>
              <a:lvl4pPr marL="16002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4pPr>
              <a:lvl5pPr marL="20574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anose="02010600030101010101" pitchFamily="2" charset="-122"/>
                  <a:cs typeface="Poppins" panose="00000500000000000000" pitchFamily="2" charset="0"/>
                </a:rPr>
                <a:t>.  </a:t>
              </a:r>
              <a:endParaRPr lang="en-US" altLang="zh-CN" sz="3500" baseline="0" dirty="0">
                <a:latin typeface="Poppins" panose="00000500000000000000" pitchFamily="2" charset="0"/>
                <a:ea typeface="SimSun" panose="02010600030101010101" pitchFamily="2" charset="-122"/>
                <a:cs typeface="Poppins" panose="00000500000000000000" pitchFamily="2" charset="0"/>
              </a:endParaRPr>
            </a:p>
          </p:txBody>
        </p:sp>
        <p:sp>
          <p:nvSpPr>
            <p:cNvPr id="6" name="Text Box 18"/>
            <p:cNvSpPr txBox="1">
              <a:spLocks noChangeArrowheads="1"/>
            </p:cNvSpPr>
            <p:nvPr/>
          </p:nvSpPr>
          <p:spPr bwMode="auto">
            <a:xfrm>
              <a:off x="2196036" y="3873287"/>
              <a:ext cx="27241501" cy="47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anose="020B0604020202020204" pitchFamily="34" charset="0"/>
                  <a:ea typeface="MS PGothic" panose="020B0600070205080204" pitchFamily="34" charset="-128"/>
                </a:defRPr>
              </a:lvl1pPr>
              <a:lvl2pPr marL="742950" indent="-285750" defTabSz="5016500" eaLnBrk="0" hangingPunct="0">
                <a:defRPr sz="4000" b="1" baseline="-25000">
                  <a:solidFill>
                    <a:schemeClr val="tx1"/>
                  </a:solidFill>
                  <a:latin typeface="Arial" panose="020B0604020202020204" pitchFamily="34" charset="0"/>
                  <a:ea typeface="MS PGothic" panose="020B0600070205080204" pitchFamily="34" charset="-128"/>
                </a:defRPr>
              </a:lvl2pPr>
              <a:lvl3pPr marL="11430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3pPr>
              <a:lvl4pPr marL="16002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4pPr>
              <a:lvl5pPr marL="20574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9pPr>
            </a:lstStyle>
            <a:p>
              <a:pPr algn="ctr" eaLnBrk="1" hangingPunct="1">
                <a:lnSpc>
                  <a:spcPct val="60000"/>
                </a:lnSpc>
                <a:spcBef>
                  <a:spcPct val="50000"/>
                </a:spcBef>
              </a:pPr>
              <a:endParaRPr lang="en-US" altLang="zh-CN" sz="4500" baseline="0" dirty="0">
                <a:latin typeface="Poppins" panose="00000500000000000000" pitchFamily="2" charset="0"/>
                <a:ea typeface="SimSun" panose="02010600030101010101" pitchFamily="2" charset="-122"/>
                <a:cs typeface="Poppins" panose="00000500000000000000" pitchFamily="2" charset="0"/>
              </a:endParaRPr>
            </a:p>
          </p:txBody>
        </p:sp>
        <p:sp>
          <p:nvSpPr>
            <p:cNvPr id="14" name="Rectangle: Rounded Corners 13"/>
            <p:cNvSpPr/>
            <p:nvPr/>
          </p:nvSpPr>
          <p:spPr>
            <a:xfrm>
              <a:off x="200660" y="4490086"/>
              <a:ext cx="10104120" cy="1315466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p:cNvSpPr/>
            <p:nvPr/>
          </p:nvSpPr>
          <p:spPr>
            <a:xfrm>
              <a:off x="200660" y="18036541"/>
              <a:ext cx="10132060" cy="1800352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p:cNvSpPr/>
            <p:nvPr/>
          </p:nvSpPr>
          <p:spPr>
            <a:xfrm>
              <a:off x="10518140" y="4639946"/>
              <a:ext cx="9883775" cy="21598255"/>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p:cNvSpPr/>
            <p:nvPr/>
          </p:nvSpPr>
          <p:spPr>
            <a:xfrm>
              <a:off x="20622895" y="4687571"/>
              <a:ext cx="10828020" cy="10616565"/>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p:cNvSpPr/>
            <p:nvPr/>
          </p:nvSpPr>
          <p:spPr>
            <a:xfrm>
              <a:off x="10497185" y="29337001"/>
              <a:ext cx="21077555" cy="4215765"/>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p:cNvSpPr/>
            <p:nvPr/>
          </p:nvSpPr>
          <p:spPr>
            <a:xfrm>
              <a:off x="10518140" y="26362026"/>
              <a:ext cx="21056600" cy="2746375"/>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800" dirty="0">
                <a:solidFill>
                  <a:schemeClr val="tx1"/>
                </a:solidFill>
                <a:latin typeface="Calibri" panose="020F0502020204030204" charset="0"/>
                <a:ea typeface="Verdana" panose="020B0604030504040204" pitchFamily="34" charset="0"/>
                <a:cs typeface="Calibri" panose="020F0502020204030204" charset="0"/>
                <a:sym typeface="+mn-ea"/>
              </a:endParaRPr>
            </a:p>
            <a:p>
              <a:pPr algn="ctr"/>
              <a:endParaRPr lang="en-IN" sz="3800" dirty="0">
                <a:solidFill>
                  <a:schemeClr val="tx1"/>
                </a:solidFill>
                <a:latin typeface="Calibri" panose="020F0502020204030204" charset="0"/>
                <a:ea typeface="Verdana" panose="020B0604030504040204" pitchFamily="34" charset="0"/>
                <a:cs typeface="Calibri" panose="020F0502020204030204" charset="0"/>
                <a:sym typeface="+mn-ea"/>
              </a:endParaRPr>
            </a:p>
            <a:p>
              <a:pPr algn="ctr"/>
              <a:r>
                <a:rPr lang="en-IN" sz="3800" dirty="0">
                  <a:solidFill>
                    <a:schemeClr val="tx1"/>
                  </a:solidFill>
                  <a:latin typeface="Calibri" panose="020F0502020204030204" charset="0"/>
                  <a:ea typeface="Verdana" panose="020B0604030504040204" pitchFamily="34" charset="0"/>
                  <a:cs typeface="Calibri" panose="020F0502020204030204" charset="0"/>
                  <a:sym typeface="+mn-ea"/>
                </a:rPr>
                <a:t>In future work, the implementation of the modified image fusion methods on the NVIDIA Jetson Nano platform will be explored to leverage its computational capabilities for real-time applications. </a:t>
              </a:r>
              <a:endParaRPr lang="en-IN" sz="3800" dirty="0">
                <a:solidFill>
                  <a:schemeClr val="tx1"/>
                </a:solidFill>
                <a:latin typeface="Calibri" panose="020F0502020204030204" charset="0"/>
                <a:ea typeface="Verdana" panose="020B0604030504040204" pitchFamily="34" charset="0"/>
                <a:cs typeface="Calibri" panose="020F0502020204030204" charset="0"/>
                <a:sym typeface="+mn-ea"/>
              </a:endParaRPr>
            </a:p>
          </p:txBody>
        </p:sp>
        <p:sp>
          <p:nvSpPr>
            <p:cNvPr id="20" name="Text Box 18"/>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anose="020B0604020202020204" pitchFamily="34" charset="0"/>
                  <a:ea typeface="MS PGothic" panose="020B0600070205080204" pitchFamily="34" charset="-128"/>
                </a:defRPr>
              </a:lvl1pPr>
              <a:lvl2pPr marL="742950" indent="-285750" defTabSz="5016500" eaLnBrk="0" hangingPunct="0">
                <a:defRPr sz="4000" b="1" baseline="-25000">
                  <a:solidFill>
                    <a:schemeClr val="tx1"/>
                  </a:solidFill>
                  <a:latin typeface="Arial" panose="020B0604020202020204" pitchFamily="34" charset="0"/>
                  <a:ea typeface="MS PGothic" panose="020B0600070205080204" pitchFamily="34" charset="-128"/>
                </a:defRPr>
              </a:lvl2pPr>
              <a:lvl3pPr marL="11430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3pPr>
              <a:lvl4pPr marL="16002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4pPr>
              <a:lvl5pPr marL="20574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anose="02010600030101010101" pitchFamily="2" charset="-122"/>
                  <a:cs typeface="Poppins" panose="00000500000000000000" pitchFamily="2" charset="0"/>
                </a:rPr>
                <a:t>.  </a:t>
              </a:r>
              <a:endParaRPr lang="en-US" altLang="zh-CN" sz="3500" baseline="0" dirty="0">
                <a:latin typeface="Poppins" panose="00000500000000000000" pitchFamily="2" charset="0"/>
                <a:ea typeface="SimSun" panose="02010600030101010101" pitchFamily="2" charset="-122"/>
                <a:cs typeface="Poppins" panose="00000500000000000000" pitchFamily="2" charset="0"/>
              </a:endParaRPr>
            </a:p>
          </p:txBody>
        </p:sp>
        <p:sp>
          <p:nvSpPr>
            <p:cNvPr id="21" name="TextBox 20"/>
            <p:cNvSpPr txBox="1"/>
            <p:nvPr/>
          </p:nvSpPr>
          <p:spPr>
            <a:xfrm>
              <a:off x="286195" y="4455405"/>
              <a:ext cx="3739515" cy="1091565"/>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endParaRPr lang="en-IN" sz="6500" b="1" dirty="0">
                <a:latin typeface="Poppins" panose="00000500000000000000" pitchFamily="2" charset="0"/>
                <a:cs typeface="Poppins" panose="00000500000000000000" pitchFamily="2" charset="0"/>
              </a:endParaRPr>
            </a:p>
          </p:txBody>
        </p:sp>
        <p:sp>
          <p:nvSpPr>
            <p:cNvPr id="23" name="TextBox 22"/>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endParaRPr lang="en-IN" sz="6500" b="1" dirty="0">
                <a:latin typeface="Poppins" panose="00000500000000000000" pitchFamily="2" charset="0"/>
                <a:cs typeface="Poppins" panose="00000500000000000000" pitchFamily="2" charset="0"/>
              </a:endParaRPr>
            </a:p>
          </p:txBody>
        </p:sp>
        <p:sp>
          <p:nvSpPr>
            <p:cNvPr id="25" name="TextBox 24"/>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endParaRPr lang="en-IN" sz="6500" b="1" dirty="0">
                <a:latin typeface="Poppins" panose="00000500000000000000" pitchFamily="2" charset="0"/>
                <a:cs typeface="Poppins" panose="00000500000000000000" pitchFamily="2" charset="0"/>
              </a:endParaRPr>
            </a:p>
          </p:txBody>
        </p:sp>
        <p:sp>
          <p:nvSpPr>
            <p:cNvPr id="27" name="TextBox 26"/>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endParaRPr lang="en-IN" sz="6500" b="1" dirty="0">
                <a:latin typeface="Poppins" panose="00000500000000000000" pitchFamily="2" charset="0"/>
                <a:cs typeface="Poppins" panose="00000500000000000000" pitchFamily="2" charset="0"/>
              </a:endParaRPr>
            </a:p>
          </p:txBody>
        </p:sp>
        <p:sp>
          <p:nvSpPr>
            <p:cNvPr id="29" name="TextBox 28"/>
            <p:cNvSpPr txBox="1"/>
            <p:nvPr/>
          </p:nvSpPr>
          <p:spPr>
            <a:xfrm>
              <a:off x="10972800" y="26407746"/>
              <a:ext cx="8669655" cy="1168400"/>
            </a:xfrm>
            <a:prstGeom prst="rect">
              <a:avLst/>
            </a:prstGeom>
            <a:noFill/>
          </p:spPr>
          <p:txBody>
            <a:bodyPr wrap="none" rtlCol="0">
              <a:noAutofit/>
            </a:bodyPr>
            <a:lstStyle/>
            <a:p>
              <a:r>
                <a:rPr lang="en-IN" sz="6500" b="1" dirty="0">
                  <a:latin typeface="Poppins" panose="00000500000000000000" pitchFamily="2" charset="0"/>
                  <a:cs typeface="Poppins" panose="00000500000000000000" pitchFamily="2" charset="0"/>
                </a:rPr>
                <a:t>Future Perspectives</a:t>
              </a:r>
              <a:endParaRPr lang="en-IN" sz="6500" b="1" dirty="0">
                <a:latin typeface="Poppins" panose="00000500000000000000" pitchFamily="2" charset="0"/>
                <a:cs typeface="Poppins" panose="00000500000000000000" pitchFamily="2" charset="0"/>
              </a:endParaRPr>
            </a:p>
          </p:txBody>
        </p:sp>
        <p:sp>
          <p:nvSpPr>
            <p:cNvPr id="31" name="TextBox 30"/>
            <p:cNvSpPr txBox="1"/>
            <p:nvPr/>
          </p:nvSpPr>
          <p:spPr>
            <a:xfrm>
              <a:off x="10896600" y="29183331"/>
              <a:ext cx="7904480" cy="962025"/>
            </a:xfrm>
            <a:prstGeom prst="rect">
              <a:avLst/>
            </a:prstGeom>
            <a:noFill/>
          </p:spPr>
          <p:txBody>
            <a:bodyPr wrap="none" rtlCol="0">
              <a:noAutofit/>
            </a:bodyPr>
            <a:lstStyle/>
            <a:p>
              <a:r>
                <a:rPr lang="en-IN" sz="6500" b="1" dirty="0">
                  <a:latin typeface="Poppins" panose="00000500000000000000" pitchFamily="2" charset="0"/>
                  <a:cs typeface="Poppins" panose="00000500000000000000" pitchFamily="2" charset="0"/>
                </a:rPr>
                <a:t>Impact on Society</a:t>
              </a:r>
              <a:endParaRPr lang="en-IN" sz="6500" b="1" dirty="0">
                <a:latin typeface="Poppins" panose="00000500000000000000" pitchFamily="2" charset="0"/>
                <a:cs typeface="Poppins" panose="00000500000000000000" pitchFamily="2" charset="0"/>
              </a:endParaRPr>
            </a:p>
          </p:txBody>
        </p:sp>
      </p:grpSp>
      <p:sp>
        <p:nvSpPr>
          <p:cNvPr id="34" name="TextBox 33"/>
          <p:cNvSpPr txBox="1"/>
          <p:nvPr/>
        </p:nvSpPr>
        <p:spPr>
          <a:xfrm>
            <a:off x="11046460" y="30173295"/>
            <a:ext cx="21174710" cy="3436620"/>
          </a:xfrm>
          <a:prstGeom prst="rect">
            <a:avLst/>
          </a:prstGeom>
          <a:noFill/>
        </p:spPr>
        <p:txBody>
          <a:bodyPr wrap="none" rtlCol="0">
            <a:noAutofit/>
          </a:bodyPr>
          <a:lstStyle/>
          <a:p>
            <a:pPr algn="l"/>
            <a:r>
              <a:rPr lang="en-US" sz="3600" dirty="0">
                <a:sym typeface="+mn-ea"/>
              </a:rPr>
              <a:t>Advancing visible and infrared image fusion methods for real-time applications enhances public safety,</a:t>
            </a:r>
            <a:endParaRPr lang="en-US" sz="3600" dirty="0">
              <a:sym typeface="+mn-ea"/>
            </a:endParaRPr>
          </a:p>
          <a:p>
            <a:pPr algn="l"/>
            <a:r>
              <a:rPr lang="en-US" sz="3600" dirty="0">
                <a:sym typeface="+mn-ea"/>
              </a:rPr>
              <a:t>healthcare, and environmental monitoring.</a:t>
            </a:r>
            <a:r>
              <a:rPr lang="en-IN" altLang="en-US" sz="3600" dirty="0">
                <a:sym typeface="+mn-ea"/>
              </a:rPr>
              <a:t> </a:t>
            </a:r>
            <a:r>
              <a:rPr lang="en-US" sz="3600" dirty="0">
                <a:sym typeface="+mn-ea"/>
              </a:rPr>
              <a:t>It improves security and disaster management, aids in early</a:t>
            </a:r>
            <a:endParaRPr lang="en-US" sz="3600" dirty="0">
              <a:sym typeface="+mn-ea"/>
            </a:endParaRPr>
          </a:p>
          <a:p>
            <a:pPr algn="l"/>
            <a:r>
              <a:rPr lang="en-US" sz="3600" dirty="0">
                <a:sym typeface="+mn-ea"/>
              </a:rPr>
              <a:t>disease detection and patient monitoring, and supports precision agriculture and conservation efforts.</a:t>
            </a:r>
            <a:r>
              <a:rPr lang="en-IN" altLang="en-US" sz="3600" dirty="0">
                <a:sym typeface="+mn-ea"/>
              </a:rPr>
              <a:t> </a:t>
            </a:r>
            <a:endParaRPr lang="en-IN" altLang="en-US" sz="3600" dirty="0">
              <a:sym typeface="+mn-ea"/>
            </a:endParaRPr>
          </a:p>
          <a:p>
            <a:pPr algn="l"/>
            <a:r>
              <a:rPr lang="en-US" sz="3600" dirty="0">
                <a:sym typeface="+mn-ea"/>
              </a:rPr>
              <a:t>Additionally, it boosts traffic</a:t>
            </a:r>
            <a:r>
              <a:rPr lang="en-IN" altLang="en-US" sz="3600" dirty="0">
                <a:sym typeface="+mn-ea"/>
              </a:rPr>
              <a:t> </a:t>
            </a:r>
            <a:r>
              <a:rPr lang="en-US" sz="3600" dirty="0">
                <a:sym typeface="+mn-ea"/>
              </a:rPr>
              <a:t>management and autonomous vehicle navigation, increasing efficiency and</a:t>
            </a:r>
            <a:endParaRPr lang="en-US" sz="3600" dirty="0">
              <a:sym typeface="+mn-ea"/>
            </a:endParaRPr>
          </a:p>
          <a:p>
            <a:pPr algn="l"/>
            <a:r>
              <a:rPr lang="en-US" sz="3600" dirty="0">
                <a:sym typeface="+mn-ea"/>
              </a:rPr>
              <a:t>safety. These advancements drive</a:t>
            </a:r>
            <a:r>
              <a:rPr lang="en-IN" altLang="en-US" sz="3600" dirty="0">
                <a:sym typeface="+mn-ea"/>
              </a:rPr>
              <a:t> </a:t>
            </a:r>
            <a:r>
              <a:rPr lang="en-US" sz="3600" dirty="0">
                <a:sym typeface="+mn-ea"/>
              </a:rPr>
              <a:t>innovation, economic growth, and job creation, contributing significa</a:t>
            </a:r>
            <a:r>
              <a:rPr lang="en-IN" altLang="en-US" sz="3600" dirty="0">
                <a:sym typeface="+mn-ea"/>
              </a:rPr>
              <a:t>-</a:t>
            </a:r>
            <a:endParaRPr lang="en-US" sz="3600" dirty="0">
              <a:sym typeface="+mn-ea"/>
            </a:endParaRPr>
          </a:p>
          <a:p>
            <a:pPr algn="l"/>
            <a:r>
              <a:rPr lang="en-US" sz="3600" dirty="0">
                <a:sym typeface="+mn-ea"/>
              </a:rPr>
              <a:t>ntly</a:t>
            </a:r>
            <a:r>
              <a:rPr lang="en-IN" altLang="en-US" sz="3600" dirty="0">
                <a:sym typeface="+mn-ea"/>
              </a:rPr>
              <a:t> </a:t>
            </a:r>
            <a:r>
              <a:rPr lang="en-US" sz="3600" dirty="0">
                <a:sym typeface="+mn-ea"/>
              </a:rPr>
              <a:t>to societal well-being.</a:t>
            </a:r>
            <a:endParaRPr lang="en-IN" sz="3600" dirty="0"/>
          </a:p>
          <a:p>
            <a:endParaRPr lang="en-IN" sz="3600" dirty="0"/>
          </a:p>
        </p:txBody>
      </p:sp>
      <p:sp>
        <p:nvSpPr>
          <p:cNvPr id="37" name="TextBox 36"/>
          <p:cNvSpPr txBox="1"/>
          <p:nvPr/>
        </p:nvSpPr>
        <p:spPr>
          <a:xfrm>
            <a:off x="347980" y="5361940"/>
            <a:ext cx="9394825" cy="12176125"/>
          </a:xfrm>
          <a:prstGeom prst="rect">
            <a:avLst/>
          </a:prstGeom>
          <a:noFill/>
        </p:spPr>
        <p:txBody>
          <a:bodyPr wrap="square" rtlCol="0">
            <a:noAutofit/>
          </a:bodyPr>
          <a:lstStyle/>
          <a:p>
            <a:pPr algn="just"/>
            <a:r>
              <a:rPr lang="en-IN" altLang="en-US" sz="3800" dirty="0">
                <a:sym typeface="+mn-ea"/>
              </a:rPr>
              <a:t> </a:t>
            </a:r>
            <a:r>
              <a:rPr lang="en-US" altLang="en-IN" sz="3800" dirty="0">
                <a:sym typeface="+mn-ea"/>
              </a:rPr>
              <a:t>Th</a:t>
            </a:r>
            <a:r>
              <a:rPr lang="en-IN" sz="3800" dirty="0">
                <a:sym typeface="+mn-ea"/>
              </a:rPr>
              <a:t>is project explores advanced modifications to traditional image fusion techniques, focusing on the integration of visible and infrared </a:t>
            </a:r>
            <a:r>
              <a:rPr lang="en-US" altLang="en-IN" sz="3800" dirty="0">
                <a:sym typeface="+mn-ea"/>
              </a:rPr>
              <a:t> </a:t>
            </a:r>
            <a:r>
              <a:rPr lang="en-IN" sz="3800" dirty="0">
                <a:sym typeface="+mn-ea"/>
              </a:rPr>
              <a:t>images for real-time applications. Utilizing the Laplacian Pyramid method, the project aims to enhance image fusion by effectively capturing and combining multi-resolution details from both image types.</a:t>
            </a:r>
            <a:endParaRPr lang="en-IN" sz="3800" dirty="0">
              <a:solidFill>
                <a:schemeClr val="tx1"/>
              </a:solidFill>
            </a:endParaRPr>
          </a:p>
          <a:p>
            <a:pPr algn="just"/>
            <a:endParaRPr lang="en-IN" sz="3800" dirty="0">
              <a:solidFill>
                <a:schemeClr val="tx1"/>
              </a:solidFill>
            </a:endParaRPr>
          </a:p>
          <a:p>
            <a:pPr algn="just"/>
            <a:r>
              <a:rPr lang="en-IN" sz="3800" dirty="0">
                <a:sym typeface="+mn-ea"/>
              </a:rPr>
              <a:t> By implementing innovative adjustments to conventional approaches, this research seeks to improve the quality and efficiency of fused images, making them more suitable for applications requiring </a:t>
            </a:r>
            <a:r>
              <a:rPr lang="en-US" altLang="en-IN" sz="3800" dirty="0">
                <a:sym typeface="+mn-ea"/>
              </a:rPr>
              <a:t> </a:t>
            </a:r>
            <a:r>
              <a:rPr lang="en-IN" sz="3800" dirty="0">
                <a:sym typeface="+mn-ea"/>
              </a:rPr>
              <a:t>precise and rapid processing. The proposed modifications are expected to offer significant advantages in areas such as surveillance, medical imaging, and remote sensing, where the fusion of visible and infrared data is critical for enhanced visualization and analysis</a:t>
            </a:r>
            <a:endParaRPr lang="en-IN" sz="3800" dirty="0">
              <a:solidFill>
                <a:schemeClr val="tx1"/>
              </a:solidFill>
            </a:endParaRPr>
          </a:p>
          <a:p>
            <a:endParaRPr lang="en-IN" sz="3800" dirty="0"/>
          </a:p>
        </p:txBody>
      </p:sp>
      <p:sp>
        <p:nvSpPr>
          <p:cNvPr id="38" name="TextBox 37"/>
          <p:cNvSpPr txBox="1"/>
          <p:nvPr/>
        </p:nvSpPr>
        <p:spPr>
          <a:xfrm>
            <a:off x="429260" y="19540220"/>
            <a:ext cx="9193530" cy="13122910"/>
          </a:xfrm>
          <a:prstGeom prst="rect">
            <a:avLst/>
          </a:prstGeom>
          <a:noFill/>
        </p:spPr>
        <p:txBody>
          <a:bodyPr wrap="square" rtlCol="0">
            <a:noAutofit/>
          </a:bodyPr>
          <a:lstStyle/>
          <a:p>
            <a:pPr marL="857250" indent="-857250" algn="l">
              <a:buFont typeface="Arial" panose="020B0604020202020204" pitchFamily="34" charset="0"/>
              <a:buChar char="•"/>
            </a:pPr>
            <a:r>
              <a:rPr lang="en-IN" sz="5500" dirty="0">
                <a:sym typeface="+mn-ea"/>
              </a:rPr>
              <a:t>Introduction to Image Fusion</a:t>
            </a:r>
            <a:endParaRPr lang="en-IN" sz="5500" dirty="0">
              <a:solidFill>
                <a:schemeClr val="tx1"/>
              </a:solidFill>
            </a:endParaRPr>
          </a:p>
          <a:p>
            <a:pPr marL="857250" indent="-857250" algn="l">
              <a:buFont typeface="Arial" panose="020B0604020202020204" pitchFamily="34" charset="0"/>
              <a:buChar char="•"/>
            </a:pPr>
            <a:r>
              <a:rPr lang="en-IN" sz="5500" dirty="0">
                <a:sym typeface="+mn-ea"/>
              </a:rPr>
              <a:t>Visible and Infrared Imaging</a:t>
            </a:r>
            <a:endParaRPr lang="en-IN" sz="5500" dirty="0">
              <a:solidFill>
                <a:schemeClr val="tx1"/>
              </a:solidFill>
            </a:endParaRPr>
          </a:p>
          <a:p>
            <a:pPr marL="857250" indent="-857250" algn="l">
              <a:buFont typeface="Arial" panose="020B0604020202020204" pitchFamily="34" charset="0"/>
              <a:buChar char="•"/>
            </a:pPr>
            <a:r>
              <a:rPr lang="en-IN" sz="5500" dirty="0">
                <a:sym typeface="+mn-ea"/>
              </a:rPr>
              <a:t>Conventional Image Fusion Methods</a:t>
            </a:r>
            <a:endParaRPr lang="en-IN" sz="5500" dirty="0">
              <a:solidFill>
                <a:schemeClr val="tx1"/>
              </a:solidFill>
            </a:endParaRPr>
          </a:p>
          <a:p>
            <a:pPr marL="857250" indent="-857250" algn="l">
              <a:buFont typeface="Arial" panose="020B0604020202020204" pitchFamily="34" charset="0"/>
              <a:buChar char="•"/>
            </a:pPr>
            <a:r>
              <a:rPr lang="en-IN" sz="5500" dirty="0">
                <a:sym typeface="+mn-ea"/>
              </a:rPr>
              <a:t>Need for Real-Time Applications</a:t>
            </a:r>
            <a:endParaRPr lang="en-IN" sz="5500" dirty="0">
              <a:solidFill>
                <a:schemeClr val="tx1"/>
              </a:solidFill>
            </a:endParaRPr>
          </a:p>
          <a:p>
            <a:pPr marL="857250" indent="-857250" algn="l">
              <a:buFont typeface="Arial" panose="020B0604020202020204" pitchFamily="34" charset="0"/>
              <a:buChar char="•"/>
            </a:pPr>
            <a:r>
              <a:rPr lang="en-IN" sz="5500" dirty="0">
                <a:sym typeface="+mn-ea"/>
              </a:rPr>
              <a:t>Motivation for Modifying Conventional Methods</a:t>
            </a:r>
            <a:endParaRPr lang="en-IN" sz="5500" dirty="0">
              <a:solidFill>
                <a:schemeClr val="tx1"/>
              </a:solidFill>
            </a:endParaRPr>
          </a:p>
          <a:p>
            <a:pPr marL="857250" indent="-857250" algn="l">
              <a:buFont typeface="Arial" panose="020B0604020202020204" pitchFamily="34" charset="0"/>
              <a:buChar char="•"/>
            </a:pPr>
            <a:r>
              <a:rPr lang="en-IN" sz="5500" dirty="0">
                <a:sym typeface="+mn-ea"/>
              </a:rPr>
              <a:t>Potential Modifications</a:t>
            </a:r>
            <a:endParaRPr lang="en-IN" sz="5500" dirty="0">
              <a:solidFill>
                <a:schemeClr val="tx1"/>
              </a:solidFill>
            </a:endParaRPr>
          </a:p>
          <a:p>
            <a:pPr marL="857250" indent="-857250" algn="l">
              <a:buFont typeface="Arial" panose="020B0604020202020204" pitchFamily="34" charset="0"/>
              <a:buChar char="•"/>
            </a:pPr>
            <a:r>
              <a:rPr lang="en-IN" sz="5500" dirty="0">
                <a:sym typeface="+mn-ea"/>
              </a:rPr>
              <a:t>Applications</a:t>
            </a:r>
            <a:endParaRPr lang="en-IN" sz="5500" dirty="0">
              <a:solidFill>
                <a:schemeClr val="tx1"/>
              </a:solidFill>
            </a:endParaRPr>
          </a:p>
          <a:p>
            <a:pPr marL="857250" indent="-857250" algn="l">
              <a:buFont typeface="Arial" panose="020B0604020202020204" pitchFamily="34" charset="0"/>
              <a:buChar char="•"/>
            </a:pPr>
            <a:r>
              <a:rPr lang="en-IN" sz="5500" dirty="0">
                <a:sym typeface="+mn-ea"/>
              </a:rPr>
              <a:t>Challenges and Considerations</a:t>
            </a:r>
            <a:endParaRPr lang="en-IN" sz="5500" dirty="0"/>
          </a:p>
        </p:txBody>
      </p:sp>
      <p:sp>
        <p:nvSpPr>
          <p:cNvPr id="10" name="TextBox 9"/>
          <p:cNvSpPr txBox="1"/>
          <p:nvPr/>
        </p:nvSpPr>
        <p:spPr>
          <a:xfrm>
            <a:off x="-23495" y="3051175"/>
            <a:ext cx="32050355" cy="1393190"/>
          </a:xfrm>
          <a:prstGeom prst="rect">
            <a:avLst/>
          </a:prstGeom>
          <a:noFill/>
        </p:spPr>
        <p:txBody>
          <a:bodyPr wrap="square">
            <a:noAutofit/>
          </a:bodyPr>
          <a:lstStyle/>
          <a:p>
            <a:pPr algn="ctr" eaLnBrk="1" hangingPunct="1">
              <a:lnSpc>
                <a:spcPct val="60000"/>
              </a:lnSpc>
              <a:spcBef>
                <a:spcPct val="50000"/>
              </a:spcBef>
            </a:pPr>
            <a:r>
              <a:rPr lang="en-US" altLang="zh-CN" sz="4500" b="1" dirty="0">
                <a:latin typeface="+mj-lt"/>
                <a:ea typeface="SimSun" panose="02010600030101010101" pitchFamily="2" charset="-122"/>
                <a:cs typeface="+mj-lt"/>
                <a:sym typeface="+mn-ea"/>
              </a:rPr>
              <a:t>N.Shanmuka Harshavardhan</a:t>
            </a:r>
            <a:r>
              <a:rPr lang="en-IN" altLang="en-US" sz="4500" b="1" dirty="0">
                <a:latin typeface="+mj-lt"/>
                <a:ea typeface="SimSun" panose="02010600030101010101" pitchFamily="2" charset="-122"/>
                <a:cs typeface="+mj-lt"/>
                <a:sym typeface="+mn-ea"/>
              </a:rPr>
              <a:t> Reddy</a:t>
            </a:r>
            <a:r>
              <a:rPr lang="en-US" altLang="zh-CN" sz="4500" b="1" dirty="0">
                <a:latin typeface="+mj-lt"/>
                <a:ea typeface="SimSun" panose="02010600030101010101" pitchFamily="2" charset="-122"/>
                <a:cs typeface="+mj-lt"/>
                <a:sym typeface="+mn-ea"/>
              </a:rPr>
              <a:t> </a:t>
            </a:r>
            <a:r>
              <a:rPr lang="en-US" altLang="zh-CN" sz="4500" b="1" dirty="0">
                <a:latin typeface="+mj-lt"/>
                <a:ea typeface="SimSun" panose="02010600030101010101" pitchFamily="2" charset="-122"/>
                <a:cs typeface="+mj-lt"/>
                <a:sym typeface="+mn-ea"/>
              </a:rPr>
              <a:t> |</a:t>
            </a:r>
            <a:r>
              <a:rPr lang="en-IN" altLang="en-US" sz="4500" b="1" dirty="0">
                <a:latin typeface="+mj-lt"/>
                <a:ea typeface="SimSun" panose="02010600030101010101" pitchFamily="2" charset="-122"/>
                <a:cs typeface="+mj-lt"/>
                <a:sym typeface="+mn-ea"/>
              </a:rPr>
              <a:t> B.Thanuja</a:t>
            </a:r>
            <a:r>
              <a:rPr lang="en-US" altLang="zh-CN" sz="4500" b="1" dirty="0">
                <a:latin typeface="+mj-lt"/>
                <a:ea typeface="SimSun" panose="02010600030101010101" pitchFamily="2" charset="-122"/>
                <a:cs typeface="+mj-lt"/>
                <a:sym typeface="+mn-ea"/>
              </a:rPr>
              <a:t>  | </a:t>
            </a:r>
            <a:r>
              <a:rPr lang="en-US" altLang="zh-CN" sz="4500" b="1" dirty="0">
                <a:latin typeface="+mj-lt"/>
                <a:ea typeface="SimSun" panose="02010600030101010101" pitchFamily="2" charset="-122"/>
                <a:cs typeface="+mj-lt"/>
                <a:sym typeface="+mn-ea"/>
              </a:rPr>
              <a:t>S.M</a:t>
            </a:r>
            <a:r>
              <a:rPr lang="en-IN" altLang="en-US" sz="4500" b="1" dirty="0">
                <a:latin typeface="+mj-lt"/>
                <a:ea typeface="SimSun" panose="02010600030101010101" pitchFamily="2" charset="-122"/>
                <a:cs typeface="+mj-lt"/>
                <a:sym typeface="+mn-ea"/>
              </a:rPr>
              <a:t>ohammad</a:t>
            </a:r>
            <a:r>
              <a:rPr lang="en-US" altLang="zh-CN" sz="4500" b="1" dirty="0">
                <a:latin typeface="+mj-lt"/>
                <a:ea typeface="SimSun" panose="02010600030101010101" pitchFamily="2" charset="-122"/>
                <a:cs typeface="+mj-lt"/>
                <a:sym typeface="+mn-ea"/>
              </a:rPr>
              <a:t> Khwaja Moinuddin</a:t>
            </a:r>
            <a:r>
              <a:rPr lang="en-US" altLang="zh-CN" sz="4500" b="1" dirty="0">
                <a:latin typeface="+mj-lt"/>
                <a:ea typeface="SimSun" panose="02010600030101010101" pitchFamily="2" charset="-122"/>
                <a:cs typeface="+mj-lt"/>
                <a:sym typeface="+mn-ea"/>
              </a:rPr>
              <a:t> </a:t>
            </a:r>
            <a:endParaRPr lang="en-US" altLang="zh-CN" sz="4500" b="1" baseline="0" dirty="0">
              <a:latin typeface="+mj-lt"/>
              <a:ea typeface="SimSun" panose="02010600030101010101" pitchFamily="2" charset="-122"/>
              <a:cs typeface="+mj-lt"/>
              <a:sym typeface="+mn-ea"/>
            </a:endParaRPr>
          </a:p>
          <a:p>
            <a:pPr algn="ctr" eaLnBrk="1" hangingPunct="1">
              <a:lnSpc>
                <a:spcPct val="60000"/>
              </a:lnSpc>
              <a:spcBef>
                <a:spcPct val="50000"/>
              </a:spcBef>
            </a:pPr>
            <a:r>
              <a:rPr lang="en-US" altLang="zh-CN" sz="4500" b="1" dirty="0">
                <a:latin typeface="+mj-lt"/>
                <a:ea typeface="SimSun" panose="02010600030101010101" pitchFamily="2" charset="-122"/>
                <a:cs typeface="+mj-lt"/>
                <a:sym typeface="+mn-ea"/>
              </a:rPr>
              <a:t>Dr.Jeevan K M </a:t>
            </a:r>
            <a:endParaRPr lang="en-IN" sz="4500" b="1" dirty="0">
              <a:latin typeface="Calibri Light" panose="020F0302020204030204" charset="0"/>
              <a:ea typeface="SimSun" panose="02010600030101010101" pitchFamily="2" charset="-122"/>
              <a:cs typeface="Calibri Light" panose="020F0302020204030204" charset="0"/>
            </a:endParaRPr>
          </a:p>
        </p:txBody>
      </p:sp>
      <p:sp>
        <p:nvSpPr>
          <p:cNvPr id="4" name="Rectangle: Rounded Corners 3"/>
          <p:cNvSpPr/>
          <p:nvPr/>
        </p:nvSpPr>
        <p:spPr>
          <a:xfrm>
            <a:off x="20588605" y="15502255"/>
            <a:ext cx="10805795" cy="10752455"/>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p:cNvSpPr txBox="1"/>
          <p:nvPr/>
        </p:nvSpPr>
        <p:spPr>
          <a:xfrm>
            <a:off x="21047075" y="15335885"/>
            <a:ext cx="5024120" cy="1022985"/>
          </a:xfrm>
          <a:prstGeom prst="rect">
            <a:avLst/>
          </a:prstGeom>
          <a:noFill/>
        </p:spPr>
        <p:txBody>
          <a:bodyPr wrap="none" rtlCol="0">
            <a:noAutofit/>
          </a:bodyPr>
          <a:lstStyle/>
          <a:p>
            <a:r>
              <a:rPr lang="en-IN" sz="6500" b="1" dirty="0">
                <a:latin typeface="Poppins" panose="00000500000000000000" pitchFamily="2" charset="0"/>
                <a:cs typeface="Poppins" panose="00000500000000000000" pitchFamily="2" charset="0"/>
              </a:rPr>
              <a:t>Conclusion</a:t>
            </a:r>
            <a:endParaRPr lang="en-IN" sz="6500" b="1" dirty="0">
              <a:latin typeface="Poppins" panose="00000500000000000000" pitchFamily="2" charset="0"/>
              <a:cs typeface="Poppins" panose="00000500000000000000" pitchFamily="2" charset="0"/>
            </a:endParaRPr>
          </a:p>
        </p:txBody>
      </p:sp>
      <p:sp>
        <p:nvSpPr>
          <p:cNvPr id="11" name="TextBox 10"/>
          <p:cNvSpPr txBox="1"/>
          <p:nvPr/>
        </p:nvSpPr>
        <p:spPr>
          <a:xfrm>
            <a:off x="20638770" y="16352520"/>
            <a:ext cx="11024235" cy="7279640"/>
          </a:xfrm>
          <a:prstGeom prst="rect">
            <a:avLst/>
          </a:prstGeom>
          <a:noFill/>
        </p:spPr>
        <p:txBody>
          <a:bodyPr wrap="square" rtlCol="0">
            <a:noAutofit/>
          </a:bodyPr>
          <a:lstStyle/>
          <a:p>
            <a:pPr marL="0" marR="0" lvl="0" indent="0" algn="l" rtl="0">
              <a:lnSpc>
                <a:spcPct val="100000"/>
              </a:lnSpc>
              <a:spcBef>
                <a:spcPts val="0"/>
              </a:spcBef>
              <a:spcAft>
                <a:spcPts val="0"/>
              </a:spcAft>
              <a:buNone/>
            </a:pPr>
            <a:r>
              <a:rPr lang="en-US" altLang="en-GB" sz="3200" dirty="0">
                <a:latin typeface="Calibri" panose="020F0502020204030204" charset="0"/>
                <a:ea typeface="Verdana" panose="020B0604030504040204" pitchFamily="34" charset="0"/>
                <a:cs typeface="Calibri" panose="020F0502020204030204" charset="0"/>
                <a:sym typeface="+mn-ea"/>
              </a:rPr>
              <a:t>In our project, we explored various color spaces such as YCbCr, LAB, and LCH and performed fusion using the Laplacian Pyramid (LP) fusion method to combine visible and infrared images. We conducted fusion experiments across different color spaces and tabulated the processing time for image fusion using both CUDA and CPU implementations. Additionally, we evaluated performance metrics, including PSNR, SSIM, and entropy, and displayed the average values for each color space.  </a:t>
            </a:r>
            <a:endParaRPr lang="en-US" altLang="en-GB" sz="3200" dirty="0">
              <a:latin typeface="Calibri" panose="020F0502020204030204" charset="0"/>
              <a:ea typeface="Verdana" panose="020B0604030504040204" pitchFamily="34" charset="0"/>
              <a:cs typeface="Calibri" panose="020F0502020204030204" charset="0"/>
            </a:endParaRPr>
          </a:p>
          <a:p>
            <a:pPr marL="0" marR="0" lvl="0" indent="0" algn="l" rtl="0">
              <a:lnSpc>
                <a:spcPct val="100000"/>
              </a:lnSpc>
              <a:spcBef>
                <a:spcPts val="0"/>
              </a:spcBef>
              <a:spcAft>
                <a:spcPts val="0"/>
              </a:spcAft>
              <a:buNone/>
            </a:pPr>
            <a:endParaRPr lang="en-US" altLang="en-GB" sz="3200" dirty="0">
              <a:latin typeface="Calibri" panose="020F0502020204030204" charset="0"/>
              <a:ea typeface="Verdana" panose="020B0604030504040204" pitchFamily="34" charset="0"/>
              <a:cs typeface="Calibri" panose="020F0502020204030204" charset="0"/>
            </a:endParaRPr>
          </a:p>
          <a:p>
            <a:pPr marL="0" marR="0" lvl="0" indent="0" algn="l" rtl="0">
              <a:lnSpc>
                <a:spcPct val="100000"/>
              </a:lnSpc>
              <a:spcBef>
                <a:spcPts val="0"/>
              </a:spcBef>
              <a:spcAft>
                <a:spcPts val="0"/>
              </a:spcAft>
              <a:buNone/>
            </a:pPr>
            <a:r>
              <a:rPr lang="en-US" altLang="en-GB" sz="3200" dirty="0">
                <a:latin typeface="Calibri" panose="020F0502020204030204" charset="0"/>
                <a:ea typeface="Verdana" panose="020B0604030504040204" pitchFamily="34" charset="0"/>
                <a:cs typeface="Calibri" panose="020F0502020204030204" charset="0"/>
                <a:sym typeface="+mn-ea"/>
              </a:rPr>
              <a:t>Detailed measurements of computational time were conducted to assess the performance of the fusion algorithms. Strategies</a:t>
            </a:r>
            <a:endParaRPr lang="en-US" altLang="en-GB" sz="3200" dirty="0">
              <a:latin typeface="Calibri" panose="020F0502020204030204" charset="0"/>
              <a:ea typeface="Verdana" panose="020B0604030504040204" pitchFamily="34" charset="0"/>
              <a:cs typeface="Calibri" panose="020F0502020204030204" charset="0"/>
              <a:sym typeface="+mn-ea"/>
            </a:endParaRPr>
          </a:p>
          <a:p>
            <a:pPr marL="0" marR="0" lvl="0" indent="0" algn="l" rtl="0">
              <a:lnSpc>
                <a:spcPct val="100000"/>
              </a:lnSpc>
              <a:spcBef>
                <a:spcPts val="0"/>
              </a:spcBef>
              <a:spcAft>
                <a:spcPts val="0"/>
              </a:spcAft>
              <a:buNone/>
            </a:pPr>
            <a:r>
              <a:rPr lang="en-US" altLang="en-GB" sz="3200" dirty="0">
                <a:latin typeface="Calibri" panose="020F0502020204030204" charset="0"/>
                <a:ea typeface="Verdana" panose="020B0604030504040204" pitchFamily="34" charset="0"/>
                <a:cs typeface="Calibri" panose="020F0502020204030204" charset="0"/>
                <a:sym typeface="+mn-ea"/>
              </a:rPr>
              <a:t> to optimize and improve computational efficiency were investigated to ensure the methods meet real-time processing requirements. This included fine-tuning algorithm parameters and exploring hardware acceleration techniques to enhance processing speed and overall system performance. These modifications have improved the quality and efficiency of the fused images, making them more suitable for real-time applications in areas like surveillance, medical imaging, and remote sensing.</a:t>
            </a:r>
            <a:endParaRPr lang="en-IN" sz="3200" dirty="0">
              <a:latin typeface="Calibri" panose="020F0502020204030204" charset="0"/>
              <a:cs typeface="Calibri" panose="020F0502020204030204" charset="0"/>
            </a:endParaRPr>
          </a:p>
        </p:txBody>
      </p:sp>
      <p:pic>
        <p:nvPicPr>
          <p:cNvPr id="40" name="Picture 39"/>
          <p:cNvPicPr>
            <a:picLocks noChangeAspect="1"/>
          </p:cNvPicPr>
          <p:nvPr/>
        </p:nvPicPr>
        <p:blipFill>
          <a:blip r:embed="rId1"/>
          <a:stretch>
            <a:fillRect/>
          </a:stretch>
        </p:blipFill>
        <p:spPr>
          <a:xfrm>
            <a:off x="-165424" y="-31750"/>
            <a:ext cx="5538950" cy="3042162"/>
          </a:xfrm>
          <a:prstGeom prst="rect">
            <a:avLst/>
          </a:prstGeom>
        </p:spPr>
      </p:pic>
      <p:pic>
        <p:nvPicPr>
          <p:cNvPr id="5" name="Picture 4"/>
          <p:cNvPicPr>
            <a:picLocks noChangeAspect="1"/>
          </p:cNvPicPr>
          <p:nvPr/>
        </p:nvPicPr>
        <p:blipFill>
          <a:blip r:embed="rId2"/>
          <a:stretch>
            <a:fillRect/>
          </a:stretch>
        </p:blipFill>
        <p:spPr>
          <a:xfrm>
            <a:off x="26217014" y="-184150"/>
            <a:ext cx="5501547" cy="3345646"/>
          </a:xfrm>
          <a:prstGeom prst="rect">
            <a:avLst/>
          </a:prstGeom>
        </p:spPr>
      </p:pic>
      <p:sp>
        <p:nvSpPr>
          <p:cNvPr id="9" name="Rectangle: Rounded Corners 8"/>
          <p:cNvSpPr/>
          <p:nvPr/>
        </p:nvSpPr>
        <p:spPr>
          <a:xfrm>
            <a:off x="10497820" y="33648650"/>
            <a:ext cx="21058505" cy="253746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endParaRPr lang="en-IN" sz="6500" b="1" dirty="0">
              <a:latin typeface="Poppins" panose="00000500000000000000" pitchFamily="2" charset="0"/>
              <a:cs typeface="Poppins" panose="00000500000000000000" pitchFamily="2" charset="0"/>
            </a:endParaRPr>
          </a:p>
        </p:txBody>
      </p:sp>
      <p:sp>
        <p:nvSpPr>
          <p:cNvPr id="41" name="TextBox 40"/>
          <p:cNvSpPr txBox="1"/>
          <p:nvPr/>
        </p:nvSpPr>
        <p:spPr>
          <a:xfrm>
            <a:off x="11046578" y="34310131"/>
            <a:ext cx="17661255" cy="1783715"/>
          </a:xfrm>
          <a:prstGeom prst="rect">
            <a:avLst/>
          </a:prstGeom>
          <a:noFill/>
        </p:spPr>
        <p:txBody>
          <a:bodyPr wrap="none" rtlCol="0">
            <a:spAutoFit/>
          </a:bodyPr>
          <a:lstStyle/>
          <a:p>
            <a:pPr algn="l"/>
            <a:r>
              <a:rPr lang="en-IN" sz="5500" dirty="0"/>
              <a:t>GitHub link:</a:t>
            </a:r>
            <a:endParaRPr lang="en-IN" sz="5500" dirty="0"/>
          </a:p>
          <a:p>
            <a:pPr algn="l"/>
            <a:r>
              <a:rPr lang="en-IN" sz="5500" dirty="0"/>
              <a:t>Video link:</a:t>
            </a:r>
            <a:r>
              <a:rPr lang="en-IN" sz="2500" dirty="0"/>
              <a:t> </a:t>
            </a:r>
            <a:r>
              <a:rPr lang="en-US" altLang="en-GB" sz="3000" dirty="0"/>
              <a:t>https://drive.google.com/file/d/1-XK7UbNEvWX8J10gXuhC2at2Lgqn7QWF/view?usp=sharing</a:t>
            </a:r>
            <a:endParaRPr lang="en-US" altLang="en-GB" sz="3000" dirty="0"/>
          </a:p>
        </p:txBody>
      </p:sp>
      <p:pic>
        <p:nvPicPr>
          <p:cNvPr id="1026" name="Picture 2" descr="News.mscrm-addons.com Blog | Th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08019" y="3374403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a:stretch>
            <a:fillRect/>
          </a:stretch>
        </p:blipFill>
        <p:spPr>
          <a:xfrm>
            <a:off x="10744463" y="6280121"/>
            <a:ext cx="9356711" cy="5742304"/>
          </a:xfrm>
          <a:prstGeom prst="rect">
            <a:avLst/>
          </a:prstGeom>
        </p:spPr>
      </p:pic>
      <p:pic>
        <p:nvPicPr>
          <p:cNvPr id="43" name="Content Placeholder 3"/>
          <p:cNvPicPr>
            <a:picLocks noChangeAspect="1"/>
          </p:cNvPicPr>
          <p:nvPr/>
        </p:nvPicPr>
        <p:blipFill>
          <a:blip r:embed="rId5"/>
          <a:stretch>
            <a:fillRect/>
          </a:stretch>
        </p:blipFill>
        <p:spPr>
          <a:xfrm>
            <a:off x="10667971" y="15817735"/>
            <a:ext cx="9585325" cy="5742305"/>
          </a:xfrm>
          <a:prstGeom prst="rect">
            <a:avLst/>
          </a:prstGeom>
        </p:spPr>
      </p:pic>
      <p:pic>
        <p:nvPicPr>
          <p:cNvPr id="44" name="Picture 43"/>
          <p:cNvPicPr>
            <a:picLocks noChangeAspect="1"/>
          </p:cNvPicPr>
          <p:nvPr/>
        </p:nvPicPr>
        <p:blipFill>
          <a:blip r:embed="rId6"/>
          <a:stretch>
            <a:fillRect/>
          </a:stretch>
        </p:blipFill>
        <p:spPr>
          <a:xfrm>
            <a:off x="21364575" y="5514975"/>
            <a:ext cx="9719945" cy="5361940"/>
          </a:xfrm>
          <a:prstGeom prst="rect">
            <a:avLst/>
          </a:prstGeom>
        </p:spPr>
      </p:pic>
      <p:pic>
        <p:nvPicPr>
          <p:cNvPr id="32" name="Picture Placeholder 5"/>
          <p:cNvPicPr>
            <a:picLocks noChangeAspect="1"/>
          </p:cNvPicPr>
          <p:nvPr/>
        </p:nvPicPr>
        <p:blipFill>
          <a:blip r:embed="rId7"/>
          <a:stretch>
            <a:fillRect/>
          </a:stretch>
        </p:blipFill>
        <p:spPr>
          <a:xfrm>
            <a:off x="28194000" y="11550015"/>
            <a:ext cx="3107690" cy="2331085"/>
          </a:xfrm>
          <a:prstGeom prst="rect">
            <a:avLst/>
          </a:prstGeom>
          <a:solidFill>
            <a:srgbClr val="F2F2F2"/>
          </a:solidFill>
          <a:ln>
            <a:noFill/>
          </a:ln>
        </p:spPr>
      </p:pic>
      <p:pic>
        <p:nvPicPr>
          <p:cNvPr id="35" name="Picture 34"/>
          <p:cNvPicPr/>
          <p:nvPr/>
        </p:nvPicPr>
        <p:blipFill>
          <a:blip r:embed="rId8"/>
          <a:stretch>
            <a:fillRect/>
          </a:stretch>
        </p:blipFill>
        <p:spPr>
          <a:xfrm>
            <a:off x="20878800" y="11550650"/>
            <a:ext cx="2908935" cy="2388870"/>
          </a:xfrm>
          <a:prstGeom prst="rect">
            <a:avLst/>
          </a:prstGeom>
        </p:spPr>
      </p:pic>
      <p:pic>
        <p:nvPicPr>
          <p:cNvPr id="45" name="Picture 44"/>
          <p:cNvPicPr/>
          <p:nvPr/>
        </p:nvPicPr>
        <p:blipFill>
          <a:blip r:embed="rId9"/>
          <a:stretch>
            <a:fillRect/>
          </a:stretch>
        </p:blipFill>
        <p:spPr>
          <a:xfrm>
            <a:off x="24551005" y="11550015"/>
            <a:ext cx="3042285" cy="24403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3346</Words>
  <Application>WPS Presentation</Application>
  <PresentationFormat>Custom</PresentationFormat>
  <Paragraphs>71</Paragraphs>
  <Slides>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vt:i4>
      </vt:variant>
    </vt:vector>
  </HeadingPairs>
  <TitlesOfParts>
    <vt:vector size="14" baseType="lpstr">
      <vt:lpstr>Arial</vt:lpstr>
      <vt:lpstr>SimSun</vt:lpstr>
      <vt:lpstr>Wingdings</vt:lpstr>
      <vt:lpstr>MS PGothic</vt:lpstr>
      <vt:lpstr>Times New Roman</vt:lpstr>
      <vt:lpstr>Poppins</vt:lpstr>
      <vt:lpstr>Segoe Print</vt:lpstr>
      <vt:lpstr>Calibri</vt:lpstr>
      <vt:lpstr>Verdana</vt:lpstr>
      <vt:lpstr>Calibri Light</vt:lpstr>
      <vt:lpstr>Microsoft YaHei</vt:lpstr>
      <vt:lpstr>Arial Unicode MS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S Harshavardhan Reddy Netla</cp:lastModifiedBy>
  <cp:revision>208</cp:revision>
  <cp:lastPrinted>2013-08-04T02:58:00Z</cp:lastPrinted>
  <dcterms:created xsi:type="dcterms:W3CDTF">2011-10-21T15:46:00Z</dcterms:created>
  <dcterms:modified xsi:type="dcterms:W3CDTF">2025-03-18T20:06:45Z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4D005AD114164B4B917B837464DB1E6E_12</vt:lpwstr>
  </property>
  <property fmtid="{D5CDD505-2E9C-101B-9397-08002B2CF9AE}" pid="3" name="KSOProductBuildVer">
    <vt:lpwstr>2057-12.2.0.20348</vt:lpwstr>
  </property>
</Properties>
</file>