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sldIdLst>
    <p:sldId id="262" r:id="rId2"/>
    <p:sldId id="256" r:id="rId3"/>
    <p:sldId id="257" r:id="rId4"/>
    <p:sldId id="258" r:id="rId5"/>
    <p:sldId id="260" r:id="rId6"/>
    <p:sldId id="259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4787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9026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63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3489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1276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908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122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7302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669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33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750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057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895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0995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534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3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1062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E2B911C-2D08-4B6B-A4E6-3D5273080555}" type="datetimeFigureOut">
              <a:rPr lang="es-PE" smtClean="0"/>
              <a:t>14/05/2025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92A50B3-420E-418E-8866-0768B3E60E9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530473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986886F6-B510-BC0F-5A3A-1D85DA2FCC68}"/>
              </a:ext>
            </a:extLst>
          </p:cNvPr>
          <p:cNvSpPr txBox="1"/>
          <p:nvPr/>
        </p:nvSpPr>
        <p:spPr>
          <a:xfrm>
            <a:off x="312247" y="1000725"/>
            <a:ext cx="475487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2º.- Definición y Principios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 producto orgánico proviene de un sistema agrícola sostenible que respeta los ciclos naturales, optimizando el uso de recursos y garantizando la sostenibilidad.</a:t>
            </a:r>
          </a:p>
          <a:p>
            <a:pPr algn="just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EAC787C-CE57-E740-6B35-FD1546AEFE58}"/>
              </a:ext>
            </a:extLst>
          </p:cNvPr>
          <p:cNvSpPr txBox="1"/>
          <p:nvPr/>
        </p:nvSpPr>
        <p:spPr>
          <a:xfrm>
            <a:off x="3988031" y="176938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II: Del Concepto y los Principios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6C9547-5620-C457-82CB-56999A2C9B66}"/>
              </a:ext>
            </a:extLst>
          </p:cNvPr>
          <p:cNvSpPr txBox="1"/>
          <p:nvPr/>
        </p:nvSpPr>
        <p:spPr>
          <a:xfrm>
            <a:off x="1038052" y="3013363"/>
            <a:ext cx="33604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Principios clave:</a:t>
            </a: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Armonía con los sistemas naturales.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Fertilidad del suelo.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Producción responsable.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Condiciones laborales seguras.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Responsabilidad social.</a:t>
            </a:r>
          </a:p>
        </p:txBody>
      </p:sp>
      <p:pic>
        <p:nvPicPr>
          <p:cNvPr id="1026" name="Picture 2" descr="La Reserva Manuripi logra certificación orgánica de 4 productos del bosque  (castaña, asaí, palma real y majo) | WWF">
            <a:extLst>
              <a:ext uri="{FF2B5EF4-FFF2-40B4-BE49-F238E27FC236}">
                <a16:creationId xmlns:a16="http://schemas.microsoft.com/office/drawing/2014/main" id="{5881AEDE-9097-2D82-4BE0-BC6415DEE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2"/>
          <a:stretch/>
        </p:blipFill>
        <p:spPr bwMode="auto">
          <a:xfrm>
            <a:off x="5735781" y="640081"/>
            <a:ext cx="5751137" cy="57357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88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5AA53D3-DD7B-A963-C6C8-3D13D69F3859}"/>
              </a:ext>
            </a:extLst>
          </p:cNvPr>
          <p:cNvSpPr txBox="1"/>
          <p:nvPr/>
        </p:nvSpPr>
        <p:spPr>
          <a:xfrm>
            <a:off x="3458096" y="0"/>
            <a:ext cx="581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II. CERTIFICACIÓN DE LA PRODUCCIÓN ORGÁNICA</a:t>
            </a:r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BC1B70-54C3-0B68-3851-85D4155E7AC6}"/>
              </a:ext>
            </a:extLst>
          </p:cNvPr>
          <p:cNvSpPr txBox="1"/>
          <p:nvPr/>
        </p:nvSpPr>
        <p:spPr>
          <a:xfrm>
            <a:off x="270166" y="646331"/>
            <a:ext cx="573993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V: Entidades de Certificación</a:t>
            </a:r>
          </a:p>
          <a:p>
            <a:pPr algn="just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Autorización de entidades (Artículo 16): Las entidades de certificación deben ser autorizadas por SENASA, con una autorización nacional para organismos y departamental para el SGP.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Ámbito de certificación (Artículo 17): Los Organismos de Certificación certifican a nivel nacional, mientras que el SGP lo hace a nivel departamental.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Alcance de la certificación (Artículo 18): Las entidades pueden certificar productos orgánicos de diversas categorías (vegetal, animal, apicultura, recolección silvestre, transformación, comercialización).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Procedimiento de autorización (Artículo 19): La autorización se concede tras verificar el cumplimiento de requisitos y auditoría de procesos.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B371AB-934B-519E-4AE7-C77BC09FA2A1}"/>
              </a:ext>
            </a:extLst>
          </p:cNvPr>
          <p:cNvSpPr txBox="1"/>
          <p:nvPr/>
        </p:nvSpPr>
        <p:spPr>
          <a:xfrm>
            <a:off x="6228312" y="3164681"/>
            <a:ext cx="569352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VI: Organismo de Certificación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Autorización de organismos (Artículo 20): La autorización se tramita ante SENASA.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para autorización (Artículo 21): Requiere solicitud formal, manual de calidad y acreditación según normas internacionales.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Modificación de autorización (Artículo 22): Los organismos pueden solicitar modificaciones a su autorización, como ampliación de alcance.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Obligaciones (Artículo 23): Incluir certificar conforme a la autorización, administrar el Sello Nacional, realizar auditorías y visitas de inspección, y mantener la confidencialidad de la información.</a:t>
            </a:r>
          </a:p>
        </p:txBody>
      </p:sp>
      <p:pic>
        <p:nvPicPr>
          <p:cNvPr id="10242" name="Picture 2" descr="MIDAGRI anuncia creación del Sello Nacional de Producción Orgánica -  Noticias - Servicio Nacional de Sanidad Agraria del Perú - Plataforma del  Estado Peruano">
            <a:extLst>
              <a:ext uri="{FF2B5EF4-FFF2-40B4-BE49-F238E27FC236}">
                <a16:creationId xmlns:a16="http://schemas.microsoft.com/office/drawing/2014/main" id="{BC68B107-8043-AB74-7D82-B9F08356D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014" y="739833"/>
            <a:ext cx="3087774" cy="220534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AAE PERÚ">
            <a:extLst>
              <a:ext uri="{FF2B5EF4-FFF2-40B4-BE49-F238E27FC236}">
                <a16:creationId xmlns:a16="http://schemas.microsoft.com/office/drawing/2014/main" id="{E4F336CA-E772-CA24-B1D8-0AADE03EE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934" y="4663441"/>
            <a:ext cx="2320636" cy="20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11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5AA53D3-DD7B-A963-C6C8-3D13D69F3859}"/>
              </a:ext>
            </a:extLst>
          </p:cNvPr>
          <p:cNvSpPr txBox="1"/>
          <p:nvPr/>
        </p:nvSpPr>
        <p:spPr>
          <a:xfrm>
            <a:off x="3458096" y="0"/>
            <a:ext cx="581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II. CERTIFICACIÓN DE LA PRODUCCIÓN ORGÁNICA</a:t>
            </a:r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5D499F7-4846-3B16-AD86-77EF804AC343}"/>
              </a:ext>
            </a:extLst>
          </p:cNvPr>
          <p:cNvSpPr txBox="1"/>
          <p:nvPr/>
        </p:nvSpPr>
        <p:spPr>
          <a:xfrm>
            <a:off x="147551" y="1950778"/>
            <a:ext cx="5546667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VII: Sistema de Garantía Participativo (SGP)</a:t>
            </a:r>
          </a:p>
          <a:p>
            <a:pPr algn="just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Condiciones para autorización (Artículo 25): El SGP debe ser una entidad asociativa sin fines de lucro con instancias de asistencia técnica, inspección y decisión.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 para autorización (Artículo 26): El SGP debe presentar una solicitud con información sobre su organización, manuales de procedimientos y actividades de certificación.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Obligaciones del SGP (Artículo 28): Certificar productos orgánicos en su jurisdicción departamental, asegurar la implementación de acciones correctivas, y realizar auditorías y visitas de inspección a los operadores.</a:t>
            </a:r>
          </a:p>
        </p:txBody>
      </p:sp>
      <p:pic>
        <p:nvPicPr>
          <p:cNvPr id="11266" name="Picture 2" descr="SGP – Junín – Dirección Regional de Agricultura Junín">
            <a:extLst>
              <a:ext uri="{FF2B5EF4-FFF2-40B4-BE49-F238E27FC236}">
                <a16:creationId xmlns:a16="http://schemas.microsoft.com/office/drawing/2014/main" id="{6E28E0D9-3293-1A1E-4EED-233F58DA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788" y="564573"/>
            <a:ext cx="2692631" cy="268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SGP – Junín – Dirección Regional de Agricultura Junín">
            <a:extLst>
              <a:ext uri="{FF2B5EF4-FFF2-40B4-BE49-F238E27FC236}">
                <a16:creationId xmlns:a16="http://schemas.microsoft.com/office/drawing/2014/main" id="{AD9354D2-DFF1-7FBF-3648-97741FF9B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633" y="3250276"/>
            <a:ext cx="4862051" cy="3516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9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5AA53D3-DD7B-A963-C6C8-3D13D69F3859}"/>
              </a:ext>
            </a:extLst>
          </p:cNvPr>
          <p:cNvSpPr txBox="1"/>
          <p:nvPr/>
        </p:nvSpPr>
        <p:spPr>
          <a:xfrm>
            <a:off x="3458096" y="0"/>
            <a:ext cx="5818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VII: Infracciones y Sanciones</a:t>
            </a:r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859F92-42E4-DE1A-ADC5-801A4BAEA97C}"/>
              </a:ext>
            </a:extLst>
          </p:cNvPr>
          <p:cNvSpPr txBox="1"/>
          <p:nvPr/>
        </p:nvSpPr>
        <p:spPr>
          <a:xfrm>
            <a:off x="897774" y="1197620"/>
            <a:ext cx="403998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I: Potestad Sancionadora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57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SENASA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tiene la potestad sancionadora conforme a la Ley </a:t>
            </a:r>
            <a:r>
              <a:rPr lang="es-E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N°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29196 y el Decreto Legislativo </a:t>
            </a:r>
            <a:r>
              <a:rPr lang="es-E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N°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1387, y puede sancionar por infracciones relacionadas con la producción orgánica. 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SENASA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responsable de las sanciones administrativas, y las autoridades del procedimiento sancionador varían según el ámbito territorial de la infracción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7246D80-E0A5-D996-EC76-628E1E467824}"/>
              </a:ext>
            </a:extLst>
          </p:cNvPr>
          <p:cNvSpPr txBox="1"/>
          <p:nvPr/>
        </p:nvSpPr>
        <p:spPr>
          <a:xfrm>
            <a:off x="255098" y="4211122"/>
            <a:ext cx="55390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II: Modalidades y Clasificación de Sanción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59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Multas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expresan en fracciones o enteros de la Unidad Impositiva Tributaria (UIT).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Suspensión o cancelación de la autorización.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infracciones se clasifican en leves, graves y muy graves: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Multas de hasta el 25% de la UIT.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Graves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Sancionadas con suspensión.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Muy graves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Sancionadas con cancelación.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409FE4-D20B-0B2D-385F-BDA4CFFA76BE}"/>
              </a:ext>
            </a:extLst>
          </p:cNvPr>
          <p:cNvSpPr txBox="1"/>
          <p:nvPr/>
        </p:nvSpPr>
        <p:spPr>
          <a:xfrm>
            <a:off x="6397857" y="4211122"/>
            <a:ext cx="575829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III: Infracciones Relacionadas a la Certificación y Actividad Administrativa de Fiscalización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61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permitir el acceso de la 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Autoridad Nacional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las instalaciones (multas de hasta 10 UIT).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Rotular, identificar o comercializar productos orgánicos sin cumplir las normas (multas de hasta 10 UIT).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no autorizado del </a:t>
            </a:r>
            <a:r>
              <a:rPr lang="es-E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Sello Nacional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productos orgánicos (multas de hasta 10 UIT).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Certificación sin entidad autorizada (clausura temporal y multa de hasta 10 UIT).</a:t>
            </a:r>
          </a:p>
        </p:txBody>
      </p:sp>
      <p:pic>
        <p:nvPicPr>
          <p:cNvPr id="12290" name="Picture 2" descr="La sanción en las operaciones vinculadas">
            <a:extLst>
              <a:ext uri="{FF2B5EF4-FFF2-40B4-BE49-F238E27FC236}">
                <a16:creationId xmlns:a16="http://schemas.microsoft.com/office/drawing/2014/main" id="{B5580EFE-C047-05A5-A7D6-353D0D3A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857" y="615404"/>
            <a:ext cx="3483032" cy="334964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6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5AA53D3-DD7B-A963-C6C8-3D13D69F3859}"/>
              </a:ext>
            </a:extLst>
          </p:cNvPr>
          <p:cNvSpPr txBox="1"/>
          <p:nvPr/>
        </p:nvSpPr>
        <p:spPr>
          <a:xfrm>
            <a:off x="3458096" y="0"/>
            <a:ext cx="581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II. CERTIFICACIÓN DE LA PRODUCCIÓN ORGÁNICA</a:t>
            </a:r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FB41D1-A78B-ED9A-654D-CAE4BD564168}"/>
              </a:ext>
            </a:extLst>
          </p:cNvPr>
          <p:cNvSpPr txBox="1"/>
          <p:nvPr/>
        </p:nvSpPr>
        <p:spPr>
          <a:xfrm>
            <a:off x="271204" y="480077"/>
            <a:ext cx="517467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IV: Infracciones Relacionadas con el Organismo de Certificación</a:t>
            </a:r>
          </a:p>
          <a:p>
            <a:pPr algn="ctr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62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Infracciones que puede cometer un Organismo de Certificación incluyen: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certificar conforme a las normas (multas de hasta 10 UIT).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administrar el Sello Nacional correctamente (multas de hasta 10 UIT).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informar cambios a SENASA (multas de hasta 10 UIT).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realizar auditorías o visitas periódicas (sanciones con multa o suspensión de la autorización).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C6469A3-AC89-0EC3-3ACD-C53264F88A5B}"/>
              </a:ext>
            </a:extLst>
          </p:cNvPr>
          <p:cNvSpPr txBox="1"/>
          <p:nvPr/>
        </p:nvSpPr>
        <p:spPr>
          <a:xfrm>
            <a:off x="180802" y="3865619"/>
            <a:ext cx="535547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V: Infracciones Relacionadas con el Sistema de Garantía Participativo</a:t>
            </a:r>
          </a:p>
          <a:p>
            <a:pPr algn="ctr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63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 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Garantía Participativo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puede ser sancionado por: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certificar adecuadamente bajo el alcance de la autorización (multas de hasta 2 UIT).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administrar el 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Sello Nacional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no certificar de forma imparcial (multas de hasta 2 UIT).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cumplir con la </a:t>
            </a: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memoria de actividades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(multas de hasta 2 UIT).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9A1CA69-1A34-8FFC-5AC2-81936526C695}"/>
              </a:ext>
            </a:extLst>
          </p:cNvPr>
          <p:cNvSpPr txBox="1"/>
          <p:nvPr/>
        </p:nvSpPr>
        <p:spPr>
          <a:xfrm>
            <a:off x="5769033" y="4041018"/>
            <a:ext cx="642296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VI: Infracciones Relacionadas con el Operador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64: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Operadores sancionados por: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usar insumos permitidos (multas de hasta 25% de la UIT).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permitir acceso a las autoridades o no proporcionar la documentación solicitada (multas de hasta 25% de la UIT).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mantener registros actualizados (multas de hasta 25% de la UIT).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implementar medidas correctivas o no cumplir con el Sistema Interno de Control (multas de hasta 25% de la UIT).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garantizar la vigencia de la certificación (multas de hasta 25% de la UIT).</a:t>
            </a:r>
          </a:p>
        </p:txBody>
      </p:sp>
      <p:pic>
        <p:nvPicPr>
          <p:cNvPr id="13314" name="Picture 2" descr="Las sanciones por no declarar art 643 subirán exponencialmente.  #sipasalareforma">
            <a:extLst>
              <a:ext uri="{FF2B5EF4-FFF2-40B4-BE49-F238E27FC236}">
                <a16:creationId xmlns:a16="http://schemas.microsoft.com/office/drawing/2014/main" id="{FFC2E5A7-9089-9CD7-6163-7A70EC2EC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811" y="695849"/>
            <a:ext cx="3295650" cy="32956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17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528527C8-DF2F-EB23-D260-72B91954C647}"/>
              </a:ext>
            </a:extLst>
          </p:cNvPr>
          <p:cNvSpPr txBox="1"/>
          <p:nvPr/>
        </p:nvSpPr>
        <p:spPr>
          <a:xfrm>
            <a:off x="121920" y="720566"/>
            <a:ext cx="60322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Semillas y Almácigos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10º.- Uso de Semillas</a:t>
            </a: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semillas deben provenir de una producción orgánica certificada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Excepciones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permite el uso de semillas convencionales bajo condiciones específicas.</a:t>
            </a:r>
          </a:p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Prohibiciones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permite el uso de semillas modificadas genéticamente.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permite tratamiento químico de semillas.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B452270-7C05-EBF2-735B-9B92277E3DA6}"/>
              </a:ext>
            </a:extLst>
          </p:cNvPr>
          <p:cNvSpPr txBox="1"/>
          <p:nvPr/>
        </p:nvSpPr>
        <p:spPr>
          <a:xfrm>
            <a:off x="3834246" y="0"/>
            <a:ext cx="6122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VI: De la Producción Orgánica Vegetal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A7F10D-050A-4209-D534-EFD84AEE067C}"/>
              </a:ext>
            </a:extLst>
          </p:cNvPr>
          <p:cNvSpPr txBox="1"/>
          <p:nvPr/>
        </p:nvSpPr>
        <p:spPr>
          <a:xfrm>
            <a:off x="121920" y="2856904"/>
            <a:ext cx="6097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11º.- Manejo de la Fertilidad del Suelo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manejo de la fertilidad del suelo debe estimular su actividad biológica y mantener un equilibrio dinámico.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59F54B7-BB99-54AC-0202-54A8A3E54052}"/>
              </a:ext>
            </a:extLst>
          </p:cNvPr>
          <p:cNvSpPr txBox="1"/>
          <p:nvPr/>
        </p:nvSpPr>
        <p:spPr>
          <a:xfrm>
            <a:off x="687879" y="3780234"/>
            <a:ext cx="60973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Requisitos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abonamiento orgánico (estiércol y restos vegetales) de origen diverso.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Prohibiciones: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fertilizantes derivados de excrementos humanos, basura doméstica, aguas servidas.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07CA118-B44C-65A5-DAE0-BE87B8D92BF7}"/>
              </a:ext>
            </a:extLst>
          </p:cNvPr>
          <p:cNvSpPr txBox="1"/>
          <p:nvPr/>
        </p:nvSpPr>
        <p:spPr>
          <a:xfrm>
            <a:off x="121920" y="5301019"/>
            <a:ext cx="609738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12º.- Manejo de Plagas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Permisos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permite el uso de control térmico y productos naturales para plagas.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microorganismos benéficos y preparados homeopáticos.</a:t>
            </a:r>
          </a:p>
        </p:txBody>
      </p:sp>
      <p:pic>
        <p:nvPicPr>
          <p:cNvPr id="2050" name="Picture 2" descr="La elección de semillas en la producción agrícola">
            <a:extLst>
              <a:ext uri="{FF2B5EF4-FFF2-40B4-BE49-F238E27FC236}">
                <a16:creationId xmlns:a16="http://schemas.microsoft.com/office/drawing/2014/main" id="{FB9FA851-9ED8-1CCA-C1C1-ACFD40C63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003" y="997527"/>
            <a:ext cx="4747953" cy="506245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2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310DBC3-F46A-81AB-E5B2-3688EED188A1}"/>
              </a:ext>
            </a:extLst>
          </p:cNvPr>
          <p:cNvSpPr txBox="1"/>
          <p:nvPr/>
        </p:nvSpPr>
        <p:spPr>
          <a:xfrm>
            <a:off x="450272" y="1353189"/>
            <a:ext cx="4956464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47º.- Prohibición de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OVMs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Prohibición absoluta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OVMs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la producción y transformación de productos orgánicos.</a:t>
            </a:r>
          </a:p>
          <a:p>
            <a:pPr algn="just"/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48º.- Separación de productos con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OVMs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productos orgánicos deben estar libres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OVMs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durante todo el proceso de producción, almacenamiento y comercialización.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Medidas preventivas deben tomarse para evitar la contaminación cruzada.</a:t>
            </a:r>
          </a:p>
          <a:p>
            <a:pPr algn="just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50º.- Prohibición de producción paralela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unidades de producción orgánica no pueden tener producción paralela con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OVMs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D571C6-9171-153F-B759-21DFD5700B82}"/>
              </a:ext>
            </a:extLst>
          </p:cNvPr>
          <p:cNvSpPr txBox="1"/>
          <p:nvPr/>
        </p:nvSpPr>
        <p:spPr>
          <a:xfrm>
            <a:off x="2352502" y="88315"/>
            <a:ext cx="8121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X: De la Prohibición de Organismos Vivos Modificados (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OVMs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Producción Orgánica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E468D3D-6F6E-280B-C88C-1EA3F10D3831}"/>
              </a:ext>
            </a:extLst>
          </p:cNvPr>
          <p:cNvSpPr txBox="1"/>
          <p:nvPr/>
        </p:nvSpPr>
        <p:spPr>
          <a:xfrm>
            <a:off x="966354" y="6031468"/>
            <a:ext cx="3751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OVM (Organismo Vivo Modificado)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limentos transgénicos y OGM | OCU">
            <a:extLst>
              <a:ext uri="{FF2B5EF4-FFF2-40B4-BE49-F238E27FC236}">
                <a16:creationId xmlns:a16="http://schemas.microsoft.com/office/drawing/2014/main" id="{2F6D387F-7AA5-9571-305B-3C5B29E9F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45123"/>
            <a:ext cx="5735784" cy="49710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6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1FC3C2-2745-6B38-313D-1B2882F88997}"/>
              </a:ext>
            </a:extLst>
          </p:cNvPr>
          <p:cNvSpPr txBox="1"/>
          <p:nvPr/>
        </p:nvSpPr>
        <p:spPr>
          <a:xfrm>
            <a:off x="455123" y="723727"/>
            <a:ext cx="5139342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86º.- Responsabilidad de los Operadores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operadores asumen la responsabilidad total sobre la calidad orgánica de los productos.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Deben permitir el acceso a las instalaciones y a la información del proceso productivo a los organismos certificadores.</a:t>
            </a:r>
          </a:p>
          <a:p>
            <a:pPr algn="just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87º.- Responsabilidad de los Organismos de Certificación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organismos de certificación son responsables de la veracidad de las certificaciones emitidas.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Deben mantener un registro actualizado de los productos certificados y permitir la supervisión de la autoridad competente.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Artículo 88º.- Responsabilidad de la Autoridad Competente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Autoridad Competente supervisará el correcto funcionamiento de los organismos de certificación y llevará un registro de operadores cuyas certificaciones hayan sido canceladas.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B6DEC3-42BC-DB96-8D6D-62688C5BD88C}"/>
              </a:ext>
            </a:extLst>
          </p:cNvPr>
          <p:cNvSpPr txBox="1"/>
          <p:nvPr/>
        </p:nvSpPr>
        <p:spPr>
          <a:xfrm>
            <a:off x="3047308" y="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XIV: Del Control de Calidad y la Responsabilidad</a:t>
            </a:r>
          </a:p>
        </p:txBody>
      </p:sp>
      <p:pic>
        <p:nvPicPr>
          <p:cNvPr id="4098" name="Picture 2" descr="Control de calidad - Qué es, métodos y ejemplos">
            <a:extLst>
              <a:ext uri="{FF2B5EF4-FFF2-40B4-BE49-F238E27FC236}">
                <a16:creationId xmlns:a16="http://schemas.microsoft.com/office/drawing/2014/main" id="{BD3947B5-77BD-3785-511C-9F99F5825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809" y="800793"/>
            <a:ext cx="5749636" cy="50347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12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B271DB80-A922-1B43-6782-288FD7984602}"/>
              </a:ext>
            </a:extLst>
          </p:cNvPr>
          <p:cNvSpPr txBox="1"/>
          <p:nvPr/>
        </p:nvSpPr>
        <p:spPr>
          <a:xfrm>
            <a:off x="504999" y="1166842"/>
            <a:ext cx="47320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Primera: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cumplimiento de otras normas no se ve afectado por este reglamento, como aquellas relacionadas con la sanidad agrícola y la conservación del medio ambiente.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Segunda: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Autoridad Competente supervisará y coordinará con los organismos públicos pertinentes para velar por el cumplimiento del reglamento.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Tercera: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 manual de procedimientos de la Autoridad Competente para la fiscalización del cumplimiento debe ser elaborado en los 90 días posteriores a la aprobación del reglamento.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7D3148-3316-5490-108D-9F97C460A8F4}"/>
              </a:ext>
            </a:extLst>
          </p:cNvPr>
          <p:cNvSpPr txBox="1"/>
          <p:nvPr/>
        </p:nvSpPr>
        <p:spPr>
          <a:xfrm>
            <a:off x="3123508" y="151999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XVIII: Disposiciones Complementarias Finales</a:t>
            </a:r>
          </a:p>
        </p:txBody>
      </p:sp>
      <p:pic>
        <p:nvPicPr>
          <p:cNvPr id="5122" name="Picture 2" descr="El técnico de calidad alimentaria: funciones y requisitos | UNIR">
            <a:extLst>
              <a:ext uri="{FF2B5EF4-FFF2-40B4-BE49-F238E27FC236}">
                <a16:creationId xmlns:a16="http://schemas.microsoft.com/office/drawing/2014/main" id="{8B9B307C-5CA5-6224-9449-AACE53E02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2734"/>
            <a:ext cx="5666508" cy="563578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970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9C1CE22-58AA-0C9F-D3CE-5099DAE7C323}"/>
              </a:ext>
            </a:extLst>
          </p:cNvPr>
          <p:cNvSpPr txBox="1"/>
          <p:nvPr/>
        </p:nvSpPr>
        <p:spPr>
          <a:xfrm>
            <a:off x="346016" y="843677"/>
            <a:ext cx="6196099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 permitidos para la fertilización del suelo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Compost, estiércol, restos de cultivos, paja, algas, guano de islas.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Restringido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Vinaza, humus de lombrices, harina de pescado, guano de islas, lodos de aguas servidas.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 permitidos para manejo fitosanitario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Aceites vegetales (menta, pino), arcillas (bentonita, perlita).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Restringido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Azadirachta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 (</a:t>
            </a:r>
            <a:r>
              <a:rPr 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neem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aceites minerales ligeros, azufre.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 permitidos para manejo animal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Alimentos animales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Cereales, leguminosas, melaza, harina de soja.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 veterinarios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Plantas medicinales, medicamentos homeopáticos, suplementos minerales.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endParaRPr lang="es-P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Productos permitidos en la transformación de alimentos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P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Restringido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Ácido sulfúrico, levadura de panadería sin solventes orgánicos, </a:t>
            </a:r>
            <a:r>
              <a:rPr lang="es-PE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carragenina</a:t>
            </a:r>
            <a:r>
              <a:rPr lang="es-P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pectina no modificada</a:t>
            </a:r>
            <a:r>
              <a:rPr 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AA53D3-DD7B-A963-C6C8-3D13D69F3859}"/>
              </a:ext>
            </a:extLst>
          </p:cNvPr>
          <p:cNvSpPr txBox="1"/>
          <p:nvPr/>
        </p:nvSpPr>
        <p:spPr>
          <a:xfrm>
            <a:off x="4927023" y="0"/>
            <a:ext cx="2337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Anexos</a:t>
            </a:r>
          </a:p>
        </p:txBody>
      </p:sp>
      <p:pic>
        <p:nvPicPr>
          <p:cNvPr id="6146" name="Picture 2" descr="Cría de lombrices para obtener humus, el abono por excelencia">
            <a:extLst>
              <a:ext uri="{FF2B5EF4-FFF2-40B4-BE49-F238E27FC236}">
                <a16:creationId xmlns:a16="http://schemas.microsoft.com/office/drawing/2014/main" id="{D21F39C4-309E-0539-5A6A-009AEEBB5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749" y="714375"/>
            <a:ext cx="5087389" cy="54292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29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5AA53D3-DD7B-A963-C6C8-3D13D69F3859}"/>
              </a:ext>
            </a:extLst>
          </p:cNvPr>
          <p:cNvSpPr txBox="1"/>
          <p:nvPr/>
        </p:nvSpPr>
        <p:spPr>
          <a:xfrm>
            <a:off x="3458096" y="0"/>
            <a:ext cx="581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II. CERTIFICACIÓN DE LA PRODUCCIÓN ORGÁNICA</a:t>
            </a:r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BD95D86-327F-5F90-C522-12CC33058F63}"/>
              </a:ext>
            </a:extLst>
          </p:cNvPr>
          <p:cNvSpPr txBox="1"/>
          <p:nvPr/>
        </p:nvSpPr>
        <p:spPr>
          <a:xfrm>
            <a:off x="76895" y="1157329"/>
            <a:ext cx="60973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I: Actores de la Certificación de la Producción Orgánica</a:t>
            </a:r>
          </a:p>
          <a:p>
            <a:pPr algn="just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Actores clave:</a:t>
            </a:r>
          </a:p>
          <a:p>
            <a:pPr algn="just"/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Autoridad Nacional (AN): SENASA es responsable de autorizar y fiscalizar a las entidades de certificación.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Entidades de certificación (EC): Incluye Organismos de Certificación (OC) que verifican el cumplimiento de las normas orgánicas y Sistema de Garantía Participativo (SGP), basado en la verificación mutua entre productores, consumidores y la comunidad.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Operador: Persona o entidad que realiza actividades de producción, transformación o comercialización de productos orgánicos.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Agentes económicos comerciales: Actores que comercializan productos orgánicos.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Usuarios denunciantes: Personas que denuncian incumplimientos ante la Autoridad Nacional o las entidades de certificación.</a:t>
            </a:r>
          </a:p>
        </p:txBody>
      </p:sp>
      <p:pic>
        <p:nvPicPr>
          <p:cNvPr id="7170" name="Picture 2" descr="SENASA ANUNCIÓ DESEMBOLSO INICIAL DE S/. 121 MILLONES">
            <a:extLst>
              <a:ext uri="{FF2B5EF4-FFF2-40B4-BE49-F238E27FC236}">
                <a16:creationId xmlns:a16="http://schemas.microsoft.com/office/drawing/2014/main" id="{CCCCB356-04E2-D49B-8350-B5174790A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550" y="1157329"/>
            <a:ext cx="5538357" cy="483209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19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5AA53D3-DD7B-A963-C6C8-3D13D69F3859}"/>
              </a:ext>
            </a:extLst>
          </p:cNvPr>
          <p:cNvSpPr txBox="1"/>
          <p:nvPr/>
        </p:nvSpPr>
        <p:spPr>
          <a:xfrm>
            <a:off x="3458096" y="0"/>
            <a:ext cx="581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II. CERTIFICACIÓN DE LA PRODUCCIÓN ORGÁNICA</a:t>
            </a:r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69FD45C-865D-6533-3545-205106DD0D42}"/>
              </a:ext>
            </a:extLst>
          </p:cNvPr>
          <p:cNvSpPr txBox="1"/>
          <p:nvPr/>
        </p:nvSpPr>
        <p:spPr>
          <a:xfrm>
            <a:off x="203664" y="1171275"/>
            <a:ext cx="5989318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II: Proceso de la Certificación de la Producción Orgánica</a:t>
            </a:r>
          </a:p>
          <a:p>
            <a:pPr algn="just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Certificación (Artículo 7)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 proceso inicia con la solicitud de certificación, donde la entidad verifica el cumplimiento de los requisitos en producción, transformación y comercialización de productos orgánicos.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Otorgamiento de la certificación (Artículo 8)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otorga a quienes gestionan un sistema de producción orgánico. Comercializadores pueden ser titulares si tienen vínculo con productores.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Contenido del certificado (Artículo 9)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 certificado debe incluir la entidad certificadora, el operador, los productos y superficies certificadas.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Certificación del período de transición (Artículo 10)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 certifica la transición, pero los productos no deben comercializarse como orgánicos hasta completar el proceso.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Vigencia del certificado (Artículo 11)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 certificación es válida por un año, su renovación depende de la evaluación de la entidad certificadora.</a:t>
            </a:r>
          </a:p>
        </p:txBody>
      </p:sp>
      <p:pic>
        <p:nvPicPr>
          <p:cNvPr id="8194" name="Picture 2" descr="Certificación Orgánica | PDF | Certificación | Perú">
            <a:extLst>
              <a:ext uri="{FF2B5EF4-FFF2-40B4-BE49-F238E27FC236}">
                <a16:creationId xmlns:a16="http://schemas.microsoft.com/office/drawing/2014/main" id="{17E0EED0-84F1-6634-34EE-AFB77BA23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45"/>
          <a:stretch/>
        </p:blipFill>
        <p:spPr bwMode="auto">
          <a:xfrm>
            <a:off x="6705254" y="1069903"/>
            <a:ext cx="5143500" cy="53118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6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45AA53D3-DD7B-A963-C6C8-3D13D69F3859}"/>
              </a:ext>
            </a:extLst>
          </p:cNvPr>
          <p:cNvSpPr txBox="1"/>
          <p:nvPr/>
        </p:nvSpPr>
        <p:spPr>
          <a:xfrm>
            <a:off x="3458096" y="0"/>
            <a:ext cx="5818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II. CERTIFICACIÓN DE LA PRODUCCIÓN ORGÁNICA</a:t>
            </a:r>
            <a:endParaRPr lang="es-P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A2F49AB-6460-8F65-6820-4E40150810C8}"/>
              </a:ext>
            </a:extLst>
          </p:cNvPr>
          <p:cNvSpPr txBox="1"/>
          <p:nvPr/>
        </p:nvSpPr>
        <p:spPr>
          <a:xfrm>
            <a:off x="155864" y="1130945"/>
            <a:ext cx="609738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III: Sistema Informático para el Control de la Producción Orgánica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informático (Artículo 12): SENASA implementa un sistema obligatorio para la trazabilidad de los productos orgánicos, mejorando el control y la fiscalización entre operadores y entidades certificadoras.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7B58BAF-2348-326F-6BD5-608811DA2362}"/>
              </a:ext>
            </a:extLst>
          </p:cNvPr>
          <p:cNvSpPr txBox="1"/>
          <p:nvPr/>
        </p:nvSpPr>
        <p:spPr>
          <a:xfrm>
            <a:off x="270166" y="2908222"/>
            <a:ext cx="6097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 IV: Sistema Interno de Control (SIC)</a:t>
            </a:r>
          </a:p>
          <a:p>
            <a:pPr algn="just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Interno de Control (Artículo 13): Mecanismo donde los productores se verifican mutuamente para asegurar el cumplimiento de las normas orgánicas.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Organización del SIC (Artículo 14): El operador debe implementar un SIC con estructura formal (coordinación técnica, inspección, decisiones) y documentación interna (manuales, procedimientos, registros).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Obligaciones del SIC (Artículo 15): Realizar inspecciones internas, capacitar al personal y garantizar la imparcialidad en el proceso.</a:t>
            </a:r>
          </a:p>
        </p:txBody>
      </p:sp>
      <p:pic>
        <p:nvPicPr>
          <p:cNvPr id="9218" name="Picture 2" descr="San Martín: cooperativas de Campanilla y Pólvora logran certificación de  cacao orgánico | Noticias | Agencia Peruana de Noticias Andina">
            <a:extLst>
              <a:ext uri="{FF2B5EF4-FFF2-40B4-BE49-F238E27FC236}">
                <a16:creationId xmlns:a16="http://schemas.microsoft.com/office/drawing/2014/main" id="{ED730150-4146-64CE-A2D3-0D7566ADF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34" y="1317546"/>
            <a:ext cx="4762500" cy="43517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22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226</TotalTime>
  <Words>1887</Words>
  <Application>Microsoft Office PowerPoint</Application>
  <PresentationFormat>Panorámica</PresentationFormat>
  <Paragraphs>153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Arista Fernández</dc:creator>
  <cp:lastModifiedBy>Hector Arista Fernández</cp:lastModifiedBy>
  <cp:revision>1</cp:revision>
  <dcterms:created xsi:type="dcterms:W3CDTF">2025-05-15T04:05:59Z</dcterms:created>
  <dcterms:modified xsi:type="dcterms:W3CDTF">2025-05-15T07:52:43Z</dcterms:modified>
</cp:coreProperties>
</file>