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146847056" r:id="rId5"/>
    <p:sldId id="2146847066" r:id="rId6"/>
    <p:sldId id="2146847065" r:id="rId7"/>
    <p:sldId id="2146847064" r:id="rId8"/>
    <p:sldId id="2146847063" r:id="rId9"/>
    <p:sldId id="2146847062" r:id="rId10"/>
    <p:sldId id="2146847061" r:id="rId11"/>
    <p:sldId id="2146847060" r:id="rId12"/>
    <p:sldId id="2146847058" r:id="rId13"/>
    <p:sldId id="2146847059" r:id="rId14"/>
    <p:sldId id="21468470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6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82309" y="1591025"/>
            <a:ext cx="4510145" cy="584775"/>
          </a:xfrm>
          <a:prstGeom prst="rect">
            <a:avLst/>
          </a:prstGeom>
        </p:spPr>
        <p:txBody>
          <a:bodyPr wrap="none">
            <a:spAutoFit/>
          </a:bodyPr>
          <a:lstStyle/>
          <a:p>
            <a:pPr algn="ctr"/>
            <a:r>
              <a:rPr lang="en-US" sz="3200" b="1" dirty="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7" name="Title 1">
            <a:extLst>
              <a:ext uri="{FF2B5EF4-FFF2-40B4-BE49-F238E27FC236}">
                <a16:creationId xmlns:a16="http://schemas.microsoft.com/office/drawing/2014/main" id="{A8A11E26-4C38-41A6-9857-11032CEECD80}"/>
              </a:ext>
            </a:extLst>
          </p:cNvPr>
          <p:cNvSpPr txBox="1">
            <a:spLocks/>
          </p:cNvSpPr>
          <p:nvPr/>
        </p:nvSpPr>
        <p:spPr>
          <a:xfrm>
            <a:off x="1265381" y="2579018"/>
            <a:ext cx="9144000" cy="977778"/>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smtClean="0">
                <a:solidFill>
                  <a:schemeClr val="accent1"/>
                </a:solidFill>
                <a:latin typeface="Arial" panose="020B0604020202020204" pitchFamily="34" charset="0"/>
                <a:cs typeface="Arial" panose="020B0604020202020204" pitchFamily="34" charset="0"/>
              </a:rPr>
              <a:t>PROJECT TITLE</a:t>
            </a:r>
            <a:endParaRPr lang="en-US" sz="3600" b="1" dirty="0">
              <a:solidFill>
                <a:schemeClr val="accent1"/>
              </a:solidFill>
              <a:latin typeface="Arial" panose="020B0604020202020204" pitchFamily="34" charset="0"/>
              <a:cs typeface="Arial" panose="020B0604020202020204" pitchFamily="34" charset="0"/>
            </a:endParaRPr>
          </a:p>
        </p:txBody>
      </p:sp>
      <p:sp>
        <p:nvSpPr>
          <p:cNvPr id="10" name="Flowchart: Process 9"/>
          <p:cNvSpPr/>
          <p:nvPr/>
        </p:nvSpPr>
        <p:spPr>
          <a:xfrm>
            <a:off x="1842654" y="3653690"/>
            <a:ext cx="8838316" cy="2630378"/>
          </a:xfrm>
          <a:prstGeom prst="flowChartProcess">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20375" y="4389886"/>
            <a:ext cx="6096000" cy="646331"/>
          </a:xfrm>
          <a:prstGeom prst="rect">
            <a:avLst/>
          </a:prstGeom>
        </p:spPr>
        <p:txBody>
          <a:bodyPr>
            <a:spAutoFit/>
          </a:bodyPr>
          <a:lstStyle/>
          <a:p>
            <a:r>
              <a:rPr lang="en-US" b="1" dirty="0">
                <a:solidFill>
                  <a:schemeClr val="accent1">
                    <a:lumMod val="75000"/>
                  </a:schemeClr>
                </a:solidFill>
                <a:latin typeface="Arial" pitchFamily="34" charset="0"/>
                <a:cs typeface="Arial" pitchFamily="34" charset="0"/>
              </a:rPr>
              <a:t>Presented By</a:t>
            </a:r>
            <a:r>
              <a:rPr lang="en-US" b="1" dirty="0" smtClean="0">
                <a:solidFill>
                  <a:schemeClr val="accent1">
                    <a:lumMod val="75000"/>
                  </a:schemeClr>
                </a:solidFill>
                <a:latin typeface="Arial" pitchFamily="34" charset="0"/>
                <a:cs typeface="Arial" pitchFamily="34" charset="0"/>
              </a:rPr>
              <a:t>:</a:t>
            </a:r>
            <a:r>
              <a:rPr lang="en-US" b="1" dirty="0">
                <a:solidFill>
                  <a:schemeClr val="accent1">
                    <a:lumMod val="75000"/>
                  </a:schemeClr>
                </a:solidFill>
                <a:latin typeface="Arial"/>
                <a:cs typeface="Arial"/>
              </a:rPr>
              <a:t> </a:t>
            </a:r>
            <a:r>
              <a:rPr lang="en-US" b="1" dirty="0" smtClean="0">
                <a:solidFill>
                  <a:schemeClr val="accent1">
                    <a:lumMod val="75000"/>
                  </a:schemeClr>
                </a:solidFill>
                <a:latin typeface="Arial"/>
                <a:cs typeface="Arial"/>
              </a:rPr>
              <a:t>MONICA PUSHPA X</a:t>
            </a:r>
          </a:p>
          <a:p>
            <a:r>
              <a:rPr lang="en-US" b="1" dirty="0" smtClean="0">
                <a:solidFill>
                  <a:schemeClr val="accent1">
                    <a:lumMod val="75000"/>
                  </a:schemeClr>
                </a:solidFill>
                <a:latin typeface="Arial"/>
                <a:cs typeface="Arial"/>
              </a:rPr>
              <a:t>CARE COLLEGE OF ENGINEERING – AI&amp;DS</a:t>
            </a:r>
            <a:endParaRPr lang="en-US"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05494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P spid="7" grpId="0"/>
      <p:bldP spid="10"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8FBA75B4-2DD5-42EB-9397-F36BFB8BA723}"/>
              </a:ext>
            </a:extLst>
          </p:cNvPr>
          <p:cNvSpPr txBox="1">
            <a:spLocks/>
          </p:cNvSpPr>
          <p:nvPr/>
        </p:nvSpPr>
        <p:spPr>
          <a:xfrm>
            <a:off x="756290" y="982295"/>
            <a:ext cx="11029616" cy="530296"/>
          </a:xfrm>
          <a:prstGeom prst="rect">
            <a:avLst/>
          </a:prstGeom>
        </p:spPr>
        <p:txBody>
          <a:bodyPr>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ea typeface="+mj-lt"/>
                <a:cs typeface="Arial"/>
              </a:rPr>
              <a:t>References</a:t>
            </a:r>
            <a:endParaRPr lang="en-US" dirty="0"/>
          </a:p>
        </p:txBody>
      </p:sp>
      <p:sp>
        <p:nvSpPr>
          <p:cNvPr id="7" name="Content Placeholder 1">
            <a:extLst>
              <a:ext uri="{FF2B5EF4-FFF2-40B4-BE49-F238E27FC236}">
                <a16:creationId xmlns:a16="http://schemas.microsoft.com/office/drawing/2014/main" id="{357C38BC-22B3-37B2-E0C3-812020A76077}"/>
              </a:ext>
            </a:extLst>
          </p:cNvPr>
          <p:cNvSpPr txBox="1">
            <a:spLocks/>
          </p:cNvSpPr>
          <p:nvPr/>
        </p:nvSpPr>
        <p:spPr>
          <a:xfrm>
            <a:off x="511919" y="2184676"/>
            <a:ext cx="11029615" cy="4673324"/>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400" dirty="0" smtClean="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sz="2400" dirty="0" err="1" smtClean="0">
                <a:solidFill>
                  <a:srgbClr val="0F0F0F"/>
                </a:solidFill>
                <a:ea typeface="+mn-lt"/>
                <a:cs typeface="+mn-lt"/>
              </a:rPr>
              <a:t>preprocessing</a:t>
            </a:r>
            <a:r>
              <a:rPr lang="en-IN" sz="2400" dirty="0" smtClean="0">
                <a:solidFill>
                  <a:srgbClr val="0F0F0F"/>
                </a:solidFill>
                <a:ea typeface="+mn-lt"/>
                <a:cs typeface="+mn-lt"/>
              </a:rPr>
              <a:t> and model evaluation.</a:t>
            </a:r>
            <a:endParaRPr lang="en-IN" sz="2400" dirty="0"/>
          </a:p>
        </p:txBody>
      </p:sp>
    </p:spTree>
    <p:extLst>
      <p:ext uri="{BB962C8B-B14F-4D97-AF65-F5344CB8AC3E}">
        <p14:creationId xmlns:p14="http://schemas.microsoft.com/office/powerpoint/2010/main" val="24757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8BE4CA82-64EC-4D4E-A5E5-3EBB66E7B24C}"/>
              </a:ext>
            </a:extLst>
          </p:cNvPr>
          <p:cNvSpPr txBox="1">
            <a:spLocks/>
          </p:cNvSpPr>
          <p:nvPr/>
        </p:nvSpPr>
        <p:spPr>
          <a:xfrm>
            <a:off x="1463041" y="2766218"/>
            <a:ext cx="9298744" cy="1325563"/>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213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mph" presetSubtype="0" fill="hold" grpId="0" nodeType="clickEffect">
                                  <p:stCondLst>
                                    <p:cond delay="0"/>
                                  </p:stCondLst>
                                  <p:iterate type="lt">
                                    <p:tmPct val="4000"/>
                                  </p:iterate>
                                  <p:childTnLst>
                                    <p:set>
                                      <p:cBhvr override="childStyle">
                                        <p:cTn id="27" dur="500" fill="hold"/>
                                        <p:tgtEl>
                                          <p:spTgt spid="6"/>
                                        </p:tgtEl>
                                        <p:attrNameLst>
                                          <p:attrName>style.color</p:attrName>
                                        </p:attrNameLst>
                                      </p:cBhvr>
                                      <p:to>
                                        <p:clrVal>
                                          <a:schemeClr val="accent2"/>
                                        </p:clrVal>
                                      </p:to>
                                    </p:set>
                                    <p:set>
                                      <p:cBhvr>
                                        <p:cTn id="28" dur="500" fill="hold"/>
                                        <p:tgtEl>
                                          <p:spTgt spid="6"/>
                                        </p:tgtEl>
                                        <p:attrNameLst>
                                          <p:attrName>fillcolor</p:attrName>
                                        </p:attrNameLst>
                                      </p:cBhvr>
                                      <p:to>
                                        <p:clrVal>
                                          <a:schemeClr val="accent2"/>
                                        </p:clrVal>
                                      </p:to>
                                    </p:set>
                                    <p:set>
                                      <p:cBhvr>
                                        <p:cTn id="29"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39436" y="1337713"/>
            <a:ext cx="1760418" cy="523220"/>
          </a:xfrm>
          <a:prstGeom prst="rect">
            <a:avLst/>
          </a:prstGeom>
        </p:spPr>
        <p:txBody>
          <a:bodyPr wrap="none">
            <a:spAutoFit/>
          </a:bodyPr>
          <a:lstStyle/>
          <a:p>
            <a:r>
              <a:rPr lang="en-US" sz="2800" b="1" dirty="0">
                <a:solidFill>
                  <a:srgbClr val="002060"/>
                </a:solidFill>
                <a:latin typeface="Arial" panose="020B0604020202020204" pitchFamily="34" charset="0"/>
                <a:cs typeface="Arial" panose="020B0604020202020204" pitchFamily="34" charset="0"/>
              </a:rPr>
              <a:t>OUTLINE</a:t>
            </a:r>
            <a:endParaRPr lang="en-US" sz="2800" dirty="0"/>
          </a:p>
        </p:txBody>
      </p:sp>
      <p:sp>
        <p:nvSpPr>
          <p:cNvPr id="7" name="Content Placeholder 2">
            <a:extLst>
              <a:ext uri="{FF2B5EF4-FFF2-40B4-BE49-F238E27FC236}">
                <a16:creationId xmlns:a16="http://schemas.microsoft.com/office/drawing/2014/main" id="{B2678641-EEA3-4EC4-BF39-4075B0C120E8}"/>
              </a:ext>
            </a:extLst>
          </p:cNvPr>
          <p:cNvSpPr txBox="1">
            <a:spLocks/>
          </p:cNvSpPr>
          <p:nvPr/>
        </p:nvSpPr>
        <p:spPr>
          <a:xfrm>
            <a:off x="818745" y="1599323"/>
            <a:ext cx="11019020" cy="5239062"/>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400" b="1" dirty="0" smtClean="0">
                <a:latin typeface="Arial"/>
                <a:ea typeface="+mn-lt"/>
                <a:cs typeface="Arial"/>
              </a:rPr>
              <a:t>  </a:t>
            </a:r>
            <a:endParaRPr lang="en-US" sz="2400" b="1" dirty="0" smtClean="0">
              <a:latin typeface="Arial"/>
              <a:cs typeface="Arial"/>
            </a:endParaRPr>
          </a:p>
          <a:p>
            <a:pPr marL="305435" indent="-305435"/>
            <a:r>
              <a:rPr lang="en-US" sz="2400" b="1" dirty="0" smtClean="0">
                <a:latin typeface="Arial"/>
                <a:ea typeface="+mn-lt"/>
                <a:cs typeface="Arial"/>
              </a:rPr>
              <a:t>Problem Statement </a:t>
            </a:r>
          </a:p>
          <a:p>
            <a:pPr marL="305435" indent="-305435"/>
            <a:r>
              <a:rPr lang="en-US" sz="2400" b="1" dirty="0" smtClean="0">
                <a:latin typeface="Arial"/>
                <a:ea typeface="+mn-lt"/>
                <a:cs typeface="Arial"/>
              </a:rPr>
              <a:t>Proposed System/Solution</a:t>
            </a:r>
            <a:endParaRPr lang="en-US" sz="2400" b="1" dirty="0" smtClean="0">
              <a:latin typeface="Arial"/>
              <a:cs typeface="Arial"/>
            </a:endParaRPr>
          </a:p>
          <a:p>
            <a:pPr marL="305435" indent="-305435"/>
            <a:r>
              <a:rPr lang="en-US" sz="2400" b="1" dirty="0" smtClean="0">
                <a:latin typeface="Arial"/>
                <a:ea typeface="+mn-lt"/>
                <a:cs typeface="Calibri"/>
              </a:rPr>
              <a:t>System </a:t>
            </a:r>
            <a:r>
              <a:rPr lang="en-US" sz="2400" b="1" dirty="0" smtClean="0">
                <a:latin typeface="Arial"/>
                <a:ea typeface="+mn-lt"/>
                <a:cs typeface="+mn-lt"/>
              </a:rPr>
              <a:t>Development Approach </a:t>
            </a:r>
          </a:p>
          <a:p>
            <a:pPr marL="305435" indent="-305435"/>
            <a:r>
              <a:rPr lang="en-US" sz="2400" b="1" dirty="0" smtClean="0">
                <a:latin typeface="Arial"/>
                <a:ea typeface="+mn-lt"/>
                <a:cs typeface="+mn-lt"/>
              </a:rPr>
              <a:t>Algorithm &amp; Deployment  </a:t>
            </a:r>
            <a:endParaRPr lang="en-US" sz="2400" b="1" dirty="0" smtClean="0">
              <a:latin typeface="Arial"/>
              <a:cs typeface="Calibri"/>
            </a:endParaRPr>
          </a:p>
          <a:p>
            <a:pPr marL="305435" indent="-305435"/>
            <a:r>
              <a:rPr lang="en-US" sz="2400" b="1" dirty="0" smtClean="0">
                <a:latin typeface="Arial"/>
                <a:ea typeface="+mn-lt"/>
                <a:cs typeface="Arial"/>
              </a:rPr>
              <a:t>Result </a:t>
            </a:r>
          </a:p>
          <a:p>
            <a:pPr marL="305435" indent="-305435"/>
            <a:r>
              <a:rPr lang="en-US" sz="2400" b="1" dirty="0" smtClean="0">
                <a:latin typeface="Arial"/>
                <a:ea typeface="+mn-lt"/>
                <a:cs typeface="Arial"/>
              </a:rPr>
              <a:t>Conclusion</a:t>
            </a:r>
            <a:endParaRPr lang="en-US" sz="2400" b="1" dirty="0" smtClean="0">
              <a:latin typeface="Arial"/>
              <a:cs typeface="Arial"/>
            </a:endParaRPr>
          </a:p>
          <a:p>
            <a:pPr marL="305435" indent="-305435"/>
            <a:r>
              <a:rPr lang="en-US" sz="2400" b="1" dirty="0" smtClean="0">
                <a:latin typeface="Arial"/>
                <a:ea typeface="+mn-lt"/>
                <a:cs typeface="Arial"/>
              </a:rPr>
              <a:t>Future Scope</a:t>
            </a:r>
          </a:p>
          <a:p>
            <a:pPr marL="305435" indent="-305435"/>
            <a:r>
              <a:rPr lang="en-US" sz="2400" b="1" dirty="0" smtClean="0">
                <a:latin typeface="Arial"/>
                <a:ea typeface="+mn-lt"/>
                <a:cs typeface="Arial"/>
              </a:rPr>
              <a:t>References</a:t>
            </a:r>
            <a:endParaRPr lang="en-US" sz="2400" b="1" dirty="0" smtClean="0">
              <a:latin typeface="Arial"/>
              <a:cs typeface="Arial"/>
            </a:endParaRPr>
          </a:p>
          <a:p>
            <a:pPr marL="305435" indent="-305435"/>
            <a:endParaRPr lang="en-US" sz="2400" b="1" dirty="0">
              <a:latin typeface="Arial"/>
              <a:cs typeface="Arial"/>
            </a:endParaRPr>
          </a:p>
        </p:txBody>
      </p:sp>
    </p:spTree>
    <p:extLst>
      <p:ext uri="{BB962C8B-B14F-4D97-AF65-F5344CB8AC3E}">
        <p14:creationId xmlns:p14="http://schemas.microsoft.com/office/powerpoint/2010/main" val="165384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3"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Title 4">
            <a:extLst>
              <a:ext uri="{FF2B5EF4-FFF2-40B4-BE49-F238E27FC236}">
                <a16:creationId xmlns:a16="http://schemas.microsoft.com/office/drawing/2014/main" id="{8FBA75B4-2DD5-42EB-9397-F36BFB8BA723}"/>
              </a:ext>
            </a:extLst>
          </p:cNvPr>
          <p:cNvSpPr txBox="1">
            <a:spLocks/>
          </p:cNvSpPr>
          <p:nvPr/>
        </p:nvSpPr>
        <p:spPr>
          <a:xfrm>
            <a:off x="511919" y="1130173"/>
            <a:ext cx="11029616" cy="530296"/>
          </a:xfrm>
          <a:prstGeom prst="rect">
            <a:avLst/>
          </a:prstGeom>
        </p:spPr>
        <p:txBody>
          <a:bodyPr>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solidFill>
                  <a:schemeClr val="accent1"/>
                </a:solidFill>
                <a:latin typeface="Arial" panose="020B0604020202020204" pitchFamily="34" charset="0"/>
                <a:cs typeface="Arial" panose="020B0604020202020204" pitchFamily="34" charset="0"/>
              </a:rPr>
              <a:t>Problem Statement</a:t>
            </a:r>
            <a:endParaRPr lang="en-US" sz="2000" dirty="0"/>
          </a:p>
        </p:txBody>
      </p:sp>
      <p:sp>
        <p:nvSpPr>
          <p:cNvPr id="7" name="Content Placeholder 1">
            <a:extLst>
              <a:ext uri="{FF2B5EF4-FFF2-40B4-BE49-F238E27FC236}">
                <a16:creationId xmlns:a16="http://schemas.microsoft.com/office/drawing/2014/main" id="{8FEE4A9C-3F57-7DA7-91FD-715C3FB47F93}"/>
              </a:ext>
            </a:extLst>
          </p:cNvPr>
          <p:cNvSpPr txBox="1">
            <a:spLocks/>
          </p:cNvSpPr>
          <p:nvPr/>
        </p:nvSpPr>
        <p:spPr>
          <a:xfrm>
            <a:off x="356278" y="2184676"/>
            <a:ext cx="11029615" cy="4673324"/>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sz="2800" b="1" dirty="0" smtClean="0">
                <a:solidFill>
                  <a:srgbClr val="0F0F0F"/>
                </a:solidFill>
                <a:ea typeface="+mn-lt"/>
                <a:cs typeface="+mn-lt"/>
              </a:rPr>
              <a:t>Example:</a:t>
            </a:r>
            <a:r>
              <a:rPr lang="en-IN" sz="2000" b="1" dirty="0" smtClean="0">
                <a:solidFill>
                  <a:srgbClr val="0F0F0F"/>
                </a:solidFill>
                <a:ea typeface="+mn-lt"/>
                <a:cs typeface="+mn-lt"/>
              </a:rPr>
              <a:t> </a:t>
            </a:r>
            <a:r>
              <a:rPr lang="en-IN" sz="2400" b="1" dirty="0" smtClean="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b="1" dirty="0" smtClean="0"/>
          </a:p>
        </p:txBody>
      </p:sp>
    </p:spTree>
    <p:extLst>
      <p:ext uri="{BB962C8B-B14F-4D97-AF65-F5344CB8AC3E}">
        <p14:creationId xmlns:p14="http://schemas.microsoft.com/office/powerpoint/2010/main" val="9765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a:extLst>
              <a:ext uri="{FF2B5EF4-FFF2-40B4-BE49-F238E27FC236}">
                <a16:creationId xmlns:a16="http://schemas.microsoft.com/office/drawing/2014/main" id="{8FBA75B4-2DD5-42EB-9397-F36BFB8BA723}"/>
              </a:ext>
            </a:extLst>
          </p:cNvPr>
          <p:cNvSpPr txBox="1">
            <a:spLocks/>
          </p:cNvSpPr>
          <p:nvPr/>
        </p:nvSpPr>
        <p:spPr>
          <a:xfrm>
            <a:off x="581192" y="702156"/>
            <a:ext cx="11029616" cy="530296"/>
          </a:xfrm>
          <a:prstGeom prst="rect">
            <a:avLst/>
          </a:prstGeom>
        </p:spPr>
        <p:txBody>
          <a:bodyPr>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9" name="Content Placeholder 1">
            <a:extLst>
              <a:ext uri="{FF2B5EF4-FFF2-40B4-BE49-F238E27FC236}">
                <a16:creationId xmlns:a16="http://schemas.microsoft.com/office/drawing/2014/main" id="{E041FD9D-DF07-9C37-1E61-1D920E0EF1D4}"/>
              </a:ext>
            </a:extLst>
          </p:cNvPr>
          <p:cNvSpPr txBox="1">
            <a:spLocks/>
          </p:cNvSpPr>
          <p:nvPr/>
        </p:nvSpPr>
        <p:spPr>
          <a:xfrm>
            <a:off x="266573" y="3968885"/>
            <a:ext cx="11613485" cy="23109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dirty="0" smtClean="0">
              <a:latin typeface="Calibri"/>
              <a:cs typeface="Calibri"/>
            </a:endParaRPr>
          </a:p>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pPr marL="0" indent="0">
              <a:buFont typeface="Wingdings 2" panose="05020102010507070707" pitchFamily="18" charset="2"/>
              <a:buNone/>
            </a:pPr>
            <a:endParaRPr lang="en-IN" dirty="0"/>
          </a:p>
        </p:txBody>
      </p:sp>
    </p:spTree>
    <p:extLst>
      <p:ext uri="{BB962C8B-B14F-4D97-AF65-F5344CB8AC3E}">
        <p14:creationId xmlns:p14="http://schemas.microsoft.com/office/powerpoint/2010/main" val="42538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8FBA75B4-2DD5-42EB-9397-F36BFB8BA723}"/>
              </a:ext>
            </a:extLst>
          </p:cNvPr>
          <p:cNvSpPr txBox="1">
            <a:spLocks/>
          </p:cNvSpPr>
          <p:nvPr/>
        </p:nvSpPr>
        <p:spPr>
          <a:xfrm>
            <a:off x="511919" y="1012768"/>
            <a:ext cx="11029616" cy="530296"/>
          </a:xfrm>
          <a:prstGeom prst="rect">
            <a:avLst/>
          </a:prstGeom>
        </p:spPr>
        <p:txBody>
          <a:bodyPr>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7" name="Content Placeholder 1">
            <a:extLst>
              <a:ext uri="{FF2B5EF4-FFF2-40B4-BE49-F238E27FC236}">
                <a16:creationId xmlns:a16="http://schemas.microsoft.com/office/drawing/2014/main" id="{C4FFAF3C-BA60-9181-132C-C36C403AAEA7}"/>
              </a:ext>
            </a:extLst>
          </p:cNvPr>
          <p:cNvSpPr txBox="1">
            <a:spLocks/>
          </p:cNvSpPr>
          <p:nvPr/>
        </p:nvSpPr>
        <p:spPr>
          <a:xfrm>
            <a:off x="892477" y="2352614"/>
            <a:ext cx="11029615" cy="3250519"/>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sz="2400" b="1" dirty="0" smtClean="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400" dirty="0" smtClean="0"/>
          </a:p>
          <a:p>
            <a:pPr marL="305435" indent="-305435"/>
            <a:r>
              <a:rPr lang="en-IN" sz="2400" b="1" dirty="0" smtClean="0">
                <a:solidFill>
                  <a:srgbClr val="0F0F0F"/>
                </a:solidFill>
              </a:rPr>
              <a:t>System requirements</a:t>
            </a:r>
          </a:p>
          <a:p>
            <a:pPr marL="305435" indent="-305435"/>
            <a:r>
              <a:rPr lang="en-IN" sz="2400" b="1" dirty="0" smtClean="0">
                <a:solidFill>
                  <a:srgbClr val="0F0F0F"/>
                </a:solidFill>
              </a:rPr>
              <a:t>Library required to build the model</a:t>
            </a:r>
            <a:endParaRPr lang="en-IN" sz="2400" b="1" dirty="0">
              <a:solidFill>
                <a:srgbClr val="0F0F0F"/>
              </a:solidFill>
            </a:endParaRPr>
          </a:p>
        </p:txBody>
      </p:sp>
    </p:spTree>
    <p:extLst>
      <p:ext uri="{BB962C8B-B14F-4D97-AF65-F5344CB8AC3E}">
        <p14:creationId xmlns:p14="http://schemas.microsoft.com/office/powerpoint/2010/main" val="384527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fltVal val="0"/>
                                          </p:val>
                                        </p:tav>
                                        <p:tav tm="100000">
                                          <p:val>
                                            <p:strVal val="#ppt_w"/>
                                          </p:val>
                                        </p:tav>
                                      </p:tavLst>
                                    </p:anim>
                                    <p:anim calcmode="lin" valueType="num">
                                      <p:cBhvr>
                                        <p:cTn id="37" dur="1000" fill="hold"/>
                                        <p:tgtEl>
                                          <p:spTgt spid="7"/>
                                        </p:tgtEl>
                                        <p:attrNameLst>
                                          <p:attrName>ppt_h</p:attrName>
                                        </p:attrNameLst>
                                      </p:cBhvr>
                                      <p:tavLst>
                                        <p:tav tm="0">
                                          <p:val>
                                            <p:fltVal val="0"/>
                                          </p:val>
                                        </p:tav>
                                        <p:tav tm="100000">
                                          <p:val>
                                            <p:strVal val="#ppt_h"/>
                                          </p:val>
                                        </p:tav>
                                      </p:tavLst>
                                    </p:anim>
                                    <p:anim calcmode="lin" valueType="num">
                                      <p:cBhvr>
                                        <p:cTn id="38" dur="1000" fill="hold"/>
                                        <p:tgtEl>
                                          <p:spTgt spid="7"/>
                                        </p:tgtEl>
                                        <p:attrNameLst>
                                          <p:attrName>style.rotation</p:attrName>
                                        </p:attrNameLst>
                                      </p:cBhvr>
                                      <p:tavLst>
                                        <p:tav tm="0">
                                          <p:val>
                                            <p:fltVal val="90"/>
                                          </p:val>
                                        </p:tav>
                                        <p:tav tm="100000">
                                          <p:val>
                                            <p:fltVal val="0"/>
                                          </p:val>
                                        </p:tav>
                                      </p:tavLst>
                                    </p:anim>
                                    <p:animEffect transition="in" filter="fade">
                                      <p:cBhvr>
                                        <p:cTn id="3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8FBA75B4-2DD5-42EB-9397-F36BFB8BA723}"/>
              </a:ext>
            </a:extLst>
          </p:cNvPr>
          <p:cNvSpPr txBox="1">
            <a:spLocks/>
          </p:cNvSpPr>
          <p:nvPr/>
        </p:nvSpPr>
        <p:spPr>
          <a:xfrm>
            <a:off x="511919" y="1130173"/>
            <a:ext cx="11029616" cy="530296"/>
          </a:xfrm>
          <a:prstGeom prst="rect">
            <a:avLst/>
          </a:prstGeom>
        </p:spPr>
        <p:txBody>
          <a:bodyPr>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ea typeface="+mj-lt"/>
                <a:cs typeface="Arial"/>
              </a:rPr>
              <a:t>Algorithm &amp; Deployment</a:t>
            </a:r>
            <a:endParaRPr lang="en-US" dirty="0"/>
          </a:p>
        </p:txBody>
      </p:sp>
      <p:sp>
        <p:nvSpPr>
          <p:cNvPr id="7" name="Content Placeholder 1">
            <a:extLst>
              <a:ext uri="{FF2B5EF4-FFF2-40B4-BE49-F238E27FC236}">
                <a16:creationId xmlns:a16="http://schemas.microsoft.com/office/drawing/2014/main" id="{F7F0871F-2198-9E37-C96F-3611AA199B60}"/>
              </a:ext>
            </a:extLst>
          </p:cNvPr>
          <p:cNvSpPr txBox="1">
            <a:spLocks/>
          </p:cNvSpPr>
          <p:nvPr/>
        </p:nvSpPr>
        <p:spPr>
          <a:xfrm>
            <a:off x="367183" y="1660469"/>
            <a:ext cx="11029615" cy="4673324"/>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800" dirty="0" smtClean="0">
                <a:ea typeface="+mn-lt"/>
                <a:cs typeface="+mn-lt"/>
              </a:rPr>
              <a:t>In the Algorithm section, describe the machine learning algorithm chosen for predicting bike counts. Here's an example structure for this section:</a:t>
            </a:r>
            <a:endParaRPr lang="en-IN" sz="1800" dirty="0" smtClean="0"/>
          </a:p>
          <a:p>
            <a:pPr marL="305435" indent="-305435"/>
            <a:r>
              <a:rPr lang="en-IN" sz="1800" b="1" dirty="0" smtClean="0">
                <a:ea typeface="+mn-lt"/>
                <a:cs typeface="+mn-lt"/>
              </a:rPr>
              <a:t>Algorithm Selection:</a:t>
            </a:r>
            <a:endParaRPr lang="en-IN" sz="1800" dirty="0" smtClean="0"/>
          </a:p>
          <a:p>
            <a:pPr marL="629920" lvl="1" indent="-305435"/>
            <a:r>
              <a:rPr lang="en-IN" sz="1800" dirty="0" smtClean="0">
                <a:ea typeface="+mn-lt"/>
                <a:cs typeface="+mn-lt"/>
              </a:rPr>
              <a:t>Provide a brief overview of the chosen algorithm (e.g., time-series forecasting model, like ARIMA or LSTM) and justify its selection based on the problem statement and data characteristics.</a:t>
            </a:r>
            <a:endParaRPr lang="en-IN" sz="1800" dirty="0" smtClean="0"/>
          </a:p>
          <a:p>
            <a:pPr marL="305435" indent="-305435"/>
            <a:r>
              <a:rPr lang="en-IN" sz="1800" b="1" dirty="0" smtClean="0">
                <a:ea typeface="+mn-lt"/>
                <a:cs typeface="+mn-lt"/>
              </a:rPr>
              <a:t>Data Input:</a:t>
            </a:r>
            <a:endParaRPr lang="en-IN" sz="1800" dirty="0" smtClean="0"/>
          </a:p>
          <a:p>
            <a:pPr marL="629920" lvl="1" indent="-305435"/>
            <a:r>
              <a:rPr lang="en-IN" sz="1800" dirty="0" smtClean="0">
                <a:ea typeface="+mn-lt"/>
                <a:cs typeface="+mn-lt"/>
              </a:rPr>
              <a:t>Specify the input features used by the algorithm, such as historical bike rental data, weather conditions, day of the week, and any other relevant factors.</a:t>
            </a:r>
            <a:endParaRPr lang="en-IN" sz="1800" dirty="0" smtClean="0"/>
          </a:p>
          <a:p>
            <a:pPr marL="305435" indent="-305435"/>
            <a:r>
              <a:rPr lang="en-IN" sz="1800" b="1" dirty="0" smtClean="0">
                <a:ea typeface="+mn-lt"/>
                <a:cs typeface="+mn-lt"/>
              </a:rPr>
              <a:t>Training Process:</a:t>
            </a:r>
            <a:endParaRPr lang="en-IN" sz="1800" dirty="0" smtClean="0"/>
          </a:p>
          <a:p>
            <a:pPr marL="629920" lvl="1" indent="-305435"/>
            <a:r>
              <a:rPr lang="en-IN" sz="1800" dirty="0" smtClean="0">
                <a:ea typeface="+mn-lt"/>
                <a:cs typeface="+mn-lt"/>
              </a:rPr>
              <a:t>Explain how the algorithm is trained using historical data. Highlight any specific considerations or techniques employed, such as cross-validation or </a:t>
            </a:r>
            <a:r>
              <a:rPr lang="en-IN" sz="1800" dirty="0" err="1" smtClean="0">
                <a:ea typeface="+mn-lt"/>
                <a:cs typeface="+mn-lt"/>
              </a:rPr>
              <a:t>hyperparameter</a:t>
            </a:r>
            <a:r>
              <a:rPr lang="en-IN" sz="1800" dirty="0" smtClean="0">
                <a:ea typeface="+mn-lt"/>
                <a:cs typeface="+mn-lt"/>
              </a:rPr>
              <a:t> tuning.</a:t>
            </a:r>
            <a:endParaRPr lang="en-IN" sz="1800" dirty="0" smtClean="0"/>
          </a:p>
          <a:p>
            <a:pPr marL="305435" indent="-305435"/>
            <a:r>
              <a:rPr lang="en-IN" sz="1800" b="1" dirty="0" smtClean="0">
                <a:ea typeface="+mn-lt"/>
                <a:cs typeface="+mn-lt"/>
              </a:rPr>
              <a:t>Prediction Process:</a:t>
            </a:r>
            <a:endParaRPr lang="en-IN" sz="1800" dirty="0" smtClean="0"/>
          </a:p>
          <a:p>
            <a:pPr marL="629920" lvl="1" indent="-305435"/>
            <a:r>
              <a:rPr lang="en-IN" sz="1800" dirty="0" smtClean="0">
                <a:ea typeface="+mn-lt"/>
                <a:cs typeface="+mn-lt"/>
              </a:rPr>
              <a:t>Detail how the trained algorithm makes predictions for future bike counts. Discuss any real-time data inputs considered during the prediction phase.</a:t>
            </a:r>
            <a:endParaRPr lang="en-IN" sz="1800" dirty="0" smtClean="0"/>
          </a:p>
          <a:p>
            <a:pPr marL="305435" indent="-305435"/>
            <a:endParaRPr lang="en-IN" sz="1800" dirty="0"/>
          </a:p>
        </p:txBody>
      </p:sp>
    </p:spTree>
    <p:extLst>
      <p:ext uri="{BB962C8B-B14F-4D97-AF65-F5344CB8AC3E}">
        <p14:creationId xmlns:p14="http://schemas.microsoft.com/office/powerpoint/2010/main" val="163493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8FBA75B4-2DD5-42EB-9397-F36BFB8BA723}"/>
              </a:ext>
            </a:extLst>
          </p:cNvPr>
          <p:cNvSpPr txBox="1">
            <a:spLocks/>
          </p:cNvSpPr>
          <p:nvPr/>
        </p:nvSpPr>
        <p:spPr>
          <a:xfrm>
            <a:off x="511919" y="1247443"/>
            <a:ext cx="11029616" cy="530296"/>
          </a:xfrm>
          <a:prstGeom prst="rect">
            <a:avLst/>
          </a:prstGeom>
        </p:spPr>
        <p:txBody>
          <a:bodyPr>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ea typeface="+mj-lt"/>
                <a:cs typeface="Arial"/>
              </a:rPr>
              <a:t>Result</a:t>
            </a:r>
            <a:endParaRPr lang="en-US" dirty="0"/>
          </a:p>
        </p:txBody>
      </p:sp>
      <p:sp>
        <p:nvSpPr>
          <p:cNvPr id="7" name="Content Placeholder 1">
            <a:extLst>
              <a:ext uri="{FF2B5EF4-FFF2-40B4-BE49-F238E27FC236}">
                <a16:creationId xmlns:a16="http://schemas.microsoft.com/office/drawing/2014/main" id="{D3304455-6802-6CA9-8475-2F6DD1B8D409}"/>
              </a:ext>
            </a:extLst>
          </p:cNvPr>
          <p:cNvSpPr txBox="1">
            <a:spLocks/>
          </p:cNvSpPr>
          <p:nvPr/>
        </p:nvSpPr>
        <p:spPr>
          <a:xfrm>
            <a:off x="511919" y="2184676"/>
            <a:ext cx="11029615" cy="4673324"/>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sz="2400" dirty="0" smtClean="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22880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heel(1)">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ircle(in)">
                                      <p:cBhvr>
                                        <p:cTn id="3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8FBA75B4-2DD5-42EB-9397-F36BFB8BA723}"/>
              </a:ext>
            </a:extLst>
          </p:cNvPr>
          <p:cNvSpPr txBox="1">
            <a:spLocks/>
          </p:cNvSpPr>
          <p:nvPr/>
        </p:nvSpPr>
        <p:spPr>
          <a:xfrm>
            <a:off x="269906" y="1146586"/>
            <a:ext cx="11029616" cy="530296"/>
          </a:xfrm>
          <a:prstGeom prst="rect">
            <a:avLst/>
          </a:prstGeom>
        </p:spPr>
        <p:txBody>
          <a:bodyPr>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ea typeface="+mj-lt"/>
                <a:cs typeface="Arial"/>
              </a:rPr>
              <a:t>Conclusion</a:t>
            </a:r>
            <a:endParaRPr lang="en-US" dirty="0"/>
          </a:p>
        </p:txBody>
      </p:sp>
      <p:sp>
        <p:nvSpPr>
          <p:cNvPr id="7" name="Content Placeholder 1">
            <a:extLst>
              <a:ext uri="{FF2B5EF4-FFF2-40B4-BE49-F238E27FC236}">
                <a16:creationId xmlns:a16="http://schemas.microsoft.com/office/drawing/2014/main" id="{005E46AB-32C4-4B57-A2B1-50738A64BE1B}"/>
              </a:ext>
            </a:extLst>
          </p:cNvPr>
          <p:cNvSpPr txBox="1">
            <a:spLocks/>
          </p:cNvSpPr>
          <p:nvPr/>
        </p:nvSpPr>
        <p:spPr>
          <a:xfrm>
            <a:off x="269906" y="1982962"/>
            <a:ext cx="11029615" cy="4673324"/>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smtClean="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24294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inus 1"/>
          <p:cNvSpPr/>
          <p:nvPr/>
        </p:nvSpPr>
        <p:spPr>
          <a:xfrm>
            <a:off x="-83128" y="360218"/>
            <a:ext cx="4765964" cy="48029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inus 3"/>
          <p:cNvSpPr/>
          <p:nvPr/>
        </p:nvSpPr>
        <p:spPr>
          <a:xfrm>
            <a:off x="3643745" y="360218"/>
            <a:ext cx="4765964" cy="480291"/>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7426036" y="360217"/>
            <a:ext cx="4765964" cy="480291"/>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3F968F13-9AC4-7120-7ACD-9F752C767D5D}"/>
              </a:ext>
            </a:extLst>
          </p:cNvPr>
          <p:cNvSpPr txBox="1">
            <a:spLocks/>
          </p:cNvSpPr>
          <p:nvPr/>
        </p:nvSpPr>
        <p:spPr>
          <a:xfrm>
            <a:off x="511919" y="1247443"/>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7" name="Content Placeholder 2">
            <a:extLst>
              <a:ext uri="{FF2B5EF4-FFF2-40B4-BE49-F238E27FC236}">
                <a16:creationId xmlns:a16="http://schemas.microsoft.com/office/drawing/2014/main" id="{A6638FD1-D00E-E75B-705C-564F06D93D7B}"/>
              </a:ext>
            </a:extLst>
          </p:cNvPr>
          <p:cNvSpPr txBox="1">
            <a:spLocks/>
          </p:cNvSpPr>
          <p:nvPr/>
        </p:nvSpPr>
        <p:spPr>
          <a:xfrm>
            <a:off x="717379" y="2184676"/>
            <a:ext cx="11029615" cy="4673324"/>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2000" b="1" dirty="0" smtClean="0"/>
          </a:p>
          <a:p>
            <a:pPr marL="305435" indent="-305435"/>
            <a:r>
              <a:rPr lang="en-US" sz="2000"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smtClean="0"/>
          </a:p>
          <a:p>
            <a:pPr marL="305435" indent="-305435"/>
            <a:endParaRPr lang="en-US" dirty="0"/>
          </a:p>
        </p:txBody>
      </p:sp>
    </p:spTree>
    <p:extLst>
      <p:ext uri="{BB962C8B-B14F-4D97-AF65-F5344CB8AC3E}">
        <p14:creationId xmlns:p14="http://schemas.microsoft.com/office/powerpoint/2010/main" val="135047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P spid="7"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28</TotalTime>
  <Words>762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Monica Pushpa X.</cp:lastModifiedBy>
  <cp:revision>27</cp:revision>
  <dcterms:created xsi:type="dcterms:W3CDTF">2021-05-26T16:50:10Z</dcterms:created>
  <dcterms:modified xsi:type="dcterms:W3CDTF">2024-04-05T04:51:58Z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