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4" r:id="rId1"/>
  </p:sldMasterIdLst>
  <p:sldIdLst>
    <p:sldId id="256" r:id="rId2"/>
    <p:sldId id="257" r:id="rId3"/>
    <p:sldId id="258" r:id="rId4"/>
    <p:sldId id="259" r:id="rId5"/>
    <p:sldId id="260" r:id="rId6"/>
    <p:sldId id="261" r:id="rId7"/>
    <p:sldId id="262" r:id="rId8"/>
    <p:sldId id="271" r:id="rId9"/>
    <p:sldId id="263" r:id="rId10"/>
    <p:sldId id="265" r:id="rId11"/>
    <p:sldId id="264" r:id="rId12"/>
    <p:sldId id="268" r:id="rId13"/>
    <p:sldId id="266" r:id="rId14"/>
    <p:sldId id="267" r:id="rId15"/>
  </p:sldIdLst>
  <p:sldSz cx="18288000" cy="10287000"/>
  <p:notesSz cx="6858000" cy="9144000"/>
  <p:embeddedFontLst>
    <p:embeddedFont>
      <p:font typeface="Canva Sans" panose="020B0604020202020204" charset="0"/>
      <p:regular r:id="rId16"/>
    </p:embeddedFont>
    <p:embeddedFont>
      <p:font typeface="Canva Sans Bold" panose="020B0604020202020204" charset="0"/>
      <p:regular r:id="rId17"/>
    </p:embeddedFont>
    <p:embeddedFont>
      <p:font typeface="Trebuchet MS" panose="020B060302020202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4E3704-FA56-4D83-8243-40E32FC92DBA}" v="209" dt="2024-10-08T19:26:09.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1" d="100"/>
          <a:sy n="61" d="100"/>
        </p:scale>
        <p:origin x="3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066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853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1271676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645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7828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0316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8053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50641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610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5803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610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214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435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125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80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1768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10/9/2024</a:t>
            </a:fld>
            <a:endParaRPr lang="en-US"/>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7412657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888797" y="4801958"/>
            <a:ext cx="9525" cy="887095"/>
          </a:xfrm>
          <a:prstGeom prst="rect">
            <a:avLst/>
          </a:prstGeom>
        </p:spPr>
        <p:txBody>
          <a:bodyPr lIns="0" tIns="0" rIns="0" bIns="0" rtlCol="0" anchor="t">
            <a:spAutoFit/>
          </a:bodyPr>
          <a:lstStyle/>
          <a:p>
            <a:pPr algn="ctr">
              <a:lnSpc>
                <a:spcPts val="7279"/>
              </a:lnSpc>
            </a:pPr>
            <a:endParaRPr/>
          </a:p>
        </p:txBody>
      </p:sp>
      <p:sp>
        <p:nvSpPr>
          <p:cNvPr id="3" name="TextBox 3"/>
          <p:cNvSpPr txBox="1"/>
          <p:nvPr/>
        </p:nvSpPr>
        <p:spPr>
          <a:xfrm>
            <a:off x="4507901" y="419463"/>
            <a:ext cx="7557852" cy="2231701"/>
          </a:xfrm>
          <a:prstGeom prst="rect">
            <a:avLst/>
          </a:prstGeom>
        </p:spPr>
        <p:txBody>
          <a:bodyPr lIns="0" tIns="0" rIns="0" bIns="0" rtlCol="0" anchor="t">
            <a:spAutoFit/>
          </a:bodyPr>
          <a:lstStyle/>
          <a:p>
            <a:pPr algn="ctr">
              <a:lnSpc>
                <a:spcPts val="8963"/>
              </a:lnSpc>
            </a:pPr>
            <a:r>
              <a:rPr lang="en-US" sz="6402" b="1" dirty="0">
                <a:solidFill>
                  <a:srgbClr val="000000"/>
                </a:solidFill>
                <a:latin typeface="Canva Sans Bold"/>
                <a:ea typeface="Canva Sans Bold"/>
                <a:cs typeface="Canva Sans Bold"/>
                <a:sym typeface="Canva Sans Bold"/>
              </a:rPr>
              <a:t>GROCERY STORE WEB APPLICATION</a:t>
            </a:r>
          </a:p>
        </p:txBody>
      </p:sp>
      <p:sp>
        <p:nvSpPr>
          <p:cNvPr id="4" name="TextBox 4"/>
          <p:cNvSpPr txBox="1"/>
          <p:nvPr/>
        </p:nvSpPr>
        <p:spPr>
          <a:xfrm>
            <a:off x="4226677" y="3084815"/>
            <a:ext cx="7557852" cy="1810367"/>
          </a:xfrm>
          <a:prstGeom prst="rect">
            <a:avLst/>
          </a:prstGeom>
        </p:spPr>
        <p:txBody>
          <a:bodyPr wrap="square" lIns="0" tIns="0" rIns="0" bIns="0" rtlCol="0" anchor="t">
            <a:spAutoFit/>
          </a:bodyPr>
          <a:lstStyle/>
          <a:p>
            <a:pPr algn="ctr">
              <a:lnSpc>
                <a:spcPts val="7279"/>
              </a:lnSpc>
            </a:pPr>
            <a:r>
              <a:rPr lang="en-US" sz="5199" b="1" dirty="0">
                <a:solidFill>
                  <a:srgbClr val="000000"/>
                </a:solidFill>
                <a:highlight>
                  <a:srgbClr val="008000"/>
                </a:highlight>
                <a:latin typeface="Canva Sans Bold"/>
                <a:ea typeface="Canva Sans Bold"/>
                <a:cs typeface="Canva Sans Bold"/>
                <a:sym typeface="Canva Sans Bold"/>
              </a:rPr>
              <a:t>TEAM:    ITG09 </a:t>
            </a:r>
          </a:p>
          <a:p>
            <a:pPr algn="ctr">
              <a:lnSpc>
                <a:spcPts val="7279"/>
              </a:lnSpc>
            </a:pPr>
            <a:r>
              <a:rPr lang="en-US" sz="5199" b="1" dirty="0">
                <a:solidFill>
                  <a:srgbClr val="000000"/>
                </a:solidFill>
                <a:latin typeface="Canva Sans Bold"/>
                <a:ea typeface="Canva Sans Bold"/>
                <a:cs typeface="Canva Sans Bold"/>
                <a:sym typeface="Canva Sans Bold"/>
              </a:rPr>
              <a:t>TEAM MEMBERS:</a:t>
            </a:r>
          </a:p>
        </p:txBody>
      </p:sp>
      <p:sp>
        <p:nvSpPr>
          <p:cNvPr id="5" name="TextBox 5"/>
          <p:cNvSpPr txBox="1"/>
          <p:nvPr/>
        </p:nvSpPr>
        <p:spPr>
          <a:xfrm>
            <a:off x="8888797" y="4969598"/>
            <a:ext cx="9525" cy="580390"/>
          </a:xfrm>
          <a:prstGeom prst="rect">
            <a:avLst/>
          </a:prstGeom>
        </p:spPr>
        <p:txBody>
          <a:bodyPr lIns="0" tIns="0" rIns="0" bIns="0" rtlCol="0" anchor="t">
            <a:spAutoFit/>
          </a:bodyPr>
          <a:lstStyle/>
          <a:p>
            <a:pPr algn="ctr">
              <a:lnSpc>
                <a:spcPts val="4759"/>
              </a:lnSpc>
            </a:pPr>
            <a:endParaRPr/>
          </a:p>
        </p:txBody>
      </p:sp>
      <p:sp>
        <p:nvSpPr>
          <p:cNvPr id="6" name="TextBox 6"/>
          <p:cNvSpPr txBox="1"/>
          <p:nvPr/>
        </p:nvSpPr>
        <p:spPr>
          <a:xfrm>
            <a:off x="5454528" y="4893377"/>
            <a:ext cx="5664597" cy="580389"/>
          </a:xfrm>
          <a:prstGeom prst="rect">
            <a:avLst/>
          </a:prstGeom>
        </p:spPr>
        <p:txBody>
          <a:bodyPr lIns="0" tIns="0" rIns="0" bIns="0" rtlCol="0" anchor="t">
            <a:spAutoFit/>
          </a:bodyPr>
          <a:lstStyle/>
          <a:p>
            <a:pPr algn="ctr">
              <a:lnSpc>
                <a:spcPts val="4760"/>
              </a:lnSpc>
            </a:pPr>
            <a:r>
              <a:rPr lang="en-US" sz="3400" dirty="0">
                <a:solidFill>
                  <a:srgbClr val="000000"/>
                </a:solidFill>
                <a:latin typeface="Canva Sans"/>
                <a:ea typeface="Canva Sans"/>
                <a:cs typeface="Canva Sans"/>
                <a:sym typeface="Canva Sans"/>
              </a:rPr>
              <a:t>MONICA B  (211521205087)</a:t>
            </a:r>
          </a:p>
        </p:txBody>
      </p:sp>
      <p:sp>
        <p:nvSpPr>
          <p:cNvPr id="7" name="TextBox 7"/>
          <p:cNvSpPr txBox="1"/>
          <p:nvPr/>
        </p:nvSpPr>
        <p:spPr>
          <a:xfrm>
            <a:off x="8888797" y="4969598"/>
            <a:ext cx="9525" cy="580390"/>
          </a:xfrm>
          <a:prstGeom prst="rect">
            <a:avLst/>
          </a:prstGeom>
        </p:spPr>
        <p:txBody>
          <a:bodyPr lIns="0" tIns="0" rIns="0" bIns="0" rtlCol="0" anchor="t">
            <a:spAutoFit/>
          </a:bodyPr>
          <a:lstStyle/>
          <a:p>
            <a:pPr algn="ctr">
              <a:lnSpc>
                <a:spcPts val="4759"/>
              </a:lnSpc>
            </a:pPr>
            <a:endParaRPr/>
          </a:p>
        </p:txBody>
      </p:sp>
      <p:sp>
        <p:nvSpPr>
          <p:cNvPr id="8" name="TextBox 8"/>
          <p:cNvSpPr txBox="1"/>
          <p:nvPr/>
        </p:nvSpPr>
        <p:spPr>
          <a:xfrm>
            <a:off x="4861695" y="5665993"/>
            <a:ext cx="6850261" cy="580389"/>
          </a:xfrm>
          <a:prstGeom prst="rect">
            <a:avLst/>
          </a:prstGeom>
        </p:spPr>
        <p:txBody>
          <a:bodyPr lIns="0" tIns="0" rIns="0" bIns="0" rtlCol="0" anchor="t">
            <a:spAutoFit/>
          </a:bodyPr>
          <a:lstStyle/>
          <a:p>
            <a:pPr algn="ctr">
              <a:lnSpc>
                <a:spcPts val="4760"/>
              </a:lnSpc>
            </a:pPr>
            <a:r>
              <a:rPr lang="en-US" sz="3400" dirty="0">
                <a:solidFill>
                  <a:srgbClr val="000000"/>
                </a:solidFill>
                <a:latin typeface="Canva Sans"/>
                <a:ea typeface="Canva Sans"/>
                <a:cs typeface="Canva Sans"/>
                <a:sym typeface="Canva Sans"/>
              </a:rPr>
              <a:t>LATHIKA SARAN  (211521205074)</a:t>
            </a:r>
          </a:p>
        </p:txBody>
      </p:sp>
      <p:sp>
        <p:nvSpPr>
          <p:cNvPr id="9" name="TextBox 9"/>
          <p:cNvSpPr txBox="1"/>
          <p:nvPr/>
        </p:nvSpPr>
        <p:spPr>
          <a:xfrm>
            <a:off x="4836641" y="6413858"/>
            <a:ext cx="6900367" cy="580389"/>
          </a:xfrm>
          <a:prstGeom prst="rect">
            <a:avLst/>
          </a:prstGeom>
        </p:spPr>
        <p:txBody>
          <a:bodyPr lIns="0" tIns="0" rIns="0" bIns="0" rtlCol="0" anchor="t">
            <a:spAutoFit/>
          </a:bodyPr>
          <a:lstStyle/>
          <a:p>
            <a:pPr algn="ctr">
              <a:lnSpc>
                <a:spcPts val="4760"/>
              </a:lnSpc>
            </a:pPr>
            <a:r>
              <a:rPr lang="en-US" sz="3400" dirty="0">
                <a:solidFill>
                  <a:srgbClr val="000000"/>
                </a:solidFill>
                <a:latin typeface="Canva Sans"/>
                <a:ea typeface="Canva Sans"/>
                <a:cs typeface="Canva Sans"/>
                <a:sym typeface="Canva Sans"/>
              </a:rPr>
              <a:t>MADHUMITHA G  (211521205077)</a:t>
            </a:r>
          </a:p>
        </p:txBody>
      </p:sp>
      <p:sp>
        <p:nvSpPr>
          <p:cNvPr id="10" name="TextBox 10"/>
          <p:cNvSpPr txBox="1"/>
          <p:nvPr/>
        </p:nvSpPr>
        <p:spPr>
          <a:xfrm>
            <a:off x="4488236" y="7155420"/>
            <a:ext cx="8302328" cy="580389"/>
          </a:xfrm>
          <a:prstGeom prst="rect">
            <a:avLst/>
          </a:prstGeom>
        </p:spPr>
        <p:txBody>
          <a:bodyPr lIns="0" tIns="0" rIns="0" bIns="0" rtlCol="0" anchor="t">
            <a:spAutoFit/>
          </a:bodyPr>
          <a:lstStyle/>
          <a:p>
            <a:pPr algn="ctr">
              <a:lnSpc>
                <a:spcPts val="4760"/>
              </a:lnSpc>
            </a:pPr>
            <a:r>
              <a:rPr lang="en-US" sz="3400" dirty="0">
                <a:solidFill>
                  <a:srgbClr val="000000"/>
                </a:solidFill>
                <a:latin typeface="Canva Sans"/>
                <a:ea typeface="Canva Sans"/>
                <a:cs typeface="Canva Sans"/>
                <a:sym typeface="Canva Sans"/>
              </a:rPr>
              <a:t>MARIKINTI CHANDANA  (211521205082)</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xit" presetSubtype="0" fill="hold" grpId="0" nodeType="afterEffect">
                                  <p:stCondLst>
                                    <p:cond delay="0"/>
                                  </p:stCondLst>
                                  <p:childTnLst>
                                    <p:anim calcmode="lin" valueType="num">
                                      <p:cBhvr>
                                        <p:cTn id="6" dur="1000"/>
                                        <p:tgtEl>
                                          <p:spTgt spid="3"/>
                                        </p:tgtEl>
                                        <p:attrNameLst>
                                          <p:attrName>ppt_w</p:attrName>
                                        </p:attrNameLst>
                                      </p:cBhvr>
                                      <p:tavLst>
                                        <p:tav tm="0">
                                          <p:val>
                                            <p:strVal val="ppt_w"/>
                                          </p:val>
                                        </p:tav>
                                        <p:tav tm="100000">
                                          <p:val>
                                            <p:fltVal val="0"/>
                                          </p:val>
                                        </p:tav>
                                      </p:tavLst>
                                    </p:anim>
                                    <p:anim calcmode="lin" valueType="num">
                                      <p:cBhvr>
                                        <p:cTn id="7" dur="1000"/>
                                        <p:tgtEl>
                                          <p:spTgt spid="3"/>
                                        </p:tgtEl>
                                        <p:attrNameLst>
                                          <p:attrName>ppt_h</p:attrName>
                                        </p:attrNameLst>
                                      </p:cBhvr>
                                      <p:tavLst>
                                        <p:tav tm="0">
                                          <p:val>
                                            <p:strVal val="ppt_h"/>
                                          </p:val>
                                        </p:tav>
                                        <p:tav tm="100000">
                                          <p:val>
                                            <p:fltVal val="0"/>
                                          </p:val>
                                        </p:tav>
                                      </p:tavLst>
                                    </p:anim>
                                    <p:anim calcmode="lin" valueType="num">
                                      <p:cBhvr>
                                        <p:cTn id="8" dur="1000"/>
                                        <p:tgtEl>
                                          <p:spTgt spid="3"/>
                                        </p:tgtEl>
                                        <p:attrNameLst>
                                          <p:attrName>style.rotation</p:attrName>
                                        </p:attrNameLst>
                                      </p:cBhvr>
                                      <p:tavLst>
                                        <p:tav tm="0">
                                          <p:val>
                                            <p:fltVal val="0"/>
                                          </p:val>
                                        </p:tav>
                                        <p:tav tm="100000">
                                          <p:val>
                                            <p:fltVal val="90"/>
                                          </p:val>
                                        </p:tav>
                                      </p:tavLst>
                                    </p:anim>
                                    <p:animEffect transition="out" filter="fade">
                                      <p:cBhvr>
                                        <p:cTn id="9" dur="1000"/>
                                        <p:tgtEl>
                                          <p:spTgt spid="3"/>
                                        </p:tgtEl>
                                      </p:cBhvr>
                                    </p:animEffect>
                                    <p:set>
                                      <p:cBhvr>
                                        <p:cTn id="10" dur="1" fill="hold">
                                          <p:stCondLst>
                                            <p:cond delay="999"/>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barn(inVertical)">
                                      <p:cBhvr>
                                        <p:cTn id="21" dur="500"/>
                                        <p:tgtEl>
                                          <p:spTgt spid="4">
                                            <p:txEl>
                                              <p:pRg st="0" end="0"/>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barn(inVertical)">
                                      <p:cBhvr>
                                        <p:cTn id="24" dur="500"/>
                                        <p:tgtEl>
                                          <p:spTgt spid="4">
                                            <p:txEl>
                                              <p:pRg st="1" end="1"/>
                                            </p:txEl>
                                          </p:spTgt>
                                        </p:tgtEl>
                                      </p:cBhvr>
                                    </p:animEffect>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par>
                          <p:cTn id="35" fill="hold">
                            <p:stCondLst>
                              <p:cond delay="1500"/>
                            </p:stCondLst>
                            <p:childTnLst>
                              <p:par>
                                <p:cTn id="36" presetID="2" presetClass="entr" presetSubtype="4"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par>
                          <p:cTn id="40" fill="hold">
                            <p:stCondLst>
                              <p:cond delay="2000"/>
                            </p:stCondLst>
                            <p:childTnLst>
                              <p:par>
                                <p:cTn id="41" presetID="2" presetClass="entr" presetSubtype="4"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743200" y="419100"/>
            <a:ext cx="9609138" cy="986680"/>
          </a:xfrm>
          <a:prstGeom prst="rect">
            <a:avLst/>
          </a:prstGeom>
        </p:spPr>
        <p:txBody>
          <a:bodyPr lIns="0" tIns="0" rIns="0" bIns="0" rtlCol="0" anchor="t">
            <a:spAutoFit/>
          </a:bodyPr>
          <a:lstStyle/>
          <a:p>
            <a:pPr algn="ctr">
              <a:lnSpc>
                <a:spcPts val="8400"/>
              </a:lnSpc>
            </a:pPr>
            <a:r>
              <a:rPr lang="en-US" sz="5400" b="1" dirty="0">
                <a:solidFill>
                  <a:srgbClr val="000000"/>
                </a:solidFill>
                <a:latin typeface="Canva Sans Bold"/>
                <a:ea typeface="Canva Sans Bold"/>
                <a:cs typeface="Canva Sans Bold"/>
                <a:sym typeface="Canva Sans Bold"/>
              </a:rPr>
              <a:t>Testing &amp; Implementation</a:t>
            </a:r>
          </a:p>
        </p:txBody>
      </p:sp>
      <p:sp>
        <p:nvSpPr>
          <p:cNvPr id="3" name="TextBox 3"/>
          <p:cNvSpPr txBox="1"/>
          <p:nvPr/>
        </p:nvSpPr>
        <p:spPr>
          <a:xfrm>
            <a:off x="1028700" y="2360525"/>
            <a:ext cx="12001500" cy="5450531"/>
          </a:xfrm>
          <a:prstGeom prst="rect">
            <a:avLst/>
          </a:prstGeom>
        </p:spPr>
        <p:txBody>
          <a:bodyPr wrap="square" lIns="0" tIns="0" rIns="0" bIns="0" rtlCol="0" anchor="t">
            <a:spAutoFit/>
          </a:bodyPr>
          <a:lstStyle/>
          <a:p>
            <a:pPr marL="734059" lvl="1" indent="-367030" algn="l">
              <a:lnSpc>
                <a:spcPts val="4759"/>
              </a:lnSpc>
              <a:buFont typeface="Arial"/>
              <a:buChar char="•"/>
            </a:pPr>
            <a:r>
              <a:rPr lang="en-US" sz="2400" b="1" dirty="0">
                <a:solidFill>
                  <a:srgbClr val="000000"/>
                </a:solidFill>
                <a:latin typeface="Canva Sans" panose="020B0604020202020204" charset="0"/>
                <a:ea typeface="Canva Sans Bold"/>
                <a:cs typeface="Canva Sans Bold"/>
                <a:sym typeface="Canva Sans Bold"/>
              </a:rPr>
              <a:t>Unit Testing: </a:t>
            </a:r>
            <a:r>
              <a:rPr lang="en-US" sz="2400" dirty="0">
                <a:solidFill>
                  <a:srgbClr val="000000"/>
                </a:solidFill>
                <a:latin typeface="Canva Sans" panose="020B0604020202020204" charset="0"/>
                <a:ea typeface="Canva Sans"/>
                <a:cs typeface="Canva Sans"/>
                <a:sym typeface="Canva Sans"/>
              </a:rPr>
              <a:t>Testing individual components such as product search, cart functionality, and checkout.</a:t>
            </a:r>
          </a:p>
          <a:p>
            <a:pPr marL="734059" lvl="1" indent="-367030" algn="l">
              <a:lnSpc>
                <a:spcPts val="4759"/>
              </a:lnSpc>
              <a:buFont typeface="Arial"/>
              <a:buChar char="•"/>
            </a:pPr>
            <a:r>
              <a:rPr lang="en-US" sz="2400" b="1" dirty="0">
                <a:solidFill>
                  <a:srgbClr val="000000"/>
                </a:solidFill>
                <a:latin typeface="Canva Sans" panose="020B0604020202020204" charset="0"/>
                <a:ea typeface="Canva Sans Bold"/>
                <a:cs typeface="Canva Sans Bold"/>
                <a:sym typeface="Canva Sans Bold"/>
              </a:rPr>
              <a:t>Integration Testing:</a:t>
            </a:r>
            <a:r>
              <a:rPr lang="en-US" sz="2400" dirty="0">
                <a:solidFill>
                  <a:srgbClr val="000000"/>
                </a:solidFill>
                <a:latin typeface="Canva Sans" panose="020B0604020202020204" charset="0"/>
                <a:ea typeface="Canva Sans"/>
                <a:cs typeface="Canva Sans"/>
                <a:sym typeface="Canva Sans"/>
              </a:rPr>
              <a:t> Ensuring all system components work together, including frontend-backend interaction, and third-party payment gateway integration.</a:t>
            </a:r>
          </a:p>
          <a:p>
            <a:pPr marL="734059" lvl="1" indent="-367030" algn="l">
              <a:lnSpc>
                <a:spcPts val="4759"/>
              </a:lnSpc>
              <a:buFont typeface="Arial"/>
              <a:buChar char="•"/>
            </a:pPr>
            <a:r>
              <a:rPr lang="en-US" sz="2400" b="1" dirty="0">
                <a:solidFill>
                  <a:srgbClr val="000000"/>
                </a:solidFill>
                <a:latin typeface="Canva Sans" panose="020B0604020202020204" charset="0"/>
                <a:ea typeface="Canva Sans Bold"/>
                <a:cs typeface="Canva Sans Bold"/>
                <a:sym typeface="Canva Sans Bold"/>
              </a:rPr>
              <a:t>User Acceptance Testing (UAT):</a:t>
            </a:r>
            <a:r>
              <a:rPr lang="en-US" sz="2400" dirty="0">
                <a:solidFill>
                  <a:srgbClr val="000000"/>
                </a:solidFill>
                <a:latin typeface="Canva Sans" panose="020B0604020202020204" charset="0"/>
                <a:ea typeface="Canva Sans"/>
                <a:cs typeface="Canva Sans"/>
                <a:sym typeface="Canva Sans"/>
              </a:rPr>
              <a:t> Running tests with real users to gather feedback and identify any usability issues before the final launch.</a:t>
            </a:r>
          </a:p>
          <a:p>
            <a:pPr marL="734059" lvl="1" indent="-367030" algn="l">
              <a:lnSpc>
                <a:spcPts val="4759"/>
              </a:lnSpc>
              <a:buFont typeface="Arial"/>
              <a:buChar char="•"/>
            </a:pPr>
            <a:r>
              <a:rPr lang="en-US" sz="2400" b="1" dirty="0">
                <a:solidFill>
                  <a:srgbClr val="000000"/>
                </a:solidFill>
                <a:latin typeface="Canva Sans" panose="020B0604020202020204" charset="0"/>
                <a:ea typeface="Canva Sans Bold"/>
                <a:cs typeface="Canva Sans Bold"/>
                <a:sym typeface="Canva Sans Bold"/>
              </a:rPr>
              <a:t>Deployment:</a:t>
            </a:r>
            <a:r>
              <a:rPr lang="en-US" sz="2400" dirty="0">
                <a:solidFill>
                  <a:srgbClr val="000000"/>
                </a:solidFill>
                <a:latin typeface="Canva Sans" panose="020B0604020202020204" charset="0"/>
                <a:ea typeface="Canva Sans"/>
                <a:cs typeface="Canva Sans"/>
                <a:sym typeface="Canva Sans"/>
              </a:rPr>
              <a:t> After successful testing, the app is deployed to a cloud hosting service for public access, with continuous monitoring for performance.</a:t>
            </a:r>
          </a:p>
          <a:p>
            <a:pPr algn="l">
              <a:lnSpc>
                <a:spcPts val="4340"/>
              </a:lnSpc>
            </a:pPr>
            <a:endParaRPr lang="en-US" sz="3399" dirty="0">
              <a:solidFill>
                <a:srgbClr val="000000"/>
              </a:solidFill>
              <a:latin typeface="Canva Sans"/>
              <a:ea typeface="Canva Sans"/>
              <a:cs typeface="Canva Sans"/>
              <a:sym typeface="Canva Sans"/>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00400" y="571500"/>
            <a:ext cx="8328161" cy="936612"/>
          </a:xfrm>
          <a:prstGeom prst="rect">
            <a:avLst/>
          </a:prstGeom>
        </p:spPr>
        <p:txBody>
          <a:bodyPr lIns="0" tIns="0" rIns="0" bIns="0" rtlCol="0" anchor="t">
            <a:spAutoFit/>
          </a:bodyPr>
          <a:lstStyle/>
          <a:p>
            <a:pPr algn="ctr">
              <a:lnSpc>
                <a:spcPts val="7700"/>
              </a:lnSpc>
            </a:pPr>
            <a:r>
              <a:rPr lang="en-US" sz="5400" b="1" dirty="0">
                <a:solidFill>
                  <a:srgbClr val="000000"/>
                </a:solidFill>
                <a:latin typeface="Canva Sans Bold"/>
                <a:ea typeface="Canva Sans Bold"/>
                <a:cs typeface="Canva Sans Bold"/>
                <a:sym typeface="Canva Sans Bold"/>
              </a:rPr>
              <a:t>Future</a:t>
            </a:r>
            <a:r>
              <a:rPr lang="en-US" sz="5500" b="1" dirty="0">
                <a:solidFill>
                  <a:srgbClr val="000000"/>
                </a:solidFill>
                <a:latin typeface="Canva Sans Bold"/>
                <a:ea typeface="Canva Sans Bold"/>
                <a:cs typeface="Canva Sans Bold"/>
                <a:sym typeface="Canva Sans Bold"/>
              </a:rPr>
              <a:t> Enhancements</a:t>
            </a:r>
          </a:p>
        </p:txBody>
      </p:sp>
      <p:sp>
        <p:nvSpPr>
          <p:cNvPr id="3" name="TextBox 3"/>
          <p:cNvSpPr txBox="1"/>
          <p:nvPr/>
        </p:nvSpPr>
        <p:spPr>
          <a:xfrm>
            <a:off x="1365382" y="2042787"/>
            <a:ext cx="12279366" cy="6114174"/>
          </a:xfrm>
          <a:prstGeom prst="rect">
            <a:avLst/>
          </a:prstGeom>
        </p:spPr>
        <p:txBody>
          <a:bodyPr wrap="square" lIns="0" tIns="0" rIns="0" bIns="0" rtlCol="0" anchor="t">
            <a:spAutoFit/>
          </a:bodyPr>
          <a:lstStyle/>
          <a:p>
            <a:pPr marL="734059" lvl="1" indent="-367030" algn="l">
              <a:lnSpc>
                <a:spcPts val="4759"/>
              </a:lnSpc>
              <a:buFont typeface="Arial"/>
              <a:buChar char="•"/>
            </a:pPr>
            <a:r>
              <a:rPr lang="en-US" sz="2400" b="1" dirty="0">
                <a:solidFill>
                  <a:srgbClr val="000000"/>
                </a:solidFill>
                <a:latin typeface="Canva Sans" panose="020B0604020202020204" charset="0"/>
                <a:ea typeface="Canva Sans Bold"/>
                <a:cs typeface="Canva Sans Bold"/>
                <a:sym typeface="Canva Sans Bold"/>
              </a:rPr>
              <a:t>Mobile App Development:</a:t>
            </a:r>
            <a:r>
              <a:rPr lang="en-US" sz="2400" dirty="0">
                <a:solidFill>
                  <a:srgbClr val="000000"/>
                </a:solidFill>
                <a:latin typeface="Canva Sans" panose="020B0604020202020204" charset="0"/>
                <a:ea typeface="Canva Sans"/>
                <a:cs typeface="Canva Sans"/>
                <a:sym typeface="Canva Sans"/>
              </a:rPr>
              <a:t> Expanding the platform to include native mobile apps for Android and iOS.</a:t>
            </a:r>
          </a:p>
          <a:p>
            <a:pPr marL="734059" lvl="1" indent="-367030" algn="l">
              <a:lnSpc>
                <a:spcPts val="4759"/>
              </a:lnSpc>
              <a:buFont typeface="Arial"/>
              <a:buChar char="•"/>
            </a:pPr>
            <a:r>
              <a:rPr lang="en-US" sz="2400" b="1" dirty="0">
                <a:solidFill>
                  <a:srgbClr val="000000"/>
                </a:solidFill>
                <a:latin typeface="Canva Sans" panose="020B0604020202020204" charset="0"/>
                <a:ea typeface="Canva Sans Bold"/>
                <a:cs typeface="Canva Sans Bold"/>
                <a:sym typeface="Canva Sans Bold"/>
              </a:rPr>
              <a:t>AI-based Product Recommendations: </a:t>
            </a:r>
            <a:r>
              <a:rPr lang="en-US" sz="2400" dirty="0">
                <a:solidFill>
                  <a:srgbClr val="000000"/>
                </a:solidFill>
                <a:latin typeface="Canva Sans" panose="020B0604020202020204" charset="0"/>
                <a:ea typeface="Canva Sans"/>
                <a:cs typeface="Canva Sans"/>
                <a:sym typeface="Canva Sans"/>
              </a:rPr>
              <a:t>Implementing machine learning algorithms to suggest products based on customer preferences and buying patterns.</a:t>
            </a:r>
          </a:p>
          <a:p>
            <a:pPr marL="734059" lvl="1" indent="-367030" algn="l">
              <a:lnSpc>
                <a:spcPts val="4759"/>
              </a:lnSpc>
              <a:buFont typeface="Arial"/>
              <a:buChar char="•"/>
            </a:pPr>
            <a:r>
              <a:rPr lang="en-US" sz="2400" b="1" dirty="0">
                <a:solidFill>
                  <a:srgbClr val="000000"/>
                </a:solidFill>
                <a:latin typeface="Canva Sans" panose="020B0604020202020204" charset="0"/>
                <a:ea typeface="Canva Sans Bold"/>
                <a:cs typeface="Canva Sans Bold"/>
                <a:sym typeface="Canva Sans Bold"/>
              </a:rPr>
              <a:t>Subscription Models: </a:t>
            </a:r>
            <a:r>
              <a:rPr lang="en-US" sz="2400" dirty="0">
                <a:solidFill>
                  <a:srgbClr val="000000"/>
                </a:solidFill>
                <a:latin typeface="Canva Sans" panose="020B0604020202020204" charset="0"/>
                <a:ea typeface="Canva Sans"/>
                <a:cs typeface="Canva Sans"/>
                <a:sym typeface="Canva Sans"/>
              </a:rPr>
              <a:t>Introducing subscription services for recurring grocery deliveries on a weekly or monthly basis.</a:t>
            </a:r>
          </a:p>
          <a:p>
            <a:pPr marL="734059" lvl="1" indent="-367030" algn="l">
              <a:lnSpc>
                <a:spcPts val="4759"/>
              </a:lnSpc>
              <a:buFont typeface="Arial"/>
              <a:buChar char="•"/>
            </a:pPr>
            <a:r>
              <a:rPr lang="en-US" sz="2400" b="1" dirty="0">
                <a:solidFill>
                  <a:srgbClr val="000000"/>
                </a:solidFill>
                <a:latin typeface="Canva Sans" panose="020B0604020202020204" charset="0"/>
                <a:ea typeface="Canva Sans Bold"/>
                <a:cs typeface="Canva Sans Bold"/>
                <a:sym typeface="Canva Sans Bold"/>
              </a:rPr>
              <a:t>Loyalty Programs: </a:t>
            </a:r>
            <a:r>
              <a:rPr lang="en-US" sz="2400" dirty="0">
                <a:solidFill>
                  <a:srgbClr val="000000"/>
                </a:solidFill>
                <a:latin typeface="Canva Sans" panose="020B0604020202020204" charset="0"/>
                <a:ea typeface="Canva Sans"/>
                <a:cs typeface="Canva Sans"/>
                <a:sym typeface="Canva Sans"/>
              </a:rPr>
              <a:t>Adding features like reward points, discounts, and cashback offers to encourage repeat customers.</a:t>
            </a:r>
          </a:p>
          <a:p>
            <a:pPr algn="l">
              <a:lnSpc>
                <a:spcPts val="4759"/>
              </a:lnSpc>
            </a:pPr>
            <a:endParaRPr lang="en-US" sz="3399" dirty="0">
              <a:solidFill>
                <a:srgbClr val="000000"/>
              </a:solidFill>
              <a:latin typeface="Canva Sans"/>
              <a:ea typeface="Canva Sans"/>
              <a:cs typeface="Canva Sans"/>
              <a:sym typeface="Canva Sans"/>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749E41-13FA-34DA-7D34-6C4DB2E7BD28}"/>
              </a:ext>
            </a:extLst>
          </p:cNvPr>
          <p:cNvSpPr txBox="1"/>
          <p:nvPr/>
        </p:nvSpPr>
        <p:spPr>
          <a:xfrm>
            <a:off x="513735" y="266700"/>
            <a:ext cx="16459200" cy="1477328"/>
          </a:xfrm>
          <a:prstGeom prst="rect">
            <a:avLst/>
          </a:prstGeom>
          <a:noFill/>
        </p:spPr>
        <p:txBody>
          <a:bodyPr wrap="square" rtlCol="0">
            <a:spAutoFit/>
          </a:bodyPr>
          <a:lstStyle/>
          <a:p>
            <a:r>
              <a:rPr lang="en-US" sz="5400" b="1" dirty="0">
                <a:latin typeface="Canva Sans" panose="020B0604020202020204" charset="0"/>
              </a:rPr>
              <a:t>SNAPSHOTS OF THE  WEB APPLICATION </a:t>
            </a:r>
          </a:p>
          <a:p>
            <a:r>
              <a:rPr lang="en-US" sz="3600" b="1" dirty="0">
                <a:latin typeface="Canva Sans" panose="020B0604020202020204" charset="0"/>
              </a:rPr>
              <a:t>BASIC MODULES:</a:t>
            </a:r>
          </a:p>
        </p:txBody>
      </p:sp>
      <p:pic>
        <p:nvPicPr>
          <p:cNvPr id="7" name="Picture 6">
            <a:extLst>
              <a:ext uri="{FF2B5EF4-FFF2-40B4-BE49-F238E27FC236}">
                <a16:creationId xmlns:a16="http://schemas.microsoft.com/office/drawing/2014/main" id="{22AEBA51-E6D3-7445-DA08-A422FE51A4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2217999"/>
            <a:ext cx="6324599" cy="2925502"/>
          </a:xfrm>
          <a:prstGeom prst="rect">
            <a:avLst/>
          </a:prstGeom>
        </p:spPr>
      </p:pic>
      <p:sp>
        <p:nvSpPr>
          <p:cNvPr id="8" name="TextBox 7">
            <a:extLst>
              <a:ext uri="{FF2B5EF4-FFF2-40B4-BE49-F238E27FC236}">
                <a16:creationId xmlns:a16="http://schemas.microsoft.com/office/drawing/2014/main" id="{4127746D-8315-85FE-C6F3-73B43146967B}"/>
              </a:ext>
            </a:extLst>
          </p:cNvPr>
          <p:cNvSpPr txBox="1"/>
          <p:nvPr/>
        </p:nvSpPr>
        <p:spPr>
          <a:xfrm>
            <a:off x="2362200" y="1784160"/>
            <a:ext cx="2154757" cy="461665"/>
          </a:xfrm>
          <a:prstGeom prst="rect">
            <a:avLst/>
          </a:prstGeom>
          <a:noFill/>
        </p:spPr>
        <p:txBody>
          <a:bodyPr wrap="none" rtlCol="0">
            <a:spAutoFit/>
          </a:bodyPr>
          <a:lstStyle/>
          <a:p>
            <a:r>
              <a:rPr lang="en-US" sz="2400" dirty="0">
                <a:highlight>
                  <a:srgbClr val="FF0000"/>
                </a:highlight>
                <a:latin typeface="Canva Sans" panose="020B0604020202020204" charset="0"/>
              </a:rPr>
              <a:t>Landing Page</a:t>
            </a:r>
            <a:endParaRPr lang="en-IN" sz="2400" dirty="0">
              <a:highlight>
                <a:srgbClr val="FF0000"/>
              </a:highlight>
              <a:latin typeface="Canva Sans" panose="020B0604020202020204" charset="0"/>
            </a:endParaRPr>
          </a:p>
        </p:txBody>
      </p:sp>
      <p:pic>
        <p:nvPicPr>
          <p:cNvPr id="10" name="Picture 9">
            <a:extLst>
              <a:ext uri="{FF2B5EF4-FFF2-40B4-BE49-F238E27FC236}">
                <a16:creationId xmlns:a16="http://schemas.microsoft.com/office/drawing/2014/main" id="{A62BA802-55F4-075E-DEED-DA3728C442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2245825"/>
            <a:ext cx="6549712" cy="3050076"/>
          </a:xfrm>
          <a:prstGeom prst="rect">
            <a:avLst/>
          </a:prstGeom>
        </p:spPr>
      </p:pic>
      <p:sp>
        <p:nvSpPr>
          <p:cNvPr id="11" name="TextBox 10">
            <a:extLst>
              <a:ext uri="{FF2B5EF4-FFF2-40B4-BE49-F238E27FC236}">
                <a16:creationId xmlns:a16="http://schemas.microsoft.com/office/drawing/2014/main" id="{CFA460CE-A4DF-231B-415F-653AE9900D8C}"/>
              </a:ext>
            </a:extLst>
          </p:cNvPr>
          <p:cNvSpPr txBox="1"/>
          <p:nvPr/>
        </p:nvSpPr>
        <p:spPr>
          <a:xfrm>
            <a:off x="8193922" y="1756333"/>
            <a:ext cx="6163867" cy="461665"/>
          </a:xfrm>
          <a:prstGeom prst="rect">
            <a:avLst/>
          </a:prstGeom>
          <a:noFill/>
        </p:spPr>
        <p:txBody>
          <a:bodyPr wrap="none" rtlCol="0">
            <a:spAutoFit/>
          </a:bodyPr>
          <a:lstStyle/>
          <a:p>
            <a:r>
              <a:rPr lang="en-US" sz="2400" dirty="0">
                <a:highlight>
                  <a:srgbClr val="FF0000"/>
                </a:highlight>
                <a:latin typeface="Canva Sans" panose="020B0604020202020204" charset="0"/>
              </a:rPr>
              <a:t>Offers and Deals carousel on home page</a:t>
            </a:r>
            <a:endParaRPr lang="en-IN" sz="2400" dirty="0">
              <a:highlight>
                <a:srgbClr val="FF0000"/>
              </a:highlight>
              <a:latin typeface="Canva Sans" panose="020B0604020202020204" charset="0"/>
            </a:endParaRPr>
          </a:p>
        </p:txBody>
      </p:sp>
      <p:pic>
        <p:nvPicPr>
          <p:cNvPr id="13" name="Picture 12">
            <a:extLst>
              <a:ext uri="{FF2B5EF4-FFF2-40B4-BE49-F238E27FC236}">
                <a16:creationId xmlns:a16="http://schemas.microsoft.com/office/drawing/2014/main" id="{13CF57DC-9C73-F8F7-0D8A-80834B6BF9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800" y="6667500"/>
            <a:ext cx="6324599" cy="3050076"/>
          </a:xfrm>
          <a:prstGeom prst="rect">
            <a:avLst/>
          </a:prstGeom>
        </p:spPr>
      </p:pic>
      <p:sp>
        <p:nvSpPr>
          <p:cNvPr id="14" name="TextBox 13">
            <a:extLst>
              <a:ext uri="{FF2B5EF4-FFF2-40B4-BE49-F238E27FC236}">
                <a16:creationId xmlns:a16="http://schemas.microsoft.com/office/drawing/2014/main" id="{7D745EE1-1661-6954-5B3E-6772CEDAA808}"/>
              </a:ext>
            </a:extLst>
          </p:cNvPr>
          <p:cNvSpPr txBox="1"/>
          <p:nvPr/>
        </p:nvSpPr>
        <p:spPr>
          <a:xfrm>
            <a:off x="494456" y="5981700"/>
            <a:ext cx="6707285" cy="461665"/>
          </a:xfrm>
          <a:prstGeom prst="rect">
            <a:avLst/>
          </a:prstGeom>
          <a:noFill/>
        </p:spPr>
        <p:txBody>
          <a:bodyPr wrap="none" rtlCol="0">
            <a:spAutoFit/>
          </a:bodyPr>
          <a:lstStyle/>
          <a:p>
            <a:r>
              <a:rPr lang="en-US" sz="2400" dirty="0">
                <a:highlight>
                  <a:srgbClr val="FF0000"/>
                </a:highlight>
                <a:latin typeface="Canva Sans" panose="020B0604020202020204" charset="0"/>
              </a:rPr>
              <a:t>Product listing under the searched category</a:t>
            </a:r>
            <a:endParaRPr lang="en-IN" sz="2400" dirty="0">
              <a:highlight>
                <a:srgbClr val="FF0000"/>
              </a:highlight>
              <a:latin typeface="Canva Sans" panose="020B0604020202020204" charset="0"/>
            </a:endParaRPr>
          </a:p>
        </p:txBody>
      </p:sp>
      <p:pic>
        <p:nvPicPr>
          <p:cNvPr id="16" name="Picture 15">
            <a:extLst>
              <a:ext uri="{FF2B5EF4-FFF2-40B4-BE49-F238E27FC236}">
                <a16:creationId xmlns:a16="http://schemas.microsoft.com/office/drawing/2014/main" id="{8B998B8C-2ED5-E8BC-3850-1F8BA5A6874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01000" y="6661355"/>
            <a:ext cx="6934200" cy="3276600"/>
          </a:xfrm>
          <a:prstGeom prst="rect">
            <a:avLst/>
          </a:prstGeom>
        </p:spPr>
      </p:pic>
      <p:sp>
        <p:nvSpPr>
          <p:cNvPr id="17" name="TextBox 16">
            <a:extLst>
              <a:ext uri="{FF2B5EF4-FFF2-40B4-BE49-F238E27FC236}">
                <a16:creationId xmlns:a16="http://schemas.microsoft.com/office/drawing/2014/main" id="{1B544E94-493F-25D5-14F2-C425BEA3D73D}"/>
              </a:ext>
            </a:extLst>
          </p:cNvPr>
          <p:cNvSpPr txBox="1"/>
          <p:nvPr/>
        </p:nvSpPr>
        <p:spPr>
          <a:xfrm>
            <a:off x="9689408" y="6019800"/>
            <a:ext cx="3557384" cy="461665"/>
          </a:xfrm>
          <a:prstGeom prst="rect">
            <a:avLst/>
          </a:prstGeom>
          <a:noFill/>
        </p:spPr>
        <p:txBody>
          <a:bodyPr wrap="none" rtlCol="0">
            <a:spAutoFit/>
          </a:bodyPr>
          <a:lstStyle/>
          <a:p>
            <a:r>
              <a:rPr lang="en-US" sz="2400" dirty="0">
                <a:highlight>
                  <a:srgbClr val="FF0000"/>
                </a:highlight>
                <a:latin typeface="Canva Sans" panose="020B0604020202020204" charset="0"/>
              </a:rPr>
              <a:t>Website footer section</a:t>
            </a:r>
            <a:endParaRPr lang="en-IN" sz="2400" dirty="0">
              <a:highlight>
                <a:srgbClr val="FF0000"/>
              </a:highlight>
              <a:latin typeface="Canva Sans" panose="020B0604020202020204" charset="0"/>
            </a:endParaRPr>
          </a:p>
        </p:txBody>
      </p:sp>
    </p:spTree>
    <p:extLst>
      <p:ext uri="{BB962C8B-B14F-4D97-AF65-F5344CB8AC3E}">
        <p14:creationId xmlns:p14="http://schemas.microsoft.com/office/powerpoint/2010/main" val="2399762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876800" y="800100"/>
            <a:ext cx="4182070" cy="986680"/>
          </a:xfrm>
          <a:prstGeom prst="rect">
            <a:avLst/>
          </a:prstGeom>
        </p:spPr>
        <p:txBody>
          <a:bodyPr lIns="0" tIns="0" rIns="0" bIns="0" rtlCol="0" anchor="t">
            <a:spAutoFit/>
          </a:bodyPr>
          <a:lstStyle/>
          <a:p>
            <a:pPr algn="ctr">
              <a:lnSpc>
                <a:spcPts val="8400"/>
              </a:lnSpc>
            </a:pPr>
            <a:r>
              <a:rPr lang="en-US" sz="5400" b="1" dirty="0">
                <a:solidFill>
                  <a:srgbClr val="000000"/>
                </a:solidFill>
                <a:latin typeface="Canva Sans Bold"/>
                <a:ea typeface="Canva Sans Bold"/>
                <a:cs typeface="Canva Sans Bold"/>
                <a:sym typeface="Canva Sans Bold"/>
              </a:rPr>
              <a:t>Conclusion</a:t>
            </a:r>
          </a:p>
        </p:txBody>
      </p:sp>
      <p:sp>
        <p:nvSpPr>
          <p:cNvPr id="3" name="TextBox 3"/>
          <p:cNvSpPr txBox="1"/>
          <p:nvPr/>
        </p:nvSpPr>
        <p:spPr>
          <a:xfrm>
            <a:off x="1215745" y="2565990"/>
            <a:ext cx="12424055" cy="4667240"/>
          </a:xfrm>
          <a:prstGeom prst="rect">
            <a:avLst/>
          </a:prstGeom>
        </p:spPr>
        <p:txBody>
          <a:bodyPr wrap="square" lIns="0" tIns="0" rIns="0" bIns="0" rtlCol="0" anchor="t">
            <a:spAutoFit/>
          </a:bodyPr>
          <a:lstStyle/>
          <a:p>
            <a:pPr marL="820417" lvl="1" indent="-410209" algn="l">
              <a:lnSpc>
                <a:spcPts val="5319"/>
              </a:lnSpc>
              <a:buFont typeface="Arial"/>
              <a:buChar char="•"/>
            </a:pPr>
            <a:r>
              <a:rPr lang="en-US" sz="2400" dirty="0">
                <a:solidFill>
                  <a:srgbClr val="000000"/>
                </a:solidFill>
                <a:latin typeface="Canva Sans"/>
                <a:ea typeface="Canva Sans"/>
                <a:cs typeface="Canva Sans"/>
                <a:sym typeface="Canva Sans"/>
              </a:rPr>
              <a:t>The grocery web app provides a modern solution to the evolving needs of online shoppers and sellers. With a focus on seamless user experience, security, and efficient backend management, the platform stands as a comprehensive tool for digital grocery shopping. From product browsing to secure payments, this web app prioritizes both customer convenience and trust. As online shopping continues to grow, this app serves as a reliable and scalable system capable of handling the demands of a growing user base.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876800" y="4152900"/>
            <a:ext cx="6174681" cy="1401438"/>
          </a:xfrm>
          <a:prstGeom prst="rect">
            <a:avLst/>
          </a:prstGeom>
        </p:spPr>
        <p:txBody>
          <a:bodyPr lIns="0" tIns="0" rIns="0" bIns="0" rtlCol="0" anchor="t">
            <a:spAutoFit/>
          </a:bodyPr>
          <a:lstStyle/>
          <a:p>
            <a:pPr algn="ctr">
              <a:lnSpc>
                <a:spcPts val="11480"/>
              </a:lnSpc>
            </a:pPr>
            <a:r>
              <a:rPr lang="en-US" sz="8200" b="1" dirty="0">
                <a:solidFill>
                  <a:srgbClr val="000000"/>
                </a:solidFill>
                <a:latin typeface="Canva Sans Bold"/>
                <a:ea typeface="Canva Sans Bold"/>
                <a:cs typeface="Canva Sans Bold"/>
                <a:sym typeface="Canva Sans Bold"/>
              </a:rPr>
              <a:t>THANK YOU</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43082" y="479190"/>
            <a:ext cx="3138587" cy="994244"/>
          </a:xfrm>
          <a:prstGeom prst="rect">
            <a:avLst/>
          </a:prstGeom>
        </p:spPr>
        <p:txBody>
          <a:bodyPr lIns="0" tIns="0" rIns="0" bIns="0" rtlCol="0" anchor="t">
            <a:spAutoFit/>
          </a:bodyPr>
          <a:lstStyle/>
          <a:p>
            <a:pPr algn="ctr">
              <a:lnSpc>
                <a:spcPts val="8199"/>
              </a:lnSpc>
            </a:pPr>
            <a:r>
              <a:rPr lang="en-US" sz="5400" b="1" dirty="0">
                <a:solidFill>
                  <a:srgbClr val="000000"/>
                </a:solidFill>
                <a:latin typeface="Canva Sans Bold"/>
                <a:ea typeface="Canva Sans Bold"/>
                <a:cs typeface="Canva Sans Bold"/>
                <a:sym typeface="Canva Sans Bold"/>
              </a:rPr>
              <a:t>Abstract</a:t>
            </a:r>
          </a:p>
        </p:txBody>
      </p:sp>
      <p:sp>
        <p:nvSpPr>
          <p:cNvPr id="3" name="TextBox 3"/>
          <p:cNvSpPr txBox="1"/>
          <p:nvPr/>
        </p:nvSpPr>
        <p:spPr>
          <a:xfrm>
            <a:off x="9139238" y="933450"/>
            <a:ext cx="9525" cy="887095"/>
          </a:xfrm>
          <a:prstGeom prst="rect">
            <a:avLst/>
          </a:prstGeom>
        </p:spPr>
        <p:txBody>
          <a:bodyPr lIns="0" tIns="0" rIns="0" bIns="0" rtlCol="0" anchor="t">
            <a:spAutoFit/>
          </a:bodyPr>
          <a:lstStyle/>
          <a:p>
            <a:pPr algn="ctr">
              <a:lnSpc>
                <a:spcPts val="7279"/>
              </a:lnSpc>
              <a:spcBef>
                <a:spcPct val="0"/>
              </a:spcBef>
            </a:pPr>
            <a:endParaRPr/>
          </a:p>
        </p:txBody>
      </p:sp>
      <p:sp>
        <p:nvSpPr>
          <p:cNvPr id="4" name="TextBox 4"/>
          <p:cNvSpPr txBox="1"/>
          <p:nvPr/>
        </p:nvSpPr>
        <p:spPr>
          <a:xfrm>
            <a:off x="9139238" y="1880552"/>
            <a:ext cx="9525" cy="887095"/>
          </a:xfrm>
          <a:prstGeom prst="rect">
            <a:avLst/>
          </a:prstGeom>
        </p:spPr>
        <p:txBody>
          <a:bodyPr lIns="0" tIns="0" rIns="0" bIns="0" rtlCol="0" anchor="t">
            <a:spAutoFit/>
          </a:bodyPr>
          <a:lstStyle/>
          <a:p>
            <a:pPr algn="ctr">
              <a:lnSpc>
                <a:spcPts val="7279"/>
              </a:lnSpc>
              <a:spcBef>
                <a:spcPct val="0"/>
              </a:spcBef>
            </a:pPr>
            <a:endParaRPr/>
          </a:p>
        </p:txBody>
      </p:sp>
      <p:sp>
        <p:nvSpPr>
          <p:cNvPr id="5" name="TextBox 5"/>
          <p:cNvSpPr txBox="1"/>
          <p:nvPr/>
        </p:nvSpPr>
        <p:spPr>
          <a:xfrm>
            <a:off x="1295400" y="1638300"/>
            <a:ext cx="12746435" cy="3651962"/>
          </a:xfrm>
          <a:prstGeom prst="rect">
            <a:avLst/>
          </a:prstGeom>
        </p:spPr>
        <p:txBody>
          <a:bodyPr wrap="square" lIns="0" tIns="0" rIns="0" bIns="0" rtlCol="0" anchor="t">
            <a:spAutoFit/>
          </a:bodyPr>
          <a:lstStyle/>
          <a:p>
            <a:pPr marL="734059" lvl="1" indent="-367030" algn="l">
              <a:lnSpc>
                <a:spcPts val="4759"/>
              </a:lnSpc>
              <a:buFont typeface="Arial"/>
              <a:buChar char="•"/>
            </a:pPr>
            <a:r>
              <a:rPr lang="en-US" sz="2400" dirty="0">
                <a:solidFill>
                  <a:srgbClr val="000000"/>
                </a:solidFill>
                <a:latin typeface="Canva Sans"/>
                <a:ea typeface="Canva Sans"/>
                <a:cs typeface="Canva Sans"/>
                <a:sym typeface="Canva Sans"/>
              </a:rPr>
              <a:t>The grocery web application is a store front like an e-commerce website but of groceries as main selling stock products, this can be deployed into a full-stack MERN-based platform designed to provide users with a seamless and convenient online shopping experience. It allows customers to explore, add items to their cart, and securely purchase a wide variety of products, including tech gadgets, fashion, and everyday essentials</a:t>
            </a:r>
            <a:r>
              <a:rPr lang="en-US" sz="3399" dirty="0">
                <a:solidFill>
                  <a:srgbClr val="000000"/>
                </a:solidFill>
                <a:latin typeface="Canva Sans"/>
                <a:ea typeface="Canva Sans"/>
                <a:cs typeface="Canva Sans"/>
                <a:sym typeface="Canva Sans"/>
              </a:rPr>
              <a:t>.</a:t>
            </a:r>
          </a:p>
        </p:txBody>
      </p:sp>
      <p:sp>
        <p:nvSpPr>
          <p:cNvPr id="6" name="TextBox 6"/>
          <p:cNvSpPr txBox="1"/>
          <p:nvPr/>
        </p:nvSpPr>
        <p:spPr>
          <a:xfrm>
            <a:off x="1066800" y="5626942"/>
            <a:ext cx="13830300" cy="3003323"/>
          </a:xfrm>
          <a:prstGeom prst="rect">
            <a:avLst/>
          </a:prstGeom>
        </p:spPr>
        <p:txBody>
          <a:bodyPr wrap="square" lIns="0" tIns="0" rIns="0" bIns="0" rtlCol="0" anchor="t">
            <a:spAutoFit/>
          </a:bodyPr>
          <a:lstStyle/>
          <a:p>
            <a:pPr marL="734059" lvl="1" indent="-367030" algn="l">
              <a:lnSpc>
                <a:spcPts val="4759"/>
              </a:lnSpc>
              <a:buFont typeface="Arial"/>
              <a:buChar char="•"/>
            </a:pPr>
            <a:r>
              <a:rPr lang="en-US" sz="2400" dirty="0">
                <a:solidFill>
                  <a:srgbClr val="000000"/>
                </a:solidFill>
                <a:latin typeface="Canva Sans"/>
                <a:ea typeface="Canva Sans"/>
                <a:cs typeface="Canva Sans"/>
                <a:sym typeface="Canva Sans"/>
              </a:rPr>
              <a:t>The grocery web app is a full-stack MERN-capable design with the tech stack HTML,CSS and JS made platform-ready and designed to provide users with a seamless and convenient online shopping experience. It allows customers to explore, add items to their cart, and securely purchase a wide variety of products majorly grocery but also including tech gadgets, fashion, and everyday essentials.</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ppt_w</p:attrName>
                                        </p:attrNameLst>
                                      </p:cBhvr>
                                      <p:tavLst>
                                        <p:tav tm="0">
                                          <p:val>
                                            <p:fltVal val="0"/>
                                          </p:val>
                                        </p:tav>
                                        <p:tav tm="100000">
                                          <p:val>
                                            <p:strVal val="#ppt_w"/>
                                          </p:val>
                                        </p:tav>
                                      </p:tavLst>
                                    </p:anim>
                                    <p:anim calcmode="lin" valueType="num">
                                      <p:cBhvr>
                                        <p:cTn id="8" dur="250" fill="hold"/>
                                        <p:tgtEl>
                                          <p:spTgt spid="2"/>
                                        </p:tgtEl>
                                        <p:attrNameLst>
                                          <p:attrName>ppt_h</p:attrName>
                                        </p:attrNameLst>
                                      </p:cBhvr>
                                      <p:tavLst>
                                        <p:tav tm="0">
                                          <p:val>
                                            <p:fltVal val="0"/>
                                          </p:val>
                                        </p:tav>
                                        <p:tav tm="100000">
                                          <p:val>
                                            <p:strVal val="#ppt_h"/>
                                          </p:val>
                                        </p:tav>
                                      </p:tavLst>
                                    </p:anim>
                                    <p:animEffect transition="in" filter="fade">
                                      <p:cBhvr>
                                        <p:cTn id="9"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62600" y="447976"/>
            <a:ext cx="6324765" cy="1005916"/>
          </a:xfrm>
          <a:prstGeom prst="rect">
            <a:avLst/>
          </a:prstGeom>
        </p:spPr>
        <p:txBody>
          <a:bodyPr wrap="square" lIns="0" tIns="0" rIns="0" bIns="0" rtlCol="0" anchor="t">
            <a:spAutoFit/>
          </a:bodyPr>
          <a:lstStyle/>
          <a:p>
            <a:pPr algn="ctr">
              <a:lnSpc>
                <a:spcPts val="8612"/>
              </a:lnSpc>
            </a:pPr>
            <a:r>
              <a:rPr lang="en-US" sz="5400" b="1" dirty="0">
                <a:solidFill>
                  <a:srgbClr val="000000"/>
                </a:solidFill>
                <a:latin typeface="Canva Sans Bold"/>
                <a:ea typeface="Canva Sans Bold"/>
                <a:cs typeface="Canva Sans Bold"/>
                <a:sym typeface="Canva Sans Bold"/>
              </a:rPr>
              <a:t>Introduction</a:t>
            </a:r>
          </a:p>
        </p:txBody>
      </p:sp>
      <p:sp>
        <p:nvSpPr>
          <p:cNvPr id="3" name="TextBox 3"/>
          <p:cNvSpPr txBox="1"/>
          <p:nvPr/>
        </p:nvSpPr>
        <p:spPr>
          <a:xfrm>
            <a:off x="9139238" y="2342515"/>
            <a:ext cx="9525" cy="887095"/>
          </a:xfrm>
          <a:prstGeom prst="rect">
            <a:avLst/>
          </a:prstGeom>
        </p:spPr>
        <p:txBody>
          <a:bodyPr lIns="0" tIns="0" rIns="0" bIns="0" rtlCol="0" anchor="t">
            <a:spAutoFit/>
          </a:bodyPr>
          <a:lstStyle/>
          <a:p>
            <a:pPr algn="ctr">
              <a:lnSpc>
                <a:spcPts val="7279"/>
              </a:lnSpc>
              <a:spcBef>
                <a:spcPct val="0"/>
              </a:spcBef>
            </a:pPr>
            <a:endParaRPr/>
          </a:p>
        </p:txBody>
      </p:sp>
      <p:sp>
        <p:nvSpPr>
          <p:cNvPr id="4" name="TextBox 4"/>
          <p:cNvSpPr txBox="1"/>
          <p:nvPr/>
        </p:nvSpPr>
        <p:spPr>
          <a:xfrm>
            <a:off x="771832" y="2289738"/>
            <a:ext cx="13742406" cy="1772216"/>
          </a:xfrm>
          <a:prstGeom prst="rect">
            <a:avLst/>
          </a:prstGeom>
        </p:spPr>
        <p:txBody>
          <a:bodyPr wrap="square" lIns="0" tIns="0" rIns="0" bIns="0" rtlCol="0" anchor="t">
            <a:spAutoFit/>
          </a:bodyPr>
          <a:lstStyle/>
          <a:p>
            <a:pPr marL="734059" lvl="1" indent="-367030" algn="l">
              <a:lnSpc>
                <a:spcPts val="4759"/>
              </a:lnSpc>
              <a:buFont typeface="Arial"/>
              <a:buChar char="•"/>
            </a:pPr>
            <a:r>
              <a:rPr lang="en-US" sz="2400" dirty="0">
                <a:solidFill>
                  <a:srgbClr val="000000"/>
                </a:solidFill>
                <a:latin typeface="Canva Sans"/>
                <a:ea typeface="Canva Sans"/>
                <a:cs typeface="Canva Sans"/>
                <a:sym typeface="Canva Sans"/>
              </a:rPr>
              <a:t>With the rise of e-commerce, online grocery shopping has become a growing trend. Our grocery web app aims to meet the demand for a user-friendly and secure platform where customers can shop effortlessly from the comfort of their homes. </a:t>
            </a:r>
          </a:p>
        </p:txBody>
      </p:sp>
      <p:sp>
        <p:nvSpPr>
          <p:cNvPr id="5" name="TextBox 5"/>
          <p:cNvSpPr txBox="1"/>
          <p:nvPr/>
        </p:nvSpPr>
        <p:spPr>
          <a:xfrm>
            <a:off x="759542" y="4478619"/>
            <a:ext cx="14590131" cy="1772216"/>
          </a:xfrm>
          <a:prstGeom prst="rect">
            <a:avLst/>
          </a:prstGeom>
        </p:spPr>
        <p:txBody>
          <a:bodyPr wrap="square" lIns="0" tIns="0" rIns="0" bIns="0" rtlCol="0" anchor="t">
            <a:spAutoFit/>
          </a:bodyPr>
          <a:lstStyle/>
          <a:p>
            <a:pPr marL="734059" lvl="1" indent="-367030" algn="l">
              <a:lnSpc>
                <a:spcPts val="4759"/>
              </a:lnSpc>
              <a:buFont typeface="Arial"/>
              <a:buChar char="•"/>
            </a:pPr>
            <a:r>
              <a:rPr lang="en-US" sz="2400" dirty="0">
                <a:solidFill>
                  <a:srgbClr val="000000"/>
                </a:solidFill>
                <a:latin typeface="Canva Sans"/>
                <a:ea typeface="Canva Sans"/>
                <a:cs typeface="Canva Sans"/>
                <a:sym typeface="Canva Sans"/>
              </a:rPr>
              <a:t>Built using the MERN stack (MongoDB, Express, React, Node.js), this app streamlines the shopping process, offering product categorization, secure checkout, and efficient order management for sellers.</a:t>
            </a:r>
          </a:p>
        </p:txBody>
      </p:sp>
      <p:sp>
        <p:nvSpPr>
          <p:cNvPr id="6" name="TextBox 6"/>
          <p:cNvSpPr txBox="1"/>
          <p:nvPr/>
        </p:nvSpPr>
        <p:spPr>
          <a:xfrm>
            <a:off x="1028700" y="3728402"/>
            <a:ext cx="9525" cy="887095"/>
          </a:xfrm>
          <a:prstGeom prst="rect">
            <a:avLst/>
          </a:prstGeom>
        </p:spPr>
        <p:txBody>
          <a:bodyPr lIns="0" tIns="0" rIns="0" bIns="0" rtlCol="0" anchor="t">
            <a:spAutoFit/>
          </a:bodyPr>
          <a:lstStyle/>
          <a:p>
            <a:pPr algn="l">
              <a:lnSpc>
                <a:spcPts val="7279"/>
              </a:lnSpc>
              <a:spcBef>
                <a:spcPct val="0"/>
              </a:spcBef>
            </a:pPr>
            <a:endParaRPr/>
          </a:p>
        </p:txBody>
      </p:sp>
      <p:sp>
        <p:nvSpPr>
          <p:cNvPr id="7" name="TextBox 7"/>
          <p:cNvSpPr txBox="1"/>
          <p:nvPr/>
        </p:nvSpPr>
        <p:spPr>
          <a:xfrm>
            <a:off x="771832" y="6667500"/>
            <a:ext cx="14894931" cy="1180465"/>
          </a:xfrm>
          <a:prstGeom prst="rect">
            <a:avLst/>
          </a:prstGeom>
        </p:spPr>
        <p:txBody>
          <a:bodyPr wrap="square" lIns="0" tIns="0" rIns="0" bIns="0" rtlCol="0" anchor="t">
            <a:spAutoFit/>
          </a:bodyPr>
          <a:lstStyle/>
          <a:p>
            <a:pPr marL="734059" lvl="1" indent="-367030" algn="l">
              <a:lnSpc>
                <a:spcPts val="4759"/>
              </a:lnSpc>
              <a:buFont typeface="Arial"/>
              <a:buChar char="•"/>
            </a:pPr>
            <a:r>
              <a:rPr lang="en-US" sz="2400" dirty="0">
                <a:solidFill>
                  <a:srgbClr val="000000"/>
                </a:solidFill>
                <a:latin typeface="Canva Sans"/>
                <a:ea typeface="Canva Sans"/>
                <a:cs typeface="Canva Sans"/>
                <a:sym typeface="Canva Sans"/>
              </a:rPr>
              <a:t>The project focuses on delivering a reliable and enjoyable shopping experience while maintaining top-notch security for customer data</a:t>
            </a:r>
            <a:r>
              <a:rPr lang="en-US" sz="3399" dirty="0">
                <a:solidFill>
                  <a:srgbClr val="000000"/>
                </a:solidFill>
                <a:latin typeface="Canva Sans"/>
                <a:ea typeface="Canva Sans"/>
                <a:cs typeface="Canva Sans"/>
                <a:sym typeface="Canva Sans"/>
              </a:rPr>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250" fill="hold"/>
                                        <p:tgtEl>
                                          <p:spTgt spid="4"/>
                                        </p:tgtEl>
                                        <p:attrNameLst>
                                          <p:attrName>ppt_x</p:attrName>
                                        </p:attrNameLst>
                                      </p:cBhvr>
                                      <p:tavLst>
                                        <p:tav tm="0">
                                          <p:val>
                                            <p:strVal val="#ppt_x"/>
                                          </p:val>
                                        </p:tav>
                                        <p:tav tm="100000">
                                          <p:val>
                                            <p:strVal val="#ppt_x"/>
                                          </p:val>
                                        </p:tav>
                                      </p:tavLst>
                                    </p:anim>
                                    <p:anim calcmode="lin" valueType="num">
                                      <p:cBhvr additive="base">
                                        <p:cTn id="14" dur="25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125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250" fill="hold"/>
                                        <p:tgtEl>
                                          <p:spTgt spid="5"/>
                                        </p:tgtEl>
                                        <p:attrNameLst>
                                          <p:attrName>ppt_x</p:attrName>
                                        </p:attrNameLst>
                                      </p:cBhvr>
                                      <p:tavLst>
                                        <p:tav tm="0">
                                          <p:val>
                                            <p:strVal val="#ppt_x"/>
                                          </p:val>
                                        </p:tav>
                                        <p:tav tm="100000">
                                          <p:val>
                                            <p:strVal val="#ppt_x"/>
                                          </p:val>
                                        </p:tav>
                                      </p:tavLst>
                                    </p:anim>
                                    <p:anim calcmode="lin" valueType="num">
                                      <p:cBhvr additive="base">
                                        <p:cTn id="19" dur="25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250" fill="hold"/>
                                        <p:tgtEl>
                                          <p:spTgt spid="7"/>
                                        </p:tgtEl>
                                        <p:attrNameLst>
                                          <p:attrName>ppt_x</p:attrName>
                                        </p:attrNameLst>
                                      </p:cBhvr>
                                      <p:tavLst>
                                        <p:tav tm="0">
                                          <p:val>
                                            <p:strVal val="#ppt_x"/>
                                          </p:val>
                                        </p:tav>
                                        <p:tav tm="100000">
                                          <p:val>
                                            <p:strVal val="#ppt_x"/>
                                          </p:val>
                                        </p:tav>
                                      </p:tavLst>
                                    </p:anim>
                                    <p:anim calcmode="lin" valueType="num">
                                      <p:cBhvr additive="base">
                                        <p:cTn id="24" dur="2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43398" y="447728"/>
            <a:ext cx="6001204" cy="1005916"/>
          </a:xfrm>
          <a:prstGeom prst="rect">
            <a:avLst/>
          </a:prstGeom>
        </p:spPr>
        <p:txBody>
          <a:bodyPr lIns="0" tIns="0" rIns="0" bIns="0" rtlCol="0" anchor="t">
            <a:spAutoFit/>
          </a:bodyPr>
          <a:lstStyle/>
          <a:p>
            <a:pPr algn="ctr">
              <a:lnSpc>
                <a:spcPts val="8616"/>
              </a:lnSpc>
            </a:pPr>
            <a:r>
              <a:rPr lang="en-US" sz="5400" b="1" dirty="0">
                <a:solidFill>
                  <a:srgbClr val="000000"/>
                </a:solidFill>
                <a:latin typeface="Canva Sans Bold"/>
                <a:ea typeface="Canva Sans Bold"/>
                <a:cs typeface="Canva Sans Bold"/>
                <a:sym typeface="Canva Sans Bold"/>
              </a:rPr>
              <a:t>Existing System</a:t>
            </a:r>
          </a:p>
        </p:txBody>
      </p:sp>
      <p:sp>
        <p:nvSpPr>
          <p:cNvPr id="3" name="TextBox 3"/>
          <p:cNvSpPr txBox="1"/>
          <p:nvPr/>
        </p:nvSpPr>
        <p:spPr>
          <a:xfrm>
            <a:off x="1371601" y="2218183"/>
            <a:ext cx="12801600" cy="1772216"/>
          </a:xfrm>
          <a:prstGeom prst="rect">
            <a:avLst/>
          </a:prstGeom>
        </p:spPr>
        <p:txBody>
          <a:bodyPr wrap="square" lIns="0" tIns="0" rIns="0" bIns="0" rtlCol="0" anchor="t">
            <a:spAutoFit/>
          </a:bodyPr>
          <a:lstStyle/>
          <a:p>
            <a:pPr algn="l">
              <a:lnSpc>
                <a:spcPts val="4759"/>
              </a:lnSpc>
            </a:pPr>
            <a:r>
              <a:rPr lang="en-US" sz="2400" dirty="0">
                <a:solidFill>
                  <a:srgbClr val="000000"/>
                </a:solidFill>
                <a:latin typeface="Canva Sans"/>
                <a:ea typeface="Canva Sans"/>
                <a:cs typeface="Canva Sans"/>
                <a:sym typeface="Canva Sans"/>
              </a:rPr>
              <a:t>In the current market, various online grocery shopping platforms offer basic functionality for purchasing products. However, these systems often suffer from several limitations:</a:t>
            </a:r>
          </a:p>
        </p:txBody>
      </p:sp>
      <p:sp>
        <p:nvSpPr>
          <p:cNvPr id="4" name="TextBox 4"/>
          <p:cNvSpPr txBox="1"/>
          <p:nvPr/>
        </p:nvSpPr>
        <p:spPr>
          <a:xfrm>
            <a:off x="838200" y="3990399"/>
            <a:ext cx="8809406" cy="4979889"/>
          </a:xfrm>
          <a:prstGeom prst="rect">
            <a:avLst/>
          </a:prstGeom>
        </p:spPr>
        <p:txBody>
          <a:bodyPr wrap="square" lIns="0" tIns="0" rIns="0" bIns="0" rtlCol="0" anchor="t">
            <a:spAutoFit/>
          </a:bodyPr>
          <a:lstStyle/>
          <a:p>
            <a:pPr marL="863596" lvl="1" indent="-431798">
              <a:lnSpc>
                <a:spcPts val="5599"/>
              </a:lnSpc>
              <a:buFont typeface="Arial"/>
              <a:buChar char="•"/>
            </a:pPr>
            <a:r>
              <a:rPr lang="en-US" sz="2400" dirty="0">
                <a:solidFill>
                  <a:srgbClr val="000000"/>
                </a:solidFill>
                <a:latin typeface="Canva Sans"/>
                <a:ea typeface="Canva Sans"/>
                <a:cs typeface="Canva Sans"/>
                <a:sym typeface="Canva Sans"/>
              </a:rPr>
              <a:t>Limited User Experience</a:t>
            </a:r>
          </a:p>
          <a:p>
            <a:pPr marL="863596" lvl="1" indent="-431798">
              <a:lnSpc>
                <a:spcPts val="5599"/>
              </a:lnSpc>
              <a:buFont typeface="Arial"/>
              <a:buChar char="•"/>
            </a:pPr>
            <a:r>
              <a:rPr lang="en-US" sz="2400" dirty="0">
                <a:solidFill>
                  <a:srgbClr val="000000"/>
                </a:solidFill>
                <a:latin typeface="Canva Sans"/>
                <a:ea typeface="Canva Sans"/>
                <a:cs typeface="Canva Sans"/>
                <a:sym typeface="Canva Sans"/>
              </a:rPr>
              <a:t>Inefficient Inventory Management</a:t>
            </a:r>
          </a:p>
          <a:p>
            <a:pPr marL="863596" lvl="1" indent="-431798">
              <a:lnSpc>
                <a:spcPts val="5599"/>
              </a:lnSpc>
              <a:buFont typeface="Arial"/>
              <a:buChar char="•"/>
            </a:pPr>
            <a:r>
              <a:rPr lang="en-US" sz="2400" dirty="0">
                <a:solidFill>
                  <a:srgbClr val="000000"/>
                </a:solidFill>
                <a:latin typeface="Canva Sans"/>
                <a:ea typeface="Canva Sans"/>
                <a:cs typeface="Canva Sans"/>
                <a:sym typeface="Canva Sans"/>
              </a:rPr>
              <a:t>Security Concerns</a:t>
            </a:r>
          </a:p>
          <a:p>
            <a:pPr marL="863596" lvl="1" indent="-431798">
              <a:lnSpc>
                <a:spcPts val="5599"/>
              </a:lnSpc>
              <a:buFont typeface="Arial"/>
              <a:buChar char="•"/>
            </a:pPr>
            <a:r>
              <a:rPr lang="en-US" sz="2400" dirty="0">
                <a:solidFill>
                  <a:srgbClr val="000000"/>
                </a:solidFill>
                <a:latin typeface="Canva Sans"/>
                <a:ea typeface="Canva Sans"/>
                <a:cs typeface="Canva Sans"/>
                <a:sym typeface="Canva Sans"/>
              </a:rPr>
              <a:t>Limited Seller Support</a:t>
            </a:r>
          </a:p>
          <a:p>
            <a:pPr marL="863596" lvl="1" indent="-431798">
              <a:lnSpc>
                <a:spcPts val="5599"/>
              </a:lnSpc>
              <a:buFont typeface="Arial"/>
              <a:buChar char="•"/>
            </a:pPr>
            <a:r>
              <a:rPr lang="en-US" sz="2400" dirty="0">
                <a:solidFill>
                  <a:srgbClr val="000000"/>
                </a:solidFill>
                <a:latin typeface="Canva Sans"/>
                <a:ea typeface="Canva Sans"/>
                <a:cs typeface="Canva Sans"/>
                <a:sym typeface="Canva Sans"/>
              </a:rPr>
              <a:t>Poor Customer Support</a:t>
            </a:r>
          </a:p>
          <a:p>
            <a:pPr marL="863596" lvl="1" indent="-431798">
              <a:lnSpc>
                <a:spcPts val="5599"/>
              </a:lnSpc>
              <a:buFont typeface="Arial"/>
              <a:buChar char="•"/>
            </a:pPr>
            <a:endParaRPr lang="en-US" sz="3999" dirty="0">
              <a:solidFill>
                <a:srgbClr val="000000"/>
              </a:solidFill>
              <a:latin typeface="Canva Sans"/>
              <a:ea typeface="Canva Sans"/>
              <a:cs typeface="Canva Sans"/>
              <a:sym typeface="Canva Sans"/>
            </a:endParaRPr>
          </a:p>
          <a:p>
            <a:pPr marL="863596" lvl="1" indent="-431798">
              <a:lnSpc>
                <a:spcPts val="5599"/>
              </a:lnSpc>
              <a:buFont typeface="Arial"/>
              <a:buChar char="•"/>
            </a:pPr>
            <a:endParaRPr lang="en-US" sz="3999" dirty="0">
              <a:solidFill>
                <a:srgbClr val="000000"/>
              </a:solidFill>
              <a:latin typeface="Canva Sans"/>
              <a:ea typeface="Canva Sans"/>
              <a:cs typeface="Canva Sans"/>
              <a:sym typeface="Canva San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18769" y="554938"/>
            <a:ext cx="6703790" cy="934897"/>
          </a:xfrm>
          <a:prstGeom prst="rect">
            <a:avLst/>
          </a:prstGeom>
        </p:spPr>
        <p:txBody>
          <a:bodyPr lIns="0" tIns="0" rIns="0" bIns="0" rtlCol="0" anchor="t">
            <a:spAutoFit/>
          </a:bodyPr>
          <a:lstStyle/>
          <a:p>
            <a:pPr algn="ctr">
              <a:lnSpc>
                <a:spcPts val="7795"/>
              </a:lnSpc>
            </a:pPr>
            <a:r>
              <a:rPr lang="en-US" sz="5400" b="1" dirty="0">
                <a:solidFill>
                  <a:srgbClr val="000000"/>
                </a:solidFill>
                <a:latin typeface="Canva Sans Bold"/>
                <a:ea typeface="Canva Sans Bold"/>
                <a:cs typeface="Canva Sans Bold"/>
                <a:sym typeface="Canva Sans Bold"/>
              </a:rPr>
              <a:t>Proposed System</a:t>
            </a:r>
          </a:p>
        </p:txBody>
      </p:sp>
      <p:sp>
        <p:nvSpPr>
          <p:cNvPr id="3" name="TextBox 3"/>
          <p:cNvSpPr txBox="1"/>
          <p:nvPr/>
        </p:nvSpPr>
        <p:spPr>
          <a:xfrm>
            <a:off x="1447800" y="1795160"/>
            <a:ext cx="14325600" cy="503279"/>
          </a:xfrm>
          <a:prstGeom prst="rect">
            <a:avLst/>
          </a:prstGeom>
        </p:spPr>
        <p:txBody>
          <a:bodyPr wrap="square" lIns="0" tIns="0" rIns="0" bIns="0" rtlCol="0" anchor="t">
            <a:spAutoFit/>
          </a:bodyPr>
          <a:lstStyle/>
          <a:p>
            <a:pPr>
              <a:lnSpc>
                <a:spcPts val="4200"/>
              </a:lnSpc>
            </a:pPr>
            <a:r>
              <a:rPr lang="en-US" sz="3000" dirty="0">
                <a:solidFill>
                  <a:srgbClr val="000000"/>
                </a:solidFill>
                <a:latin typeface="Canva Sans"/>
                <a:ea typeface="Canva Sans"/>
                <a:cs typeface="Canva Sans"/>
                <a:sym typeface="Canva Sans"/>
              </a:rPr>
              <a:t>The proposed grocery web app consists of a robust architecture:</a:t>
            </a:r>
          </a:p>
        </p:txBody>
      </p:sp>
      <p:sp>
        <p:nvSpPr>
          <p:cNvPr id="4" name="TextBox 4"/>
          <p:cNvSpPr txBox="1"/>
          <p:nvPr/>
        </p:nvSpPr>
        <p:spPr>
          <a:xfrm>
            <a:off x="838200" y="2646789"/>
            <a:ext cx="13470081" cy="7085273"/>
          </a:xfrm>
          <a:prstGeom prst="rect">
            <a:avLst/>
          </a:prstGeom>
        </p:spPr>
        <p:txBody>
          <a:bodyPr wrap="square" lIns="0" tIns="0" rIns="0" bIns="0" rtlCol="0" anchor="t">
            <a:spAutoFit/>
          </a:bodyPr>
          <a:lstStyle/>
          <a:p>
            <a:pPr marL="669291" lvl="1" indent="-334646" algn="l">
              <a:lnSpc>
                <a:spcPts val="4340"/>
              </a:lnSpc>
              <a:buFont typeface="Arial"/>
              <a:buChar char="•"/>
            </a:pPr>
            <a:r>
              <a:rPr lang="en-US" sz="2400" b="1" dirty="0">
                <a:solidFill>
                  <a:srgbClr val="000000"/>
                </a:solidFill>
                <a:latin typeface="Canva Sans" panose="020B0604020202020204" charset="0"/>
                <a:ea typeface="Canva Sans Bold"/>
                <a:cs typeface="Canva Sans Bold"/>
                <a:sym typeface="Canva Sans Bold"/>
              </a:rPr>
              <a:t>Frontend:</a:t>
            </a:r>
            <a:r>
              <a:rPr lang="en-US" sz="2400" dirty="0">
                <a:solidFill>
                  <a:srgbClr val="000000"/>
                </a:solidFill>
                <a:latin typeface="Canva Sans" panose="020B0604020202020204" charset="0"/>
                <a:ea typeface="Canva Sans"/>
                <a:cs typeface="Canva Sans"/>
                <a:sym typeface="Canva Sans"/>
              </a:rPr>
              <a:t> Built using React for dynamic, responsive user interaction, customers can browse categories, view products, and manage their shopping cart easily.</a:t>
            </a:r>
          </a:p>
          <a:p>
            <a:pPr algn="l">
              <a:lnSpc>
                <a:spcPts val="4340"/>
              </a:lnSpc>
            </a:pPr>
            <a:endParaRPr lang="en-US" sz="2400" dirty="0">
              <a:solidFill>
                <a:srgbClr val="000000"/>
              </a:solidFill>
              <a:latin typeface="Canva Sans" panose="020B0604020202020204" charset="0"/>
              <a:ea typeface="Canva Sans"/>
              <a:cs typeface="Canva Sans"/>
              <a:sym typeface="Canva Sans"/>
            </a:endParaRPr>
          </a:p>
          <a:p>
            <a:pPr marL="669291" lvl="1" indent="-334646" algn="l">
              <a:lnSpc>
                <a:spcPts val="4340"/>
              </a:lnSpc>
              <a:buFont typeface="Arial"/>
              <a:buChar char="•"/>
            </a:pPr>
            <a:r>
              <a:rPr lang="en-US" sz="2400" b="1" dirty="0">
                <a:solidFill>
                  <a:srgbClr val="000000"/>
                </a:solidFill>
                <a:latin typeface="Canva Sans" panose="020B0604020202020204" charset="0"/>
                <a:ea typeface="Canva Sans Bold"/>
                <a:cs typeface="Canva Sans Bold"/>
                <a:sym typeface="Canva Sans Bold"/>
              </a:rPr>
              <a:t>Backend:</a:t>
            </a:r>
            <a:r>
              <a:rPr lang="en-US" sz="2400" dirty="0">
                <a:solidFill>
                  <a:srgbClr val="000000"/>
                </a:solidFill>
                <a:latin typeface="Canva Sans" panose="020B0604020202020204" charset="0"/>
                <a:ea typeface="Canva Sans"/>
                <a:cs typeface="Canva Sans"/>
                <a:sym typeface="Canva Sans"/>
              </a:rPr>
              <a:t> Powered by Node.js and Express, it handles database interactions, user authentication, order management, and checkout processes securely.</a:t>
            </a:r>
          </a:p>
          <a:p>
            <a:pPr algn="l">
              <a:lnSpc>
                <a:spcPts val="4340"/>
              </a:lnSpc>
            </a:pPr>
            <a:endParaRPr lang="en-US" sz="2400" dirty="0">
              <a:solidFill>
                <a:srgbClr val="000000"/>
              </a:solidFill>
              <a:latin typeface="Canva Sans" panose="020B0604020202020204" charset="0"/>
              <a:ea typeface="Canva Sans"/>
              <a:cs typeface="Canva Sans"/>
              <a:sym typeface="Canva Sans"/>
            </a:endParaRPr>
          </a:p>
          <a:p>
            <a:pPr marL="669291" lvl="1" indent="-334646" algn="l">
              <a:lnSpc>
                <a:spcPts val="4340"/>
              </a:lnSpc>
              <a:buFont typeface="Arial"/>
              <a:buChar char="•"/>
            </a:pPr>
            <a:r>
              <a:rPr lang="en-US" sz="2400" b="1" dirty="0">
                <a:solidFill>
                  <a:srgbClr val="000000"/>
                </a:solidFill>
                <a:latin typeface="Canva Sans" panose="020B0604020202020204" charset="0"/>
                <a:ea typeface="Canva Sans Bold"/>
                <a:cs typeface="Canva Sans Bold"/>
                <a:sym typeface="Canva Sans Bold"/>
              </a:rPr>
              <a:t>Database:</a:t>
            </a:r>
            <a:r>
              <a:rPr lang="en-US" sz="2400" dirty="0">
                <a:solidFill>
                  <a:srgbClr val="000000"/>
                </a:solidFill>
                <a:latin typeface="Canva Sans" panose="020B0604020202020204" charset="0"/>
                <a:ea typeface="Canva Sans"/>
                <a:cs typeface="Canva Sans"/>
                <a:sym typeface="Canva Sans"/>
              </a:rPr>
              <a:t> MongoDB ensures efficient data storage, handling user accounts, product listings, inventory, and order details.</a:t>
            </a:r>
          </a:p>
          <a:p>
            <a:pPr algn="l">
              <a:lnSpc>
                <a:spcPts val="4340"/>
              </a:lnSpc>
            </a:pPr>
            <a:endParaRPr lang="en-US" sz="2400" dirty="0">
              <a:solidFill>
                <a:srgbClr val="000000"/>
              </a:solidFill>
              <a:latin typeface="Canva Sans" panose="020B0604020202020204" charset="0"/>
              <a:ea typeface="Canva Sans"/>
              <a:cs typeface="Canva Sans"/>
              <a:sym typeface="Canva Sans"/>
            </a:endParaRPr>
          </a:p>
          <a:p>
            <a:pPr marL="669291" lvl="1" indent="-334646" algn="l">
              <a:lnSpc>
                <a:spcPts val="4340"/>
              </a:lnSpc>
              <a:buFont typeface="Arial"/>
              <a:buChar char="•"/>
            </a:pPr>
            <a:r>
              <a:rPr lang="en-US" sz="2400" b="1" dirty="0">
                <a:solidFill>
                  <a:srgbClr val="000000"/>
                </a:solidFill>
                <a:latin typeface="Canva Sans" panose="020B0604020202020204" charset="0"/>
                <a:ea typeface="Canva Sans Bold"/>
                <a:cs typeface="Canva Sans Bold"/>
                <a:sym typeface="Canva Sans Bold"/>
              </a:rPr>
              <a:t>Admin &amp; Seller Dashboards</a:t>
            </a:r>
            <a:r>
              <a:rPr lang="en-US" sz="2400" dirty="0">
                <a:solidFill>
                  <a:srgbClr val="000000"/>
                </a:solidFill>
                <a:latin typeface="Canva Sans" panose="020B0604020202020204" charset="0"/>
                <a:ea typeface="Canva Sans"/>
                <a:cs typeface="Canva Sans"/>
                <a:sym typeface="Canva Sans"/>
              </a:rPr>
              <a:t>: Sellers can add and manage product listings and inventory, while admins have access to comprehensive tools to oversee app performance, respond to customer inquiries, and process payments.</a:t>
            </a:r>
          </a:p>
          <a:p>
            <a:pPr algn="l">
              <a:lnSpc>
                <a:spcPts val="3780"/>
              </a:lnSpc>
            </a:pPr>
            <a:endParaRPr lang="en-US" sz="3100" dirty="0">
              <a:solidFill>
                <a:srgbClr val="000000"/>
              </a:solidFill>
              <a:latin typeface="Canva Sans"/>
              <a:ea typeface="Canva Sans"/>
              <a:cs typeface="Canva Sans"/>
              <a:sym typeface="Canva San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60045" y="457206"/>
            <a:ext cx="7567910" cy="1028688"/>
          </a:xfrm>
          <a:prstGeom prst="rect">
            <a:avLst/>
          </a:prstGeom>
        </p:spPr>
        <p:txBody>
          <a:bodyPr lIns="0" tIns="0" rIns="0" bIns="0" rtlCol="0" anchor="t">
            <a:spAutoFit/>
          </a:bodyPr>
          <a:lstStyle/>
          <a:p>
            <a:pPr algn="ctr">
              <a:lnSpc>
                <a:spcPts val="8400"/>
              </a:lnSpc>
            </a:pPr>
            <a:r>
              <a:rPr lang="en-US" sz="5400" b="1" dirty="0">
                <a:solidFill>
                  <a:srgbClr val="000000"/>
                </a:solidFill>
                <a:latin typeface="Canva Sans Bold"/>
                <a:ea typeface="Canva Sans Bold"/>
                <a:cs typeface="Canva Sans Bold"/>
                <a:sym typeface="Canva Sans Bold"/>
              </a:rPr>
              <a:t>Scope</a:t>
            </a:r>
            <a:r>
              <a:rPr lang="en-US" sz="6000" b="1" dirty="0">
                <a:solidFill>
                  <a:srgbClr val="000000"/>
                </a:solidFill>
                <a:latin typeface="Canva Sans Bold"/>
                <a:ea typeface="Canva Sans Bold"/>
                <a:cs typeface="Canva Sans Bold"/>
                <a:sym typeface="Canva Sans Bold"/>
              </a:rPr>
              <a:t> of the Project</a:t>
            </a:r>
          </a:p>
        </p:txBody>
      </p:sp>
      <p:sp>
        <p:nvSpPr>
          <p:cNvPr id="3" name="TextBox 3"/>
          <p:cNvSpPr txBox="1"/>
          <p:nvPr/>
        </p:nvSpPr>
        <p:spPr>
          <a:xfrm>
            <a:off x="762000" y="1866900"/>
            <a:ext cx="13499864" cy="5748177"/>
          </a:xfrm>
          <a:prstGeom prst="rect">
            <a:avLst/>
          </a:prstGeom>
        </p:spPr>
        <p:txBody>
          <a:bodyPr wrap="square" lIns="0" tIns="0" rIns="0" bIns="0" rtlCol="0" anchor="t">
            <a:spAutoFit/>
          </a:bodyPr>
          <a:lstStyle/>
          <a:p>
            <a:pPr marL="626112" lvl="1" indent="-313056" algn="l">
              <a:lnSpc>
                <a:spcPts val="4060"/>
              </a:lnSpc>
              <a:buFont typeface="Arial"/>
              <a:buChar char="•"/>
            </a:pPr>
            <a:r>
              <a:rPr lang="en-US" sz="2400" b="1" dirty="0">
                <a:solidFill>
                  <a:srgbClr val="000000"/>
                </a:solidFill>
                <a:latin typeface="Canva Sans" panose="020B0604020202020204" charset="0"/>
                <a:ea typeface="Canva Sans Bold"/>
                <a:cs typeface="Canva Sans Bold"/>
                <a:sym typeface="Canva Sans Bold"/>
              </a:rPr>
              <a:t>User Registration &amp; Login: </a:t>
            </a:r>
            <a:r>
              <a:rPr lang="en-US" sz="2400" dirty="0">
                <a:solidFill>
                  <a:srgbClr val="000000"/>
                </a:solidFill>
                <a:latin typeface="Canva Sans" panose="020B0604020202020204" charset="0"/>
                <a:ea typeface="Canva Sans"/>
                <a:cs typeface="Canva Sans"/>
                <a:sym typeface="Canva Sans"/>
              </a:rPr>
              <a:t>Implement secure user authentication for customers and sellers, using secure protocols for data privacy.</a:t>
            </a:r>
          </a:p>
          <a:p>
            <a:pPr marL="626112" lvl="1" indent="-313056" algn="l">
              <a:lnSpc>
                <a:spcPts val="4060"/>
              </a:lnSpc>
              <a:buFont typeface="Arial"/>
              <a:buChar char="•"/>
            </a:pPr>
            <a:r>
              <a:rPr lang="en-US" sz="2400" b="1" dirty="0">
                <a:solidFill>
                  <a:srgbClr val="000000"/>
                </a:solidFill>
                <a:latin typeface="Canva Sans" panose="020B0604020202020204" charset="0"/>
                <a:ea typeface="Canva Sans Bold"/>
                <a:cs typeface="Canva Sans Bold"/>
                <a:sym typeface="Canva Sans Bold"/>
              </a:rPr>
              <a:t>Product Browsing &amp; Filtering:</a:t>
            </a:r>
            <a:r>
              <a:rPr lang="en-US" sz="2400" dirty="0">
                <a:solidFill>
                  <a:srgbClr val="000000"/>
                </a:solidFill>
                <a:latin typeface="Canva Sans" panose="020B0604020202020204" charset="0"/>
                <a:ea typeface="Canva Sans"/>
                <a:cs typeface="Canva Sans"/>
                <a:sym typeface="Canva Sans"/>
              </a:rPr>
              <a:t> Customers can browse products by category, apply filters, and view detailed product descriptions and reviews.</a:t>
            </a:r>
          </a:p>
          <a:p>
            <a:pPr marL="626112" lvl="1" indent="-313056" algn="l">
              <a:lnSpc>
                <a:spcPts val="4060"/>
              </a:lnSpc>
              <a:buFont typeface="Arial"/>
              <a:buChar char="•"/>
            </a:pPr>
            <a:r>
              <a:rPr lang="en-US" sz="2400" b="1" dirty="0">
                <a:solidFill>
                  <a:srgbClr val="000000"/>
                </a:solidFill>
                <a:latin typeface="Canva Sans" panose="020B0604020202020204" charset="0"/>
                <a:ea typeface="Canva Sans Bold"/>
                <a:cs typeface="Canva Sans Bold"/>
                <a:sym typeface="Canva Sans Bold"/>
              </a:rPr>
              <a:t>Shopping Cart &amp; Checkout: </a:t>
            </a:r>
            <a:r>
              <a:rPr lang="en-US" sz="2400" dirty="0">
                <a:solidFill>
                  <a:srgbClr val="000000"/>
                </a:solidFill>
                <a:latin typeface="Canva Sans" panose="020B0604020202020204" charset="0"/>
                <a:ea typeface="Canva Sans"/>
                <a:cs typeface="Canva Sans"/>
                <a:sym typeface="Canva Sans"/>
              </a:rPr>
              <a:t>Customers can add items to their cart, modify quantities, and proceed with secure payment options during checkout.</a:t>
            </a:r>
          </a:p>
          <a:p>
            <a:pPr marL="626112" lvl="1" indent="-313056" algn="l">
              <a:lnSpc>
                <a:spcPts val="4060"/>
              </a:lnSpc>
              <a:buFont typeface="Arial"/>
              <a:buChar char="•"/>
            </a:pPr>
            <a:r>
              <a:rPr lang="en-US" sz="2400" b="1" dirty="0">
                <a:solidFill>
                  <a:srgbClr val="000000"/>
                </a:solidFill>
                <a:latin typeface="Canva Sans" panose="020B0604020202020204" charset="0"/>
                <a:ea typeface="Canva Sans Bold"/>
                <a:cs typeface="Canva Sans Bold"/>
                <a:sym typeface="Canva Sans Bold"/>
              </a:rPr>
              <a:t>Seller Dashboard: </a:t>
            </a:r>
            <a:r>
              <a:rPr lang="en-US" sz="2400" dirty="0">
                <a:solidFill>
                  <a:srgbClr val="000000"/>
                </a:solidFill>
                <a:latin typeface="Canva Sans" panose="020B0604020202020204" charset="0"/>
                <a:ea typeface="Canva Sans"/>
                <a:cs typeface="Canva Sans"/>
                <a:sym typeface="Canva Sans"/>
              </a:rPr>
              <a:t>Sellers can manage product listings, inventory levels, and view order histories.</a:t>
            </a:r>
          </a:p>
          <a:p>
            <a:pPr marL="626112" lvl="1" indent="-313056" algn="l">
              <a:lnSpc>
                <a:spcPts val="4060"/>
              </a:lnSpc>
              <a:buFont typeface="Arial"/>
              <a:buChar char="•"/>
            </a:pPr>
            <a:r>
              <a:rPr lang="en-US" sz="2400" b="1" dirty="0">
                <a:solidFill>
                  <a:srgbClr val="000000"/>
                </a:solidFill>
                <a:latin typeface="Canva Sans" panose="020B0604020202020204" charset="0"/>
                <a:ea typeface="Canva Sans Bold"/>
                <a:cs typeface="Canva Sans Bold"/>
                <a:sym typeface="Canva Sans Bold"/>
              </a:rPr>
              <a:t>Admin Panel:</a:t>
            </a:r>
            <a:r>
              <a:rPr lang="en-US" sz="2400" dirty="0">
                <a:solidFill>
                  <a:srgbClr val="000000"/>
                </a:solidFill>
                <a:latin typeface="Canva Sans" panose="020B0604020202020204" charset="0"/>
                <a:ea typeface="Canva Sans"/>
                <a:cs typeface="Canva Sans"/>
                <a:sym typeface="Canva Sans"/>
              </a:rPr>
              <a:t> Administrators can view overall app performance, handle customer inquiries, and manage payments securely.</a:t>
            </a:r>
          </a:p>
          <a:p>
            <a:pPr algn="just">
              <a:lnSpc>
                <a:spcPts val="4060"/>
              </a:lnSpc>
            </a:pPr>
            <a:endParaRPr lang="en-US" sz="2900" dirty="0">
              <a:solidFill>
                <a:srgbClr val="000000"/>
              </a:solidFill>
              <a:latin typeface="Canva Sans"/>
              <a:ea typeface="Canva Sans"/>
              <a:cs typeface="Canva Sans"/>
              <a:sym typeface="Canva San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 fill="hold"/>
                                        <p:tgtEl>
                                          <p:spTgt spid="2"/>
                                        </p:tgtEl>
                                        <p:attrNameLst>
                                          <p:attrName>ppt_x</p:attrName>
                                        </p:attrNameLst>
                                      </p:cBhvr>
                                      <p:tavLst>
                                        <p:tav tm="0">
                                          <p:val>
                                            <p:strVal val="#ppt_x"/>
                                          </p:val>
                                        </p:tav>
                                        <p:tav tm="100000">
                                          <p:val>
                                            <p:strVal val="#ppt_x"/>
                                          </p:val>
                                        </p:tav>
                                      </p:tavLst>
                                    </p:anim>
                                    <p:anim calcmode="lin" valueType="num">
                                      <p:cBhvr additive="base">
                                        <p:cTn id="8" dur="1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
                            </p:stCondLst>
                            <p:childTnLst>
                              <p:par>
                                <p:cTn id="10" presetID="21"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1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395513" y="721193"/>
            <a:ext cx="7877473" cy="1028688"/>
          </a:xfrm>
          <a:prstGeom prst="rect">
            <a:avLst/>
          </a:prstGeom>
        </p:spPr>
        <p:txBody>
          <a:bodyPr lIns="0" tIns="0" rIns="0" bIns="0" rtlCol="0" anchor="t">
            <a:spAutoFit/>
          </a:bodyPr>
          <a:lstStyle/>
          <a:p>
            <a:pPr algn="ctr">
              <a:lnSpc>
                <a:spcPts val="8400"/>
              </a:lnSpc>
            </a:pPr>
            <a:r>
              <a:rPr lang="en-US" sz="5400" b="1" dirty="0">
                <a:solidFill>
                  <a:srgbClr val="000000"/>
                </a:solidFill>
                <a:latin typeface="Canva Sans Bold"/>
                <a:ea typeface="Canva Sans Bold"/>
                <a:cs typeface="Canva Sans Bold"/>
                <a:sym typeface="Canva Sans Bold"/>
              </a:rPr>
              <a:t>System Architecture</a:t>
            </a:r>
            <a:r>
              <a:rPr lang="en-US" sz="6000" b="1" dirty="0">
                <a:solidFill>
                  <a:srgbClr val="000000"/>
                </a:solidFill>
                <a:latin typeface="Canva Sans Bold"/>
                <a:ea typeface="Canva Sans Bold"/>
                <a:cs typeface="Canva Sans Bold"/>
                <a:sym typeface="Canva Sans Bold"/>
              </a:rPr>
              <a:t>:</a:t>
            </a:r>
          </a:p>
        </p:txBody>
      </p:sp>
      <p:sp>
        <p:nvSpPr>
          <p:cNvPr id="3" name="TextBox 3"/>
          <p:cNvSpPr txBox="1"/>
          <p:nvPr/>
        </p:nvSpPr>
        <p:spPr>
          <a:xfrm>
            <a:off x="1143000" y="2781300"/>
            <a:ext cx="12382500" cy="5732467"/>
          </a:xfrm>
          <a:prstGeom prst="rect">
            <a:avLst/>
          </a:prstGeom>
        </p:spPr>
        <p:txBody>
          <a:bodyPr wrap="square" lIns="0" tIns="0" rIns="0" bIns="0" rtlCol="0" anchor="t">
            <a:spAutoFit/>
          </a:bodyPr>
          <a:lstStyle/>
          <a:p>
            <a:pPr marL="690881" lvl="1" indent="-345440" algn="l">
              <a:lnSpc>
                <a:spcPts val="4480"/>
              </a:lnSpc>
              <a:buFont typeface="Arial"/>
              <a:buChar char="•"/>
            </a:pPr>
            <a:r>
              <a:rPr lang="en-US" sz="2400" b="1" dirty="0">
                <a:solidFill>
                  <a:srgbClr val="000000"/>
                </a:solidFill>
                <a:latin typeface="Canva Sans" panose="020B0604020202020204" charset="0"/>
                <a:ea typeface="Canva Sans Bold"/>
                <a:cs typeface="Canva Sans Bold"/>
                <a:sym typeface="Canva Sans Bold"/>
              </a:rPr>
              <a:t>Frontend (React):</a:t>
            </a:r>
            <a:r>
              <a:rPr lang="en-US" sz="2400" dirty="0">
                <a:solidFill>
                  <a:srgbClr val="000000"/>
                </a:solidFill>
                <a:latin typeface="Canva Sans" panose="020B0604020202020204" charset="0"/>
                <a:ea typeface="Canva Sans"/>
                <a:cs typeface="Canva Sans"/>
                <a:sym typeface="Canva Sans"/>
              </a:rPr>
              <a:t> The UI/UX layer where users interact with the platform for browsing, shopping, and managing their profiles.</a:t>
            </a:r>
          </a:p>
          <a:p>
            <a:pPr marL="690881" lvl="1" indent="-345440" algn="l">
              <a:lnSpc>
                <a:spcPts val="4480"/>
              </a:lnSpc>
              <a:buFont typeface="Arial"/>
              <a:buChar char="•"/>
            </a:pPr>
            <a:r>
              <a:rPr lang="en-US" sz="2400" b="1" dirty="0">
                <a:solidFill>
                  <a:srgbClr val="000000"/>
                </a:solidFill>
                <a:latin typeface="Canva Sans" panose="020B0604020202020204" charset="0"/>
                <a:ea typeface="Canva Sans Bold"/>
                <a:cs typeface="Canva Sans Bold"/>
                <a:sym typeface="Canva Sans Bold"/>
              </a:rPr>
              <a:t>Backend (Node.js + Express)</a:t>
            </a:r>
            <a:r>
              <a:rPr lang="en-US" sz="2400" dirty="0">
                <a:solidFill>
                  <a:srgbClr val="000000"/>
                </a:solidFill>
                <a:latin typeface="Canva Sans" panose="020B0604020202020204" charset="0"/>
                <a:ea typeface="Canva Sans"/>
                <a:cs typeface="Canva Sans"/>
                <a:sym typeface="Canva Sans"/>
              </a:rPr>
              <a:t>: The middleware layer that manages communication between the frontend and the database, handling user authentication, cart management, and order processing.</a:t>
            </a:r>
          </a:p>
          <a:p>
            <a:pPr marL="690881" lvl="1" indent="-345440" algn="l">
              <a:lnSpc>
                <a:spcPts val="4480"/>
              </a:lnSpc>
              <a:buFont typeface="Arial"/>
              <a:buChar char="•"/>
            </a:pPr>
            <a:r>
              <a:rPr lang="en-US" sz="2400" b="1" dirty="0">
                <a:solidFill>
                  <a:srgbClr val="000000"/>
                </a:solidFill>
                <a:latin typeface="Canva Sans" panose="020B0604020202020204" charset="0"/>
                <a:ea typeface="Canva Sans Bold"/>
                <a:cs typeface="Canva Sans Bold"/>
                <a:sym typeface="Canva Sans Bold"/>
              </a:rPr>
              <a:t>Database (MongoDB)</a:t>
            </a:r>
            <a:r>
              <a:rPr lang="en-US" sz="2400" dirty="0">
                <a:solidFill>
                  <a:srgbClr val="000000"/>
                </a:solidFill>
                <a:latin typeface="Canva Sans" panose="020B0604020202020204" charset="0"/>
                <a:ea typeface="Canva Sans"/>
                <a:cs typeface="Canva Sans"/>
                <a:sym typeface="Canva Sans"/>
              </a:rPr>
              <a:t>: Stores user information, product listings, inventory data, and order histories, with quick retrieval and update capabilities.</a:t>
            </a:r>
          </a:p>
          <a:p>
            <a:pPr marL="690881" lvl="1" indent="-345440" algn="l">
              <a:lnSpc>
                <a:spcPts val="4480"/>
              </a:lnSpc>
              <a:buFont typeface="Arial"/>
              <a:buChar char="•"/>
            </a:pPr>
            <a:r>
              <a:rPr lang="en-US" sz="2400" b="1" dirty="0">
                <a:solidFill>
                  <a:srgbClr val="000000"/>
                </a:solidFill>
                <a:latin typeface="Canva Sans" panose="020B0604020202020204" charset="0"/>
                <a:ea typeface="Canva Sans Bold"/>
                <a:cs typeface="Canva Sans Bold"/>
                <a:sym typeface="Canva Sans Bold"/>
              </a:rPr>
              <a:t>Hosting &amp; Deployment: </a:t>
            </a:r>
            <a:r>
              <a:rPr lang="en-US" sz="2400" dirty="0">
                <a:solidFill>
                  <a:srgbClr val="000000"/>
                </a:solidFill>
                <a:latin typeface="Canva Sans" panose="020B0604020202020204" charset="0"/>
                <a:ea typeface="Canva Sans"/>
                <a:cs typeface="Canva Sans"/>
                <a:sym typeface="Canva Sans"/>
              </a:rPr>
              <a:t>The application is hosted on a cloud-based platform like AWS or Heroku, ensuring scalability and uptime.</a:t>
            </a:r>
          </a:p>
          <a:p>
            <a:pPr algn="ctr">
              <a:lnSpc>
                <a:spcPts val="4480"/>
              </a:lnSpc>
            </a:pPr>
            <a:endParaRPr lang="en-US" sz="3200" dirty="0">
              <a:solidFill>
                <a:srgbClr val="000000"/>
              </a:solidFill>
              <a:latin typeface="Canva Sans"/>
              <a:ea typeface="Canva Sans"/>
              <a:cs typeface="Canva Sans"/>
              <a:sym typeface="Canva Sans"/>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F920C8-078A-E92F-C555-A3ED1D04C2D6}"/>
              </a:ext>
            </a:extLst>
          </p:cNvPr>
          <p:cNvPicPr>
            <a:picLocks noChangeAspect="1"/>
          </p:cNvPicPr>
          <p:nvPr/>
        </p:nvPicPr>
        <p:blipFill>
          <a:blip r:embed="rId2"/>
          <a:stretch>
            <a:fillRect/>
          </a:stretch>
        </p:blipFill>
        <p:spPr>
          <a:xfrm>
            <a:off x="1143000" y="569118"/>
            <a:ext cx="10858500" cy="9148763"/>
          </a:xfrm>
          <a:prstGeom prst="rect">
            <a:avLst/>
          </a:prstGeom>
        </p:spPr>
        <p:style>
          <a:lnRef idx="2">
            <a:schemeClr val="accent1">
              <a:shade val="15000"/>
            </a:schemeClr>
          </a:lnRef>
          <a:fillRef idx="1">
            <a:schemeClr val="accent1"/>
          </a:fillRef>
          <a:effectRef idx="0">
            <a:schemeClr val="accent1"/>
          </a:effectRef>
          <a:fontRef idx="minor">
            <a:schemeClr val="lt1"/>
          </a:fontRef>
        </p:style>
      </p:pic>
      <p:sp>
        <p:nvSpPr>
          <p:cNvPr id="3" name="TextBox 2">
            <a:extLst>
              <a:ext uri="{FF2B5EF4-FFF2-40B4-BE49-F238E27FC236}">
                <a16:creationId xmlns:a16="http://schemas.microsoft.com/office/drawing/2014/main" id="{B444620C-EB4A-A50A-A98E-3AF6238779A7}"/>
              </a:ext>
            </a:extLst>
          </p:cNvPr>
          <p:cNvSpPr txBox="1"/>
          <p:nvPr/>
        </p:nvSpPr>
        <p:spPr>
          <a:xfrm>
            <a:off x="12344400" y="800100"/>
            <a:ext cx="2286000" cy="2677656"/>
          </a:xfrm>
          <a:prstGeom prst="rect">
            <a:avLst/>
          </a:prstGeom>
          <a:noFill/>
        </p:spPr>
        <p:txBody>
          <a:bodyPr wrap="square" rtlCol="0">
            <a:spAutoFit/>
          </a:bodyPr>
          <a:lstStyle/>
          <a:p>
            <a:r>
              <a:rPr lang="en-US" sz="2400" dirty="0">
                <a:highlight>
                  <a:srgbClr val="FF0000"/>
                </a:highlight>
                <a:latin typeface="Canva Sans" panose="020B0604020202020204" charset="0"/>
              </a:rPr>
              <a:t>Flow Chart</a:t>
            </a:r>
          </a:p>
          <a:p>
            <a:r>
              <a:rPr lang="en-US" sz="2400" dirty="0">
                <a:highlight>
                  <a:srgbClr val="FF0000"/>
                </a:highlight>
                <a:latin typeface="Canva Sans" panose="020B0604020202020204" charset="0"/>
              </a:rPr>
              <a:t>of grocery web application process and system architecture</a:t>
            </a:r>
            <a:endParaRPr lang="en-IN" sz="2400" dirty="0">
              <a:highlight>
                <a:srgbClr val="FF0000"/>
              </a:highlight>
              <a:latin typeface="Canva Sans" panose="020B0604020202020204" charset="0"/>
            </a:endParaRPr>
          </a:p>
        </p:txBody>
      </p:sp>
    </p:spTree>
    <p:extLst>
      <p:ext uri="{BB962C8B-B14F-4D97-AF65-F5344CB8AC3E}">
        <p14:creationId xmlns:p14="http://schemas.microsoft.com/office/powerpoint/2010/main" val="37137489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657600" y="419100"/>
            <a:ext cx="8499574" cy="863587"/>
          </a:xfrm>
          <a:prstGeom prst="rect">
            <a:avLst/>
          </a:prstGeom>
        </p:spPr>
        <p:txBody>
          <a:bodyPr lIns="0" tIns="0" rIns="0" bIns="0" rtlCol="0" anchor="t">
            <a:spAutoFit/>
          </a:bodyPr>
          <a:lstStyle/>
          <a:p>
            <a:pPr algn="ctr">
              <a:lnSpc>
                <a:spcPts val="7000"/>
              </a:lnSpc>
            </a:pPr>
            <a:r>
              <a:rPr lang="en-US" sz="5000" b="1" dirty="0">
                <a:solidFill>
                  <a:srgbClr val="000000"/>
                </a:solidFill>
                <a:latin typeface="Canva Sans Bold"/>
                <a:ea typeface="Canva Sans Bold"/>
                <a:cs typeface="Canva Sans Bold"/>
                <a:sym typeface="Canva Sans Bold"/>
              </a:rPr>
              <a:t>Features and Functionality:</a:t>
            </a:r>
          </a:p>
        </p:txBody>
      </p:sp>
      <p:sp>
        <p:nvSpPr>
          <p:cNvPr id="3" name="TextBox 3"/>
          <p:cNvSpPr txBox="1"/>
          <p:nvPr/>
        </p:nvSpPr>
        <p:spPr>
          <a:xfrm>
            <a:off x="1028700" y="2313662"/>
            <a:ext cx="13144500" cy="5498621"/>
          </a:xfrm>
          <a:prstGeom prst="rect">
            <a:avLst/>
          </a:prstGeom>
        </p:spPr>
        <p:txBody>
          <a:bodyPr wrap="square" lIns="0" tIns="0" rIns="0" bIns="0" rtlCol="0" anchor="t">
            <a:spAutoFit/>
          </a:bodyPr>
          <a:lstStyle/>
          <a:p>
            <a:pPr marL="734059" lvl="1" indent="-367030" algn="l">
              <a:lnSpc>
                <a:spcPts val="4759"/>
              </a:lnSpc>
              <a:buFont typeface="Arial"/>
              <a:buChar char="•"/>
            </a:pPr>
            <a:r>
              <a:rPr lang="en-US" sz="2400" b="1" dirty="0">
                <a:solidFill>
                  <a:srgbClr val="000000"/>
                </a:solidFill>
                <a:latin typeface="Canva Sans" panose="020B0604020202020204" charset="0"/>
                <a:ea typeface="Canva Sans Bold"/>
                <a:cs typeface="Canva Sans Bold"/>
                <a:sym typeface="Canva Sans Bold"/>
              </a:rPr>
              <a:t>Responsive Design: </a:t>
            </a:r>
            <a:r>
              <a:rPr lang="en-US" sz="2400" dirty="0">
                <a:solidFill>
                  <a:srgbClr val="000000"/>
                </a:solidFill>
                <a:latin typeface="Canva Sans" panose="020B0604020202020204" charset="0"/>
                <a:ea typeface="Canva Sans"/>
                <a:cs typeface="Canva Sans"/>
                <a:sym typeface="Canva Sans"/>
              </a:rPr>
              <a:t>The app is fully responsive and works across all devices, including desktops, tablets, and smartphones.</a:t>
            </a:r>
          </a:p>
          <a:p>
            <a:pPr marL="734059" lvl="1" indent="-367030" algn="l">
              <a:lnSpc>
                <a:spcPts val="4759"/>
              </a:lnSpc>
              <a:buFont typeface="Arial"/>
              <a:buChar char="•"/>
            </a:pPr>
            <a:r>
              <a:rPr lang="en-US" sz="2400" b="1" dirty="0">
                <a:solidFill>
                  <a:srgbClr val="000000"/>
                </a:solidFill>
                <a:latin typeface="Canva Sans" panose="020B0604020202020204" charset="0"/>
                <a:ea typeface="Canva Sans Bold"/>
                <a:cs typeface="Canva Sans Bold"/>
                <a:sym typeface="Canva Sans Bold"/>
              </a:rPr>
              <a:t>Product Search:</a:t>
            </a:r>
            <a:r>
              <a:rPr lang="en-US" sz="2400" dirty="0">
                <a:solidFill>
                  <a:srgbClr val="000000"/>
                </a:solidFill>
                <a:latin typeface="Canva Sans" panose="020B0604020202020204" charset="0"/>
                <a:ea typeface="Canva Sans"/>
                <a:cs typeface="Canva Sans"/>
                <a:sym typeface="Canva Sans"/>
              </a:rPr>
              <a:t> Users can search for specific products using keywords or category filters.</a:t>
            </a:r>
          </a:p>
          <a:p>
            <a:pPr marL="734059" lvl="1" indent="-367030" algn="l">
              <a:lnSpc>
                <a:spcPts val="4759"/>
              </a:lnSpc>
              <a:buFont typeface="Arial"/>
              <a:buChar char="•"/>
            </a:pPr>
            <a:r>
              <a:rPr lang="en-US" sz="2400" b="1" dirty="0">
                <a:solidFill>
                  <a:srgbClr val="000000"/>
                </a:solidFill>
                <a:latin typeface="Canva Sans" panose="020B0604020202020204" charset="0"/>
                <a:ea typeface="Canva Sans Bold"/>
                <a:cs typeface="Canva Sans Bold"/>
                <a:sym typeface="Canva Sans Bold"/>
              </a:rPr>
              <a:t>Real-time Inventory Management:</a:t>
            </a:r>
            <a:r>
              <a:rPr lang="en-US" sz="2400" dirty="0">
                <a:solidFill>
                  <a:srgbClr val="000000"/>
                </a:solidFill>
                <a:latin typeface="Canva Sans" panose="020B0604020202020204" charset="0"/>
                <a:ea typeface="Canva Sans"/>
                <a:cs typeface="Canva Sans"/>
                <a:sym typeface="Canva Sans"/>
              </a:rPr>
              <a:t> Ensures that the products listed on the platform are up-to-date with current stock levels.</a:t>
            </a:r>
          </a:p>
          <a:p>
            <a:pPr marL="734059" lvl="1" indent="-367030" algn="l">
              <a:lnSpc>
                <a:spcPts val="4759"/>
              </a:lnSpc>
              <a:buFont typeface="Arial"/>
              <a:buChar char="•"/>
            </a:pPr>
            <a:r>
              <a:rPr lang="en-US" sz="2400" b="1" dirty="0">
                <a:solidFill>
                  <a:srgbClr val="000000"/>
                </a:solidFill>
                <a:latin typeface="Canva Sans" panose="020B0604020202020204" charset="0"/>
                <a:ea typeface="Canva Sans Bold"/>
                <a:cs typeface="Canva Sans Bold"/>
                <a:sym typeface="Canva Sans Bold"/>
              </a:rPr>
              <a:t>Secure Transactions: </a:t>
            </a:r>
            <a:r>
              <a:rPr lang="en-US" sz="2400" dirty="0">
                <a:solidFill>
                  <a:srgbClr val="000000"/>
                </a:solidFill>
                <a:latin typeface="Canva Sans" panose="020B0604020202020204" charset="0"/>
                <a:ea typeface="Canva Sans"/>
                <a:cs typeface="Canva Sans"/>
                <a:sym typeface="Canva Sans"/>
              </a:rPr>
              <a:t>Encrypted payment methods and secure checkout options ensure that customers can shop with confidence.</a:t>
            </a:r>
          </a:p>
          <a:p>
            <a:pPr algn="ctr">
              <a:lnSpc>
                <a:spcPts val="4759"/>
              </a:lnSpc>
            </a:pPr>
            <a:endParaRPr lang="en-US" sz="3399" dirty="0">
              <a:solidFill>
                <a:srgbClr val="000000"/>
              </a:solidFill>
              <a:latin typeface="Canva Sans"/>
              <a:ea typeface="Canva Sans"/>
              <a:cs typeface="Canva Sans"/>
              <a:sym typeface="Canva Sans"/>
            </a:endParaRPr>
          </a:p>
        </p:txBody>
      </p:sp>
    </p:spTree>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388</TotalTime>
  <Words>1023</Words>
  <Application>Microsoft Office PowerPoint</Application>
  <PresentationFormat>Custom</PresentationFormat>
  <Paragraphs>67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Canva Sans Bold</vt:lpstr>
      <vt:lpstr>Trebuchet MS</vt:lpstr>
      <vt:lpstr>Wingdings 3</vt:lpstr>
      <vt:lpstr>Canva Sans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WEBAPP</dc:title>
  <dc:creator>Monica B</dc:creator>
  <cp:lastModifiedBy>Monica B</cp:lastModifiedBy>
  <cp:revision>4</cp:revision>
  <dcterms:created xsi:type="dcterms:W3CDTF">2006-08-16T00:00:00Z</dcterms:created>
  <dcterms:modified xsi:type="dcterms:W3CDTF">2024-10-09T01:02:58Z</dcterms:modified>
  <dc:identifier>DAGS9UAfOPQ</dc:identifier>
</cp:coreProperties>
</file>