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6" r:id="rId7"/>
    <p:sldId id="261" r:id="rId8"/>
    <p:sldId id="267" r:id="rId9"/>
    <p:sldId id="262" r:id="rId10"/>
    <p:sldId id="268" r:id="rId11"/>
    <p:sldId id="263" r:id="rId12"/>
    <p:sldId id="264" r:id="rId13"/>
    <p:sldId id="269" r:id="rId14"/>
    <p:sldId id="265"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spc="15" dirty="0"/>
              <a:t>MONICA . B</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A0B61C-61D7-4CA7-5809-FBDDC65849C3}"/>
              </a:ext>
            </a:extLst>
          </p:cNvPr>
          <p:cNvSpPr txBox="1"/>
          <p:nvPr/>
        </p:nvSpPr>
        <p:spPr>
          <a:xfrm>
            <a:off x="838200" y="762000"/>
            <a:ext cx="8610600" cy="3416320"/>
          </a:xfrm>
          <a:prstGeom prst="rect">
            <a:avLst/>
          </a:prstGeom>
          <a:noFill/>
        </p:spPr>
        <p:txBody>
          <a:bodyPr wrap="square" rtlCol="0">
            <a:spAutoFit/>
          </a:bodyPr>
          <a:lstStyle/>
          <a:p>
            <a:pPr algn="l">
              <a:buFont typeface="+mj-lt"/>
              <a:buAutoNum type="arabicPeriod"/>
            </a:pPr>
            <a:r>
              <a:rPr lang="en-US" sz="1800" b="1" i="0" dirty="0">
                <a:solidFill>
                  <a:srgbClr val="0D0D0D"/>
                </a:solidFill>
                <a:effectLst/>
                <a:latin typeface="Söhne"/>
              </a:rPr>
              <a:t>Increased Hiring Success Rate</a:t>
            </a:r>
            <a:r>
              <a:rPr lang="en-US" sz="1800" b="0" i="0" dirty="0">
                <a:solidFill>
                  <a:srgbClr val="0D0D0D"/>
                </a:solidFill>
                <a:effectLst/>
                <a:latin typeface="Söhne"/>
              </a:rPr>
              <a:t>: By ensuring that candidates selected for further consideration possess not only the required skills but also compatible personality traits, the system improves the likelihood of hiring successful candidates who are a good fit for the role and the organization. This contributes to reduced turnover rates and improved long-term retention.</a:t>
            </a:r>
          </a:p>
          <a:p>
            <a:pPr algn="l">
              <a:buFont typeface="+mj-lt"/>
              <a:buAutoNum type="arabicPeriod"/>
            </a:pPr>
            <a:endParaRPr lang="en-US" dirty="0">
              <a:solidFill>
                <a:srgbClr val="0D0D0D"/>
              </a:solidFill>
              <a:latin typeface="Söhne"/>
            </a:endParaRPr>
          </a:p>
          <a:p>
            <a:pPr algn="l">
              <a:buFont typeface="+mj-lt"/>
              <a:buAutoNum type="arabicPeriod"/>
            </a:pPr>
            <a:endParaRPr lang="en-US" sz="1800" b="0" i="0" dirty="0">
              <a:solidFill>
                <a:srgbClr val="0D0D0D"/>
              </a:solidFill>
              <a:effectLst/>
              <a:latin typeface="Söhne"/>
            </a:endParaRPr>
          </a:p>
          <a:p>
            <a:pPr algn="l"/>
            <a:r>
              <a:rPr lang="en-US" sz="1800" b="0" i="0" dirty="0">
                <a:solidFill>
                  <a:srgbClr val="0D0D0D"/>
                </a:solidFill>
                <a:effectLst/>
                <a:latin typeface="Söhne"/>
              </a:rPr>
              <a:t>Overall, the system's ability to predict personality traits from CVs adds significant value to the hiring process by enabling more informed and objective candidate screening, improving candidate-role alignment, reducing bias, saving time and costs, enhancing candidate experience, and ultimately increasing hiring success rates.</a:t>
            </a:r>
          </a:p>
          <a:p>
            <a:endParaRPr lang="en-IN" dirty="0"/>
          </a:p>
        </p:txBody>
      </p:sp>
    </p:spTree>
    <p:extLst>
      <p:ext uri="{BB962C8B-B14F-4D97-AF65-F5344CB8AC3E}">
        <p14:creationId xmlns:p14="http://schemas.microsoft.com/office/powerpoint/2010/main" val="918248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415290" y="13148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0134600" y="2063254"/>
            <a:ext cx="2067560" cy="4794746"/>
          </a:xfrm>
          <a:prstGeom prst="rect">
            <a:avLst/>
          </a:prstGeom>
        </p:spPr>
      </p:pic>
      <p:sp>
        <p:nvSpPr>
          <p:cNvPr id="7" name="object 7"/>
          <p:cNvSpPr txBox="1">
            <a:spLocks noGrp="1"/>
          </p:cNvSpPr>
          <p:nvPr>
            <p:ph type="title"/>
          </p:nvPr>
        </p:nvSpPr>
        <p:spPr>
          <a:xfrm>
            <a:off x="729615" y="363856"/>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p:cNvSpPr txBox="1"/>
          <p:nvPr/>
        </p:nvSpPr>
        <p:spPr>
          <a:xfrm>
            <a:off x="900113" y="1314875"/>
            <a:ext cx="8153400" cy="5355312"/>
          </a:xfrm>
          <a:prstGeom prst="rect">
            <a:avLst/>
          </a:prstGeom>
          <a:noFill/>
        </p:spPr>
        <p:txBody>
          <a:bodyPr wrap="square" rtlCol="0">
            <a:spAutoFit/>
          </a:bodyPr>
          <a:lstStyle/>
          <a:p>
            <a:pPr algn="l">
              <a:buFont typeface="+mj-lt"/>
              <a:buAutoNum type="arabicPeriod"/>
            </a:pPr>
            <a:r>
              <a:rPr lang="en-US" b="1" i="0" dirty="0">
                <a:solidFill>
                  <a:srgbClr val="0D0D0D"/>
                </a:solidFill>
                <a:effectLst/>
                <a:latin typeface="Söhne"/>
              </a:rPr>
              <a:t>Holistic Candidate Assessment</a:t>
            </a:r>
            <a:r>
              <a:rPr lang="en-US" b="0" i="0" dirty="0">
                <a:solidFill>
                  <a:srgbClr val="0D0D0D"/>
                </a:solidFill>
                <a:effectLst/>
                <a:latin typeface="Söhne"/>
              </a:rPr>
              <a:t>: The project offers a revolutionary approach to candidate assessment by analyzing not only qualifications and experiences but also personality traits extracted from CVs. This holistic evaluation provides recruiters with a more comprehensive understanding of candidates, ensuring that those selected for further consideration are not only skilled but also well-suited to the role and organizational culture.</a:t>
            </a:r>
          </a:p>
          <a:p>
            <a:pPr algn="l">
              <a:buFont typeface="+mj-lt"/>
              <a:buAutoNum type="arabicPeriod"/>
            </a:pPr>
            <a:r>
              <a:rPr lang="en-US" b="1" i="0" dirty="0">
                <a:solidFill>
                  <a:srgbClr val="0D0D0D"/>
                </a:solidFill>
                <a:effectLst/>
                <a:latin typeface="Söhne"/>
              </a:rPr>
              <a:t>Data-Driven Decision Making</a:t>
            </a:r>
            <a:r>
              <a:rPr lang="en-US" b="0" i="0" dirty="0">
                <a:solidFill>
                  <a:srgbClr val="0D0D0D"/>
                </a:solidFill>
                <a:effectLst/>
                <a:latin typeface="Söhne"/>
              </a:rPr>
              <a:t>: By leveraging machine learning and natural language processing techniques, the project empowers recruiters to make data-driven hiring decisions. Personality predictions derived from CVs offer objective insights, reducing reliance on subjective judgments and mitigating unconscious biases in the screening process. This fosters fairer and more inclusive recruitment practices.</a:t>
            </a:r>
          </a:p>
          <a:p>
            <a:pPr algn="l">
              <a:buFont typeface="+mj-lt"/>
              <a:buAutoNum type="arabicPeriod"/>
            </a:pPr>
            <a:r>
              <a:rPr lang="en-US" b="1" i="0" dirty="0">
                <a:solidFill>
                  <a:srgbClr val="0D0D0D"/>
                </a:solidFill>
                <a:effectLst/>
                <a:latin typeface="Söhne"/>
              </a:rPr>
              <a:t>Streamlined Recruitment Process</a:t>
            </a:r>
            <a:r>
              <a:rPr lang="en-US" b="0" i="0" dirty="0">
                <a:solidFill>
                  <a:srgbClr val="0D0D0D"/>
                </a:solidFill>
                <a:effectLst/>
                <a:latin typeface="Söhne"/>
              </a:rPr>
              <a:t>: Implementing the personality prediction system streamlines the recruitment process by automating candidate screening and prioritizing candidates with the highest potential for success. This efficiency translates into significant time and cost savings for hiring teams, allowing them to focus their resources on engaging with top-quality candidates and facilitating smoother hiring experiences for both employers and job seekers.</a:t>
            </a:r>
          </a:p>
          <a:p>
            <a:pPr marL="0" lvl="1"/>
            <a:endParaRPr lang="en-IN" dirty="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0467593" y="54102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934318" y="1295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876300" y="318763"/>
            <a:ext cx="3303904" cy="444352"/>
          </a:xfrm>
          <a:prstGeom prst="rect">
            <a:avLst/>
          </a:prstGeom>
        </p:spPr>
        <p:txBody>
          <a:bodyPr vert="horz" wrap="square" lIns="0" tIns="13335" rIns="0" bIns="0" rtlCol="0">
            <a:spAutoFit/>
          </a:bodyPr>
          <a:lstStyle/>
          <a:p>
            <a:pPr marL="12700">
              <a:lnSpc>
                <a:spcPct val="100000"/>
              </a:lnSpc>
              <a:spcBef>
                <a:spcPts val="105"/>
              </a:spcBef>
            </a:pPr>
            <a:r>
              <a:rPr sz="2800" b="1" spc="15" dirty="0">
                <a:latin typeface="Trebuchet MS"/>
                <a:cs typeface="Trebuchet MS"/>
              </a:rPr>
              <a:t>M</a:t>
            </a:r>
            <a:r>
              <a:rPr sz="2800" b="1" dirty="0">
                <a:latin typeface="Trebuchet MS"/>
                <a:cs typeface="Trebuchet MS"/>
              </a:rPr>
              <a:t>O</a:t>
            </a:r>
            <a:r>
              <a:rPr sz="2800" b="1" spc="-15" dirty="0">
                <a:latin typeface="Trebuchet MS"/>
                <a:cs typeface="Trebuchet MS"/>
              </a:rPr>
              <a:t>D</a:t>
            </a:r>
            <a:r>
              <a:rPr sz="2800" b="1" spc="-35" dirty="0">
                <a:latin typeface="Trebuchet MS"/>
                <a:cs typeface="Trebuchet MS"/>
              </a:rPr>
              <a:t>E</a:t>
            </a:r>
            <a:r>
              <a:rPr sz="2800" b="1" spc="-30" dirty="0">
                <a:latin typeface="Trebuchet MS"/>
                <a:cs typeface="Trebuchet MS"/>
              </a:rPr>
              <a:t>LL</a:t>
            </a:r>
            <a:r>
              <a:rPr sz="2800" b="1" spc="-5" dirty="0">
                <a:latin typeface="Trebuchet MS"/>
                <a:cs typeface="Trebuchet MS"/>
              </a:rPr>
              <a:t>I</a:t>
            </a:r>
            <a:r>
              <a:rPr sz="2800" b="1" spc="30" dirty="0">
                <a:latin typeface="Trebuchet MS"/>
                <a:cs typeface="Trebuchet MS"/>
              </a:rPr>
              <a:t>N</a:t>
            </a:r>
            <a:r>
              <a:rPr sz="2800" b="1" spc="5" dirty="0">
                <a:latin typeface="Trebuchet MS"/>
                <a:cs typeface="Trebuchet MS"/>
              </a:rPr>
              <a:t>G</a:t>
            </a:r>
            <a:endParaRPr sz="2800" dirty="0">
              <a:latin typeface="Trebuchet MS"/>
              <a:cs typeface="Trebuchet MS"/>
            </a:endParaRPr>
          </a:p>
        </p:txBody>
      </p:sp>
      <p:sp>
        <p:nvSpPr>
          <p:cNvPr id="7" name="TextBox 6">
            <a:extLst>
              <a:ext uri="{FF2B5EF4-FFF2-40B4-BE49-F238E27FC236}">
                <a16:creationId xmlns:a16="http://schemas.microsoft.com/office/drawing/2014/main" id="{72F45518-4BFF-8609-981D-7A460D4FBB3E}"/>
              </a:ext>
            </a:extLst>
          </p:cNvPr>
          <p:cNvSpPr txBox="1"/>
          <p:nvPr/>
        </p:nvSpPr>
        <p:spPr>
          <a:xfrm>
            <a:off x="838200" y="825883"/>
            <a:ext cx="8820150" cy="5262979"/>
          </a:xfrm>
          <a:prstGeom prst="rect">
            <a:avLst/>
          </a:prstGeom>
          <a:noFill/>
        </p:spPr>
        <p:txBody>
          <a:bodyPr wrap="square" rtlCol="0">
            <a:spAutoFit/>
          </a:bodyPr>
          <a:lstStyle/>
          <a:p>
            <a:pPr algn="l">
              <a:buFont typeface="+mj-lt"/>
              <a:buAutoNum type="arabicPeriod"/>
            </a:pPr>
            <a:r>
              <a:rPr lang="en-US" sz="1600" b="1" i="0" dirty="0">
                <a:solidFill>
                  <a:srgbClr val="0D0D0D"/>
                </a:solidFill>
                <a:effectLst/>
              </a:rPr>
              <a:t>Welcome Screen</a:t>
            </a:r>
            <a:endParaRPr lang="en-US" sz="1600" b="0" i="0" dirty="0">
              <a:solidFill>
                <a:srgbClr val="0D0D0D"/>
              </a:solidFill>
              <a:effectLst/>
            </a:endParaRPr>
          </a:p>
          <a:p>
            <a:pPr algn="l">
              <a:buFont typeface="+mj-lt"/>
              <a:buAutoNum type="arabicPeriod"/>
            </a:pPr>
            <a:r>
              <a:rPr lang="en-US" sz="1600" b="1" i="0" dirty="0">
                <a:solidFill>
                  <a:srgbClr val="0D0D0D"/>
                </a:solidFill>
                <a:effectLst/>
              </a:rPr>
              <a:t>User Input Field</a:t>
            </a:r>
            <a:r>
              <a:rPr lang="en-US" sz="1600" b="0" i="0" dirty="0">
                <a:solidFill>
                  <a:srgbClr val="0D0D0D"/>
                </a:solidFill>
                <a:effectLst/>
              </a:rPr>
              <a:t>.</a:t>
            </a:r>
          </a:p>
          <a:p>
            <a:pPr algn="l">
              <a:buFont typeface="+mj-lt"/>
              <a:buAutoNum type="arabicPeriod"/>
            </a:pPr>
            <a:r>
              <a:rPr lang="en-US" sz="1600" b="1" i="0" dirty="0">
                <a:solidFill>
                  <a:srgbClr val="0D0D0D"/>
                </a:solidFill>
                <a:effectLst/>
              </a:rPr>
              <a:t>Bot Response Area</a:t>
            </a:r>
            <a:r>
              <a:rPr lang="en-US" sz="1600" b="0" i="0" dirty="0">
                <a:solidFill>
                  <a:srgbClr val="0D0D0D"/>
                </a:solidFill>
                <a:effectLst/>
              </a:rPr>
              <a:t>: This is where the chatbot's responses appear. It might include text responses as well as interactive elements like buttons or quick replies for the user to choose from.</a:t>
            </a:r>
          </a:p>
          <a:p>
            <a:pPr algn="l">
              <a:buFont typeface="+mj-lt"/>
              <a:buAutoNum type="arabicPeriod"/>
            </a:pPr>
            <a:r>
              <a:rPr lang="en-US" sz="1600" b="1" i="0" dirty="0">
                <a:solidFill>
                  <a:srgbClr val="0D0D0D"/>
                </a:solidFill>
                <a:effectLst/>
              </a:rPr>
              <a:t>Menu or Navigation</a:t>
            </a:r>
            <a:r>
              <a:rPr lang="en-US" sz="1600" b="0" i="0" dirty="0">
                <a:solidFill>
                  <a:srgbClr val="0D0D0D"/>
                </a:solidFill>
                <a:effectLst/>
              </a:rPr>
              <a:t>: Depending on the complexity of the chatbot, there might be a menu or navigation bar that allows the user to access different features or sections of the chatbot related to financial crisis management.</a:t>
            </a:r>
          </a:p>
          <a:p>
            <a:pPr algn="l"/>
            <a:r>
              <a:rPr lang="en-US" sz="1600" b="1" i="0" dirty="0">
                <a:solidFill>
                  <a:srgbClr val="0D0D0D"/>
                </a:solidFill>
                <a:effectLst/>
              </a:rPr>
              <a:t>5.Feedback Mechanism</a:t>
            </a:r>
            <a:r>
              <a:rPr lang="en-US" sz="1600" b="0" i="0" dirty="0">
                <a:solidFill>
                  <a:srgbClr val="0D0D0D"/>
                </a:solidFill>
                <a:effectLst/>
              </a:rPr>
              <a:t>: A way for the user to provide feedback on the chatbot's responses or overall experience, which can help improve the </a:t>
            </a:r>
            <a:r>
              <a:rPr lang="en-US" sz="1600" dirty="0">
                <a:solidFill>
                  <a:srgbClr val="0D0D0D"/>
                </a:solidFill>
              </a:rPr>
              <a:t>system </a:t>
            </a:r>
            <a:r>
              <a:rPr lang="en-US" sz="1600" b="0" i="0" dirty="0">
                <a:solidFill>
                  <a:srgbClr val="0D0D0D"/>
                </a:solidFill>
                <a:effectLst/>
              </a:rPr>
              <a:t>performance over time.</a:t>
            </a:r>
          </a:p>
          <a:p>
            <a:pPr algn="l"/>
            <a:r>
              <a:rPr lang="en-US" sz="1600" b="0" i="0" dirty="0">
                <a:solidFill>
                  <a:srgbClr val="0D0D0D"/>
                </a:solidFill>
                <a:effectLst/>
              </a:rPr>
              <a:t>Remember, wireframes are usually simplified representations of the interface, focusing more on functionality and structure rather than detailed design elements.</a:t>
            </a:r>
          </a:p>
          <a:p>
            <a:endParaRPr lang="en-IN" sz="1600" dirty="0"/>
          </a:p>
          <a:p>
            <a:r>
              <a:rPr lang="en-US" sz="1600" dirty="0"/>
              <a:t>Personality prediction based on a curriculum vitae (CV) is a burgeoning field leveraging machine learning algorithms to infer traits from textual and visual cues. By analyzing linguistic patterns, job experiences, and extracurricular activities listed in a CV, predictive models can estimate an individual's personality traits such as extraversion, conscientiousness, and openness to experience. Additionally, incorporating profile images can enhance prediction accuracy by capturing facial expressions and non-verbal cues. These predictive models offer valuable insights for talent acquisition, career counseling, and personalized recommendation systems. As the technology advances, the integration of multimodal data promises more nuanced personality assessments, facilitating better understanding of human behavior and preferences.</a:t>
            </a:r>
            <a:endParaRPr lang="en-IN"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3E1A1C-F1E1-8421-1DC8-501AF434D5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762000"/>
            <a:ext cx="4191000" cy="2133600"/>
          </a:xfrm>
          <a:prstGeom prst="rect">
            <a:avLst/>
          </a:prstGeom>
        </p:spPr>
      </p:pic>
      <p:pic>
        <p:nvPicPr>
          <p:cNvPr id="5" name="Picture 4">
            <a:extLst>
              <a:ext uri="{FF2B5EF4-FFF2-40B4-BE49-F238E27FC236}">
                <a16:creationId xmlns:a16="http://schemas.microsoft.com/office/drawing/2014/main" id="{85E29FB2-27A4-3D4A-27B8-FF82B8ACD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697013"/>
            <a:ext cx="5315239" cy="2198587"/>
          </a:xfrm>
          <a:prstGeom prst="rect">
            <a:avLst/>
          </a:prstGeom>
        </p:spPr>
      </p:pic>
      <p:pic>
        <p:nvPicPr>
          <p:cNvPr id="7" name="Picture 6">
            <a:extLst>
              <a:ext uri="{FF2B5EF4-FFF2-40B4-BE49-F238E27FC236}">
                <a16:creationId xmlns:a16="http://schemas.microsoft.com/office/drawing/2014/main" id="{FAC23E88-10BE-B6A3-7F60-55518F01775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5800" y="3429000"/>
            <a:ext cx="4419600" cy="2784691"/>
          </a:xfrm>
          <a:prstGeom prst="rect">
            <a:avLst/>
          </a:prstGeom>
        </p:spPr>
      </p:pic>
      <p:pic>
        <p:nvPicPr>
          <p:cNvPr id="9" name="Picture 8">
            <a:extLst>
              <a:ext uri="{FF2B5EF4-FFF2-40B4-BE49-F238E27FC236}">
                <a16:creationId xmlns:a16="http://schemas.microsoft.com/office/drawing/2014/main" id="{82B30A74-4994-C251-A7EA-E4B6C43569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10199" y="3429000"/>
            <a:ext cx="5315239" cy="2198587"/>
          </a:xfrm>
          <a:prstGeom prst="rect">
            <a:avLst/>
          </a:prstGeom>
        </p:spPr>
      </p:pic>
    </p:spTree>
    <p:extLst>
      <p:ext uri="{BB962C8B-B14F-4D97-AF65-F5344CB8AC3E}">
        <p14:creationId xmlns:p14="http://schemas.microsoft.com/office/powerpoint/2010/main" val="2272397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058400" y="76453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444352"/>
          </a:xfrm>
          <a:prstGeom prst="rect">
            <a:avLst/>
          </a:prstGeom>
        </p:spPr>
        <p:txBody>
          <a:bodyPr vert="horz" wrap="square" lIns="0" tIns="13335" rIns="0" bIns="0" rtlCol="0">
            <a:spAutoFit/>
          </a:bodyPr>
          <a:lstStyle/>
          <a:p>
            <a:pPr marL="12700">
              <a:lnSpc>
                <a:spcPct val="100000"/>
              </a:lnSpc>
              <a:spcBef>
                <a:spcPts val="105"/>
              </a:spcBef>
            </a:pPr>
            <a:r>
              <a:rPr sz="2800" dirty="0"/>
              <a:t>R</a:t>
            </a:r>
            <a:r>
              <a:rPr sz="2800" spc="-40" dirty="0"/>
              <a:t>E</a:t>
            </a:r>
            <a:r>
              <a:rPr sz="2800" spc="15" dirty="0"/>
              <a:t>S</a:t>
            </a:r>
            <a:r>
              <a:rPr sz="2800" spc="-30" dirty="0"/>
              <a:t>U</a:t>
            </a:r>
            <a:r>
              <a:rPr sz="2800" spc="-405" dirty="0"/>
              <a:t>L</a:t>
            </a:r>
            <a:r>
              <a:rPr sz="28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11" name="TextBox 10">
            <a:extLst>
              <a:ext uri="{FF2B5EF4-FFF2-40B4-BE49-F238E27FC236}">
                <a16:creationId xmlns:a16="http://schemas.microsoft.com/office/drawing/2014/main" id="{E5826CE7-B033-C61E-FC38-11FFB54DCF26}"/>
              </a:ext>
            </a:extLst>
          </p:cNvPr>
          <p:cNvSpPr txBox="1"/>
          <p:nvPr/>
        </p:nvSpPr>
        <p:spPr>
          <a:xfrm>
            <a:off x="711834" y="926464"/>
            <a:ext cx="8534400" cy="830997"/>
          </a:xfrm>
          <a:prstGeom prst="rect">
            <a:avLst/>
          </a:prstGeom>
          <a:noFill/>
        </p:spPr>
        <p:txBody>
          <a:bodyPr wrap="square" rtlCol="0">
            <a:spAutoFit/>
          </a:bodyPr>
          <a:lstStyle/>
          <a:p>
            <a:r>
              <a:rPr lang="en-US" sz="1600" b="0" i="0" dirty="0">
                <a:solidFill>
                  <a:srgbClr val="0D0D0D"/>
                </a:solidFill>
                <a:effectLst/>
                <a:latin typeface="Söhne"/>
              </a:rPr>
              <a:t>The development and implementation of the AI chatbot aimed at addressing financial crisis-related inquiries have yielded promising outcomes. Through rigorous design and iterative refinement, the chatbot now serves as a valuable resource for users navigating financial turmoil.</a:t>
            </a:r>
            <a:endParaRPr lang="en-IN" sz="1600" dirty="0"/>
          </a:p>
        </p:txBody>
      </p:sp>
      <p:sp>
        <p:nvSpPr>
          <p:cNvPr id="13" name="TextBox 12">
            <a:extLst>
              <a:ext uri="{FF2B5EF4-FFF2-40B4-BE49-F238E27FC236}">
                <a16:creationId xmlns:a16="http://schemas.microsoft.com/office/drawing/2014/main" id="{E11937C6-A1DF-EEDD-3E11-09201E893DFC}"/>
              </a:ext>
            </a:extLst>
          </p:cNvPr>
          <p:cNvSpPr txBox="1"/>
          <p:nvPr/>
        </p:nvSpPr>
        <p:spPr>
          <a:xfrm>
            <a:off x="646746" y="1721092"/>
            <a:ext cx="9067800" cy="4339650"/>
          </a:xfrm>
          <a:prstGeom prst="rect">
            <a:avLst/>
          </a:prstGeom>
          <a:noFill/>
        </p:spPr>
        <p:txBody>
          <a:bodyPr wrap="square" rtlCol="0">
            <a:spAutoFit/>
          </a:bodyPr>
          <a:lstStyle/>
          <a:p>
            <a:pPr algn="l">
              <a:buFont typeface="+mj-lt"/>
              <a:buAutoNum type="arabicPeriod"/>
            </a:pPr>
            <a:r>
              <a:rPr lang="en-US" sz="1600" b="1" i="0" dirty="0">
                <a:solidFill>
                  <a:srgbClr val="0D0D0D"/>
                </a:solidFill>
                <a:effectLst/>
                <a:latin typeface="Söhne"/>
              </a:rPr>
              <a:t>Enhanced User Engagement:</a:t>
            </a:r>
            <a:r>
              <a:rPr lang="en-US" sz="1600" b="0" i="0" dirty="0">
                <a:solidFill>
                  <a:srgbClr val="0D0D0D"/>
                </a:solidFill>
                <a:effectLst/>
                <a:latin typeface="Söhne"/>
              </a:rPr>
              <a:t> The chatbot has effectively engaged users by providing timely and relevant responses to their queries. The intuitive interface, coupled with personalized interactions, has fostered user trust and engagement.</a:t>
            </a:r>
          </a:p>
          <a:p>
            <a:pPr algn="l">
              <a:buFont typeface="+mj-lt"/>
              <a:buAutoNum type="arabicPeriod"/>
            </a:pPr>
            <a:r>
              <a:rPr lang="en-US" sz="1600" b="1" i="0" dirty="0">
                <a:solidFill>
                  <a:srgbClr val="0D0D0D"/>
                </a:solidFill>
                <a:effectLst/>
                <a:latin typeface="Söhne"/>
              </a:rPr>
              <a:t>Improved Access to Information:</a:t>
            </a:r>
            <a:r>
              <a:rPr lang="en-US" sz="1600" b="0" i="0" dirty="0">
                <a:solidFill>
                  <a:srgbClr val="0D0D0D"/>
                </a:solidFill>
                <a:effectLst/>
                <a:latin typeface="Söhne"/>
              </a:rPr>
              <a:t> By offering a curated selection of resources and guidance, the chatbot has empowered users to make informed decisions during financial crises. Users can easily access articles, guides, and external resources tailored to their specific needs.</a:t>
            </a:r>
          </a:p>
          <a:p>
            <a:pPr algn="l">
              <a:buFont typeface="+mj-lt"/>
              <a:buAutoNum type="arabicPeriod"/>
            </a:pPr>
            <a:r>
              <a:rPr lang="en-US" sz="1600" b="1" i="0" dirty="0">
                <a:solidFill>
                  <a:srgbClr val="0D0D0D"/>
                </a:solidFill>
                <a:effectLst/>
                <a:latin typeface="Söhne"/>
              </a:rPr>
              <a:t>Streamlined Assistance:</a:t>
            </a:r>
            <a:r>
              <a:rPr lang="en-US" sz="1600" b="0" i="0" dirty="0">
                <a:solidFill>
                  <a:srgbClr val="0D0D0D"/>
                </a:solidFill>
                <a:effectLst/>
                <a:latin typeface="Söhne"/>
              </a:rPr>
              <a:t> The </a:t>
            </a:r>
            <a:r>
              <a:rPr lang="en-US" sz="1600" dirty="0">
                <a:solidFill>
                  <a:srgbClr val="0D0D0D"/>
                </a:solidFill>
                <a:latin typeface="Söhne"/>
              </a:rPr>
              <a:t>website or web page</a:t>
            </a:r>
            <a:r>
              <a:rPr lang="en-US" sz="1600" b="0" i="0" dirty="0">
                <a:solidFill>
                  <a:srgbClr val="0D0D0D"/>
                </a:solidFill>
                <a:effectLst/>
                <a:latin typeface="Söhne"/>
              </a:rPr>
              <a:t>'s menu navigation and quick-reply options have streamlined the assistance process, allowing users to efficiently navigate through various topics and find solutions to their concerns.</a:t>
            </a:r>
          </a:p>
          <a:p>
            <a:pPr algn="l">
              <a:buFont typeface="+mj-lt"/>
              <a:buAutoNum type="arabicPeriod"/>
            </a:pPr>
            <a:r>
              <a:rPr lang="en-US" sz="1600" b="1" i="0" dirty="0">
                <a:solidFill>
                  <a:srgbClr val="0D0D0D"/>
                </a:solidFill>
                <a:effectLst/>
                <a:latin typeface="Söhne"/>
              </a:rPr>
              <a:t>Positive User Feedback:</a:t>
            </a:r>
            <a:r>
              <a:rPr lang="en-US" sz="1600" b="0" i="0" dirty="0">
                <a:solidFill>
                  <a:srgbClr val="0D0D0D"/>
                </a:solidFill>
                <a:effectLst/>
                <a:latin typeface="Söhne"/>
              </a:rPr>
              <a:t> Initial user feedback has been overwhelmingly positive, highlighting the </a:t>
            </a:r>
            <a:r>
              <a:rPr lang="en-US" sz="1600" dirty="0">
                <a:solidFill>
                  <a:srgbClr val="0D0D0D"/>
                </a:solidFill>
                <a:latin typeface="Söhne"/>
              </a:rPr>
              <a:t>system</a:t>
            </a:r>
            <a:r>
              <a:rPr lang="en-US" sz="1600" b="0" i="0" dirty="0">
                <a:solidFill>
                  <a:srgbClr val="0D0D0D"/>
                </a:solidFill>
                <a:effectLst/>
                <a:latin typeface="Söhne"/>
              </a:rPr>
              <a:t>'s effectiveness in providing relevant information and support during challenging financial situations. Users appreciate the convenience and accessibility of the </a:t>
            </a:r>
            <a:r>
              <a:rPr lang="en-US" sz="1600" dirty="0">
                <a:solidFill>
                  <a:srgbClr val="0D0D0D"/>
                </a:solidFill>
                <a:latin typeface="Söhne"/>
              </a:rPr>
              <a:t>software</a:t>
            </a:r>
            <a:r>
              <a:rPr lang="en-US" sz="1600" b="0" i="0" dirty="0">
                <a:solidFill>
                  <a:srgbClr val="0D0D0D"/>
                </a:solidFill>
                <a:effectLst/>
                <a:latin typeface="Söhne"/>
              </a:rPr>
              <a:t> interface.</a:t>
            </a:r>
          </a:p>
          <a:p>
            <a:pPr algn="l">
              <a:buFont typeface="+mj-lt"/>
              <a:buAutoNum type="arabicPeriod"/>
            </a:pPr>
            <a:r>
              <a:rPr lang="en-US" sz="1600" b="1" i="0" dirty="0">
                <a:solidFill>
                  <a:srgbClr val="0D0D0D"/>
                </a:solidFill>
                <a:effectLst/>
                <a:latin typeface="Söhne"/>
              </a:rPr>
              <a:t>Room for Growth:</a:t>
            </a:r>
            <a:r>
              <a:rPr lang="en-US" sz="1600" b="0" i="0" dirty="0">
                <a:solidFill>
                  <a:srgbClr val="0D0D0D"/>
                </a:solidFill>
                <a:effectLst/>
                <a:latin typeface="Söhne"/>
              </a:rPr>
              <a:t> While the chatbot has achieved significant success in its current iteration, there is still room for growth and improvement. Future iterations could focus on expanding the </a:t>
            </a:r>
            <a:r>
              <a:rPr lang="en-US" sz="1600" dirty="0">
                <a:solidFill>
                  <a:srgbClr val="0D0D0D"/>
                </a:solidFill>
                <a:latin typeface="Söhne"/>
              </a:rPr>
              <a:t>system’</a:t>
            </a:r>
            <a:r>
              <a:rPr lang="en-US" sz="1600" b="0" i="0" dirty="0">
                <a:solidFill>
                  <a:srgbClr val="0D0D0D"/>
                </a:solidFill>
                <a:effectLst/>
                <a:latin typeface="Söhne"/>
              </a:rPr>
              <a:t>s capabilities, integrating more advanced natural language processing techniques, and enhancing the depth and breadth of available resources</a:t>
            </a:r>
            <a:r>
              <a:rPr lang="en-US" b="0" i="0" dirty="0">
                <a:solidFill>
                  <a:srgbClr val="0D0D0D"/>
                </a:solidFill>
                <a:effectLst/>
                <a:latin typeface="Söhne"/>
              </a:rPr>
              <a:t>.</a:t>
            </a:r>
          </a:p>
          <a:p>
            <a:endParaRPr lang="en-IN" dirty="0"/>
          </a:p>
        </p:txBody>
      </p:sp>
      <p:sp>
        <p:nvSpPr>
          <p:cNvPr id="15" name="TextBox 14">
            <a:extLst>
              <a:ext uri="{FF2B5EF4-FFF2-40B4-BE49-F238E27FC236}">
                <a16:creationId xmlns:a16="http://schemas.microsoft.com/office/drawing/2014/main" id="{305953A5-4A85-FF0D-4A9D-B88101CCF7A2}"/>
              </a:ext>
            </a:extLst>
          </p:cNvPr>
          <p:cNvSpPr txBox="1"/>
          <p:nvPr/>
        </p:nvSpPr>
        <p:spPr>
          <a:xfrm>
            <a:off x="579117" y="5931536"/>
            <a:ext cx="6100762" cy="369332"/>
          </a:xfrm>
          <a:prstGeom prst="rect">
            <a:avLst/>
          </a:prstGeom>
          <a:noFill/>
        </p:spPr>
        <p:txBody>
          <a:bodyPr wrap="square">
            <a:spAutoFit/>
          </a:bodyPr>
          <a:lstStyle/>
          <a:p>
            <a:r>
              <a:rPr lang="en-IN" dirty="0"/>
              <a:t>https://github.com/MONICASHREEJA/TNSDC_Generative-AI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4552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1324927" y="302154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760416" y="2152421"/>
            <a:ext cx="6400800" cy="2554545"/>
          </a:xfrm>
          <a:prstGeom prst="rect">
            <a:avLst/>
          </a:prstGeom>
          <a:noFill/>
        </p:spPr>
        <p:txBody>
          <a:bodyPr wrap="square" rtlCol="0">
            <a:spAutoFit/>
          </a:bodyPr>
          <a:lstStyle/>
          <a:p>
            <a:r>
              <a:rPr lang="en-US" sz="3200" b="1" dirty="0"/>
              <a:t>DEVELOPING  AN  ARTIFICIAL  INTELLIGENCE  SYSTEM  FOR  ANALYSING THE CV AND PREDICTING THE PERSONALITY OF AN APPLICANT.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08"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639252" y="628650"/>
            <a:ext cx="2357120" cy="505908"/>
          </a:xfrm>
          <a:prstGeom prst="rect">
            <a:avLst/>
          </a:prstGeom>
        </p:spPr>
        <p:txBody>
          <a:bodyPr vert="horz" wrap="square" lIns="0" tIns="13335" rIns="0" bIns="0" rtlCol="0">
            <a:spAutoFit/>
          </a:bodyPr>
          <a:lstStyle/>
          <a:p>
            <a:pPr marL="12700">
              <a:lnSpc>
                <a:spcPct val="100000"/>
              </a:lnSpc>
              <a:spcBef>
                <a:spcPts val="105"/>
              </a:spcBef>
            </a:pPr>
            <a:r>
              <a:rPr sz="3200" spc="25" dirty="0"/>
              <a:t>A</a:t>
            </a:r>
            <a:r>
              <a:rPr sz="3200" spc="-5" dirty="0"/>
              <a:t>G</a:t>
            </a:r>
            <a:r>
              <a:rPr sz="3200" spc="-35" dirty="0"/>
              <a:t>E</a:t>
            </a:r>
            <a:r>
              <a:rPr sz="3200" spc="15" dirty="0"/>
              <a:t>N</a:t>
            </a:r>
            <a:r>
              <a:rPr sz="3200"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1149061" y="1432559"/>
            <a:ext cx="8453817" cy="4247317"/>
          </a:xfrm>
          <a:prstGeom prst="rect">
            <a:avLst/>
          </a:prstGeom>
          <a:noFill/>
        </p:spPr>
        <p:txBody>
          <a:bodyPr wrap="square" rtlCol="0">
            <a:spAutoFit/>
          </a:bodyPr>
          <a:lstStyle/>
          <a:p>
            <a:pPr lvl="1"/>
            <a:r>
              <a:rPr lang="en-IN" dirty="0"/>
              <a:t>1.Introduction and Overview</a:t>
            </a:r>
          </a:p>
          <a:p>
            <a:pPr lvl="1"/>
            <a:r>
              <a:rPr lang="en-IN" dirty="0"/>
              <a:t>2.Research and Requirements Gathering</a:t>
            </a:r>
          </a:p>
          <a:p>
            <a:pPr lvl="1"/>
            <a:r>
              <a:rPr lang="en-IN" dirty="0"/>
              <a:t>3.Data Collection and Preparation </a:t>
            </a:r>
          </a:p>
          <a:p>
            <a:pPr lvl="1"/>
            <a:r>
              <a:rPr lang="en-IN" dirty="0"/>
              <a:t>4.Algorithm Selection and Development </a:t>
            </a:r>
          </a:p>
          <a:p>
            <a:pPr lvl="1"/>
            <a:r>
              <a:rPr lang="en-IN" dirty="0"/>
              <a:t>5.System Architecture and Implementation</a:t>
            </a:r>
          </a:p>
          <a:p>
            <a:pPr lvl="1"/>
            <a:r>
              <a:rPr lang="en-IN" dirty="0"/>
              <a:t>6.User Interface Design and Development </a:t>
            </a:r>
          </a:p>
          <a:p>
            <a:pPr lvl="1"/>
            <a:r>
              <a:rPr lang="en-IN" dirty="0"/>
              <a:t>7.Deployment and Deployment Strategy</a:t>
            </a:r>
          </a:p>
          <a:p>
            <a:pPr lvl="1"/>
            <a:r>
              <a:rPr lang="en-IN" dirty="0"/>
              <a:t>8.Testing and Evaluation</a:t>
            </a:r>
          </a:p>
          <a:p>
            <a:pPr lvl="1"/>
            <a:r>
              <a:rPr lang="en-IN" dirty="0"/>
              <a:t>9.Monitoring and Maintenance</a:t>
            </a:r>
          </a:p>
          <a:p>
            <a:pPr lvl="1"/>
            <a:r>
              <a:rPr lang="en-IN" dirty="0"/>
              <a:t>10.Documentation and Knowledge Sharing</a:t>
            </a:r>
          </a:p>
          <a:p>
            <a:pPr lvl="1"/>
            <a:r>
              <a:rPr lang="en-IN" dirty="0"/>
              <a:t>11.Conclusion and Future Directions</a:t>
            </a:r>
          </a:p>
          <a:p>
            <a:pPr lvl="1"/>
            <a:r>
              <a:rPr lang="en-US" dirty="0"/>
              <a:t>                   </a:t>
            </a:r>
          </a:p>
          <a:p>
            <a:pPr lvl="1"/>
            <a:r>
              <a:rPr lang="en-IN" dirty="0"/>
              <a:t>This project agenda provides a structured outline for developing an AI system focused on curriculum vitae traversal and covering various stages from research and requirements gathering to deployment and maintenance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157602" y="256706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066800" y="914400"/>
            <a:ext cx="5636895" cy="447558"/>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2800" spc="-20" dirty="0"/>
              <a:t>P</a:t>
            </a:r>
            <a:r>
              <a:rPr sz="2800" spc="15" dirty="0"/>
              <a:t>ROB</a:t>
            </a:r>
            <a:r>
              <a:rPr sz="2800" spc="55" dirty="0"/>
              <a:t>L</a:t>
            </a:r>
            <a:r>
              <a:rPr lang="en-US" sz="2800" spc="-20" dirty="0"/>
              <a:t>EM </a:t>
            </a:r>
            <a:r>
              <a:rPr sz="2800" spc="10" dirty="0"/>
              <a:t>S</a:t>
            </a:r>
            <a:r>
              <a:rPr sz="2800" spc="-370" dirty="0"/>
              <a:t>T</a:t>
            </a:r>
            <a:r>
              <a:rPr sz="2800" spc="-375" dirty="0"/>
              <a:t>A</a:t>
            </a:r>
            <a:r>
              <a:rPr sz="2800" spc="15" dirty="0"/>
              <a:t>T</a:t>
            </a:r>
            <a:r>
              <a:rPr sz="2800" spc="-10" dirty="0"/>
              <a:t>E</a:t>
            </a:r>
            <a:r>
              <a:rPr sz="2800" spc="-20" dirty="0"/>
              <a:t>ME</a:t>
            </a:r>
            <a:r>
              <a:rPr sz="2800" spc="10" dirty="0"/>
              <a:t>NT</a:t>
            </a:r>
            <a:endParaRPr sz="28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p:cNvSpPr txBox="1"/>
          <p:nvPr/>
        </p:nvSpPr>
        <p:spPr>
          <a:xfrm>
            <a:off x="1747837" y="2407861"/>
            <a:ext cx="6133148" cy="2308324"/>
          </a:xfrm>
          <a:prstGeom prst="rect">
            <a:avLst/>
          </a:prstGeom>
          <a:noFill/>
        </p:spPr>
        <p:txBody>
          <a:bodyPr wrap="square" rtlCol="0">
            <a:spAutoFit/>
          </a:bodyPr>
          <a:lstStyle/>
          <a:p>
            <a:r>
              <a:rPr lang="en-IN" dirty="0"/>
              <a:t>Develop an artificial intelligence system,</a:t>
            </a:r>
          </a:p>
          <a:p>
            <a:r>
              <a:rPr lang="en-IN" dirty="0"/>
              <a:t>that can use</a:t>
            </a:r>
            <a:r>
              <a:rPr lang="en-US" dirty="0"/>
              <a:t> a machine learning model to predict personality traits from resumes (CVs) using natural language processing techniques. The model should analyze textual data from CVs to infer traits such as extroversion, conscientiousness, openness, agreeableness, and neuroticism, providing insights for employers to better understand candidates' suitability for specific roles.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906000" y="3809999"/>
            <a:ext cx="1933575" cy="2627561"/>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267970" y="9809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117600" y="533400"/>
            <a:ext cx="4482465" cy="447558"/>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2800" spc="5" dirty="0"/>
              <a:t>PROJECT</a:t>
            </a:r>
            <a:r>
              <a:rPr lang="en-US" sz="2800" spc="5" dirty="0"/>
              <a:t> </a:t>
            </a:r>
            <a:r>
              <a:rPr sz="2800" spc="-20" dirty="0"/>
              <a:t>OVERVIEW</a:t>
            </a:r>
            <a:endParaRPr sz="28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3" name="TextBox 12">
            <a:extLst>
              <a:ext uri="{FF2B5EF4-FFF2-40B4-BE49-F238E27FC236}">
                <a16:creationId xmlns:a16="http://schemas.microsoft.com/office/drawing/2014/main" id="{CFC53D59-5281-25ED-2E25-49A3BE98F862}"/>
              </a:ext>
            </a:extLst>
          </p:cNvPr>
          <p:cNvSpPr txBox="1"/>
          <p:nvPr/>
        </p:nvSpPr>
        <p:spPr>
          <a:xfrm>
            <a:off x="739775" y="304800"/>
            <a:ext cx="9928225" cy="5386090"/>
          </a:xfrm>
          <a:prstGeom prst="rect">
            <a:avLst/>
          </a:prstGeom>
          <a:noFill/>
        </p:spPr>
        <p:txBody>
          <a:bodyPr wrap="square" rtlCol="0">
            <a:spAutoFit/>
          </a:bodyPr>
          <a:lstStyle/>
          <a:p>
            <a:endParaRPr lang="en-US" dirty="0"/>
          </a:p>
          <a:p>
            <a:endParaRPr lang="en-US" dirty="0"/>
          </a:p>
          <a:p>
            <a:endParaRPr lang="en-US" dirty="0"/>
          </a:p>
          <a:p>
            <a:r>
              <a:rPr lang="en-US" sz="1600" dirty="0"/>
              <a:t>The Personality Prediction through CV Analysis project aims to develop a machine learning system capable of predicting personality traits of individuals based on the analysis of their resumes (CVs). By leveraging natural language processing (NLP) techniques and machine learning algorithms, this project seeks to provide insights into candidates' personalities, facilitating more informed hiring decisions for employers.</a:t>
            </a:r>
          </a:p>
          <a:p>
            <a:endParaRPr lang="en-US" sz="1600" dirty="0"/>
          </a:p>
          <a:p>
            <a:r>
              <a:rPr lang="en-US" sz="1600" dirty="0"/>
              <a:t>1. Develop a pipeline for parsing and preprocessing CV data: The project will involve extracting textual information from CV documents and preprocessing the data to prepare it for analysis.</a:t>
            </a:r>
          </a:p>
          <a:p>
            <a:r>
              <a:rPr lang="en-US" sz="1600" dirty="0"/>
              <a:t>2. Define a set of target personality traits: Identify specific personality traits to be predicted, such as extroversion, conscientiousness, openness, agreeableness, and neuroticism.</a:t>
            </a:r>
          </a:p>
          <a:p>
            <a:r>
              <a:rPr lang="en-US" sz="1600" dirty="0"/>
              <a:t>3. Select appropriate NLP techniques and machine learning algorithms: Explore and evaluate various NLP techniques, feature extraction methods, and machine learning models suitable for personality prediction.</a:t>
            </a:r>
          </a:p>
          <a:p>
            <a:r>
              <a:rPr lang="en-US" sz="1600" dirty="0"/>
              <a:t>4. Train and fine-tune the predictive model: Utilize labeled datasets to train and optimize the machine learning model for accurate personality prediction.</a:t>
            </a:r>
          </a:p>
          <a:p>
            <a:r>
              <a:rPr lang="en-US" sz="1600" dirty="0"/>
              <a:t>5. Evaluate model performance: Assess the performance of the developed model using appropriate metrics and validation techniques to ensure reliability and generalization capability.</a:t>
            </a:r>
          </a:p>
          <a:p>
            <a:r>
              <a:rPr lang="en-US" sz="1600" dirty="0"/>
              <a:t>6. Develop a user-friendly interface: Create an intuitive interface to allow users, such as employers or HR professionals, to upload CVs and obtain personality trait predictions easily.</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10B807-F94B-9884-EA88-AD3A2C980077}"/>
              </a:ext>
            </a:extLst>
          </p:cNvPr>
          <p:cNvSpPr txBox="1"/>
          <p:nvPr/>
        </p:nvSpPr>
        <p:spPr>
          <a:xfrm>
            <a:off x="1066800" y="609600"/>
            <a:ext cx="8153400" cy="4339650"/>
          </a:xfrm>
          <a:prstGeom prst="rect">
            <a:avLst/>
          </a:prstGeom>
          <a:noFill/>
        </p:spPr>
        <p:txBody>
          <a:bodyPr wrap="square" rtlCol="0">
            <a:spAutoFit/>
          </a:bodyPr>
          <a:lstStyle/>
          <a:p>
            <a:pPr algn="l"/>
            <a:r>
              <a:rPr lang="en-US" sz="1600" b="0" i="0" dirty="0">
                <a:solidFill>
                  <a:srgbClr val="0D0D0D"/>
                </a:solidFill>
                <a:effectLst/>
              </a:rPr>
              <a:t>Expected Outcomes:</a:t>
            </a:r>
          </a:p>
          <a:p>
            <a:pPr algn="l"/>
            <a:endParaRPr lang="en-US" sz="1600" b="0" i="0" dirty="0">
              <a:solidFill>
                <a:srgbClr val="0D0D0D"/>
              </a:solidFill>
              <a:effectLst/>
            </a:endParaRPr>
          </a:p>
          <a:p>
            <a:pPr algn="l">
              <a:buFont typeface="+mj-lt"/>
              <a:buAutoNum type="arabicPeriod"/>
            </a:pPr>
            <a:r>
              <a:rPr lang="en-US" sz="1600" b="0" i="0" dirty="0">
                <a:solidFill>
                  <a:srgbClr val="0D0D0D"/>
                </a:solidFill>
                <a:effectLst/>
              </a:rPr>
              <a:t>A trained artificial intellige</a:t>
            </a:r>
            <a:r>
              <a:rPr lang="en-US" sz="1600" dirty="0">
                <a:solidFill>
                  <a:srgbClr val="0D0D0D"/>
                </a:solidFill>
              </a:rPr>
              <a:t>nce </a:t>
            </a:r>
            <a:r>
              <a:rPr lang="en-US" sz="1600" b="0" i="0" dirty="0">
                <a:solidFill>
                  <a:srgbClr val="0D0D0D"/>
                </a:solidFill>
                <a:effectLst/>
              </a:rPr>
              <a:t>model capable of predicting personality traits from CV data with reasonable accuracy.</a:t>
            </a:r>
          </a:p>
          <a:p>
            <a:pPr algn="l">
              <a:buFont typeface="+mj-lt"/>
              <a:buAutoNum type="arabicPeriod"/>
            </a:pPr>
            <a:endParaRPr lang="en-US" sz="1600" b="0" i="0" dirty="0">
              <a:solidFill>
                <a:srgbClr val="0D0D0D"/>
              </a:solidFill>
              <a:effectLst/>
            </a:endParaRPr>
          </a:p>
          <a:p>
            <a:pPr algn="l">
              <a:buFont typeface="+mj-lt"/>
              <a:buAutoNum type="arabicPeriod"/>
            </a:pPr>
            <a:r>
              <a:rPr lang="en-US" sz="1600" b="0" i="0" dirty="0">
                <a:solidFill>
                  <a:srgbClr val="0D0D0D"/>
                </a:solidFill>
                <a:effectLst/>
              </a:rPr>
              <a:t>An intuitive user interface for uploading CVs and obtaining personality trait predictions.</a:t>
            </a:r>
          </a:p>
          <a:p>
            <a:pPr algn="l">
              <a:buFont typeface="+mj-lt"/>
              <a:buAutoNum type="arabicPeriod"/>
            </a:pPr>
            <a:endParaRPr lang="en-US" sz="1600" b="0" i="0" dirty="0">
              <a:solidFill>
                <a:srgbClr val="0D0D0D"/>
              </a:solidFill>
              <a:effectLst/>
            </a:endParaRPr>
          </a:p>
          <a:p>
            <a:pPr algn="l">
              <a:buFont typeface="+mj-lt"/>
              <a:buAutoNum type="arabicPeriod"/>
            </a:pPr>
            <a:r>
              <a:rPr lang="en-US" sz="1600" b="0" i="0" dirty="0">
                <a:solidFill>
                  <a:srgbClr val="0D0D0D"/>
                </a:solidFill>
                <a:effectLst/>
              </a:rPr>
              <a:t>Insights into the potential correlations between linguistic features in CVs and personality traits, contributing to the understanding of human behavior in professional contexts.</a:t>
            </a:r>
          </a:p>
          <a:p>
            <a:pPr algn="l">
              <a:buFont typeface="+mj-lt"/>
              <a:buAutoNum type="arabicPeriod"/>
            </a:pPr>
            <a:endParaRPr lang="en-US" sz="1600" dirty="0">
              <a:solidFill>
                <a:srgbClr val="0D0D0D"/>
              </a:solidFill>
            </a:endParaRPr>
          </a:p>
          <a:p>
            <a:pPr algn="l">
              <a:buFont typeface="+mj-lt"/>
              <a:buAutoNum type="arabicPeriod"/>
            </a:pPr>
            <a:endParaRPr lang="en-US" sz="1600" b="0" i="0" dirty="0">
              <a:solidFill>
                <a:srgbClr val="0D0D0D"/>
              </a:solidFill>
              <a:effectLst/>
            </a:endParaRPr>
          </a:p>
          <a:p>
            <a:pPr algn="l"/>
            <a:r>
              <a:rPr lang="en-US" sz="1600" b="0" i="0" dirty="0">
                <a:solidFill>
                  <a:srgbClr val="0D0D0D"/>
                </a:solidFill>
                <a:effectLst/>
              </a:rPr>
              <a:t>Conclusion: </a:t>
            </a:r>
          </a:p>
          <a:p>
            <a:pPr algn="l"/>
            <a:r>
              <a:rPr lang="en-US" sz="1600" b="0" i="0" dirty="0">
                <a:solidFill>
                  <a:srgbClr val="0D0D0D"/>
                </a:solidFill>
                <a:effectLst/>
              </a:rPr>
              <a:t>The Personality Prediction through CV Analysis project aims to leverage machine learning and NLP techniques to enhance the hiring process by providing insights into candidates' personalities based on their CVs. By automating personality trait prediction, this project has the potential to streamline recruitment processes and improve candidate-job fit assessments for employers</a:t>
            </a:r>
            <a:r>
              <a:rPr lang="en-US" b="0" i="0" dirty="0">
                <a:solidFill>
                  <a:srgbClr val="0D0D0D"/>
                </a:solidFill>
                <a:effectLst/>
                <a:latin typeface="Söhne"/>
              </a:rPr>
              <a:t>.</a:t>
            </a:r>
          </a:p>
          <a:p>
            <a:endParaRPr lang="en-IN" dirty="0"/>
          </a:p>
        </p:txBody>
      </p:sp>
    </p:spTree>
    <p:extLst>
      <p:ext uri="{BB962C8B-B14F-4D97-AF65-F5344CB8AC3E}">
        <p14:creationId xmlns:p14="http://schemas.microsoft.com/office/powerpoint/2010/main" val="3016159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971782" y="5943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37477" y="7523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0634345" y="629236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70255" y="304800"/>
            <a:ext cx="8068945" cy="447558"/>
          </a:xfrm>
          <a:prstGeom prst="rect">
            <a:avLst/>
          </a:prstGeom>
        </p:spPr>
        <p:txBody>
          <a:bodyPr vert="horz" wrap="square" lIns="0" tIns="16510" rIns="0" bIns="0" rtlCol="0">
            <a:spAutoFit/>
          </a:bodyPr>
          <a:lstStyle/>
          <a:p>
            <a:pPr marL="12700">
              <a:lnSpc>
                <a:spcPct val="100000"/>
              </a:lnSpc>
              <a:spcBef>
                <a:spcPts val="130"/>
              </a:spcBef>
            </a:pPr>
            <a:r>
              <a:rPr sz="2800" spc="25" dirty="0"/>
              <a:t>W</a:t>
            </a:r>
            <a:r>
              <a:rPr sz="2800" spc="-20" dirty="0"/>
              <a:t>H</a:t>
            </a:r>
            <a:r>
              <a:rPr sz="2800" spc="20" dirty="0"/>
              <a:t>O</a:t>
            </a:r>
            <a:r>
              <a:rPr sz="2800" spc="-235" dirty="0"/>
              <a:t> </a:t>
            </a:r>
            <a:r>
              <a:rPr sz="2800" spc="-10" dirty="0"/>
              <a:t>AR</a:t>
            </a:r>
            <a:r>
              <a:rPr sz="2800" spc="15" dirty="0"/>
              <a:t>E</a:t>
            </a:r>
            <a:r>
              <a:rPr sz="2800" spc="-35" dirty="0"/>
              <a:t> </a:t>
            </a:r>
            <a:r>
              <a:rPr sz="2800" spc="-10" dirty="0"/>
              <a:t>T</a:t>
            </a:r>
            <a:r>
              <a:rPr sz="2800" spc="-15" dirty="0"/>
              <a:t>H</a:t>
            </a:r>
            <a:r>
              <a:rPr sz="2800" spc="15" dirty="0"/>
              <a:t>E</a:t>
            </a:r>
            <a:r>
              <a:rPr sz="2800" spc="-35" dirty="0"/>
              <a:t> </a:t>
            </a:r>
            <a:r>
              <a:rPr sz="2800" spc="-20" dirty="0"/>
              <a:t>E</a:t>
            </a:r>
            <a:r>
              <a:rPr sz="2800" spc="30" dirty="0"/>
              <a:t>N</a:t>
            </a:r>
            <a:r>
              <a:rPr sz="2800" spc="15" dirty="0"/>
              <a:t>D</a:t>
            </a:r>
            <a:r>
              <a:rPr sz="2800" spc="-45" dirty="0"/>
              <a:t> </a:t>
            </a:r>
            <a:r>
              <a:rPr sz="2800" dirty="0"/>
              <a:t>U</a:t>
            </a:r>
            <a:r>
              <a:rPr sz="2800" spc="10" dirty="0"/>
              <a:t>S</a:t>
            </a:r>
            <a:r>
              <a:rPr sz="2800" spc="-25" dirty="0"/>
              <a:t>E</a:t>
            </a:r>
            <a:r>
              <a:rPr sz="2800" spc="-10" dirty="0"/>
              <a:t>R</a:t>
            </a:r>
            <a:r>
              <a:rPr sz="2800" spc="5" dirty="0"/>
              <a:t>S?</a:t>
            </a:r>
            <a:endParaRPr sz="28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p:cNvSpPr txBox="1"/>
          <p:nvPr/>
        </p:nvSpPr>
        <p:spPr>
          <a:xfrm>
            <a:off x="608263" y="990600"/>
            <a:ext cx="10026081" cy="5016758"/>
          </a:xfrm>
          <a:prstGeom prst="rect">
            <a:avLst/>
          </a:prstGeom>
          <a:noFill/>
        </p:spPr>
        <p:txBody>
          <a:bodyPr wrap="square" rtlCol="0">
            <a:spAutoFit/>
          </a:bodyPr>
          <a:lstStyle/>
          <a:p>
            <a:r>
              <a:rPr lang="en-US" sz="1600" b="1" dirty="0"/>
              <a:t>1. Human Resource Professionals</a:t>
            </a:r>
            <a:r>
              <a:rPr lang="en-US" sz="1600" dirty="0"/>
              <a:t>: HR professionals in various industries can utilize the personality prediction system to assess the suitability of candidates for specific roles, streamline the recruitment process, and improve candidate-job fit.</a:t>
            </a:r>
          </a:p>
          <a:p>
            <a:endParaRPr lang="en-US" sz="1600" dirty="0"/>
          </a:p>
          <a:p>
            <a:r>
              <a:rPr lang="en-US" sz="1600" b="1" dirty="0"/>
              <a:t>2. Recruitment Agencies: </a:t>
            </a:r>
            <a:r>
              <a:rPr lang="en-US" sz="1600" dirty="0"/>
              <a:t>Recruitment agencies can leverage the personality prediction tool to enhance their candidate screening processes, offer more tailored candidate recommendations to clients, and improve overall client satisfaction.</a:t>
            </a:r>
          </a:p>
          <a:p>
            <a:endParaRPr lang="en-US" sz="1600" dirty="0"/>
          </a:p>
          <a:p>
            <a:r>
              <a:rPr lang="en-US" sz="1600" b="1" dirty="0"/>
              <a:t>3. Hiring Managers</a:t>
            </a:r>
            <a:r>
              <a:rPr lang="en-US" sz="1600" dirty="0"/>
              <a:t>: Hiring managers responsible for selecting candidates for job openings can benefit from the personality prediction system to gain insights into candidates' personalities and make more informed hiring decisions.</a:t>
            </a:r>
          </a:p>
          <a:p>
            <a:endParaRPr lang="en-US" sz="1600" dirty="0"/>
          </a:p>
          <a:p>
            <a:r>
              <a:rPr lang="en-US" sz="1600" b="1" dirty="0"/>
              <a:t>4. Talent Acquisition Teams: </a:t>
            </a:r>
            <a:r>
              <a:rPr lang="en-US" sz="1600" dirty="0"/>
              <a:t>Talent acquisition teams within organizations can use the personality prediction tool to identify candidates who align with the organization's culture, values, and job requirements, thereby improving employee retention and performance.</a:t>
            </a:r>
          </a:p>
          <a:p>
            <a:endParaRPr lang="en-US" sz="1600" dirty="0"/>
          </a:p>
          <a:p>
            <a:r>
              <a:rPr lang="en-US" sz="1600" b="1" dirty="0"/>
              <a:t>5. Career Counselors</a:t>
            </a:r>
            <a:r>
              <a:rPr lang="en-US" sz="1600" dirty="0"/>
              <a:t>: Career counselors and advisors can utilize the personality prediction system to provide personalized career guidance to individuals based on their personality traits and strengths, helping them make informed career decisions.</a:t>
            </a:r>
          </a:p>
          <a:p>
            <a:endParaRPr lang="en-US" sz="1600" b="1" dirty="0"/>
          </a:p>
          <a:p>
            <a:r>
              <a:rPr lang="en-US" sz="1600" b="1" dirty="0"/>
              <a:t>6. Job Seekers</a:t>
            </a:r>
            <a:r>
              <a:rPr lang="en-US" sz="1600" dirty="0"/>
              <a:t>: Job seekers can use the personality prediction tool to gain insights into how their personality traits may be perceived by potential employers and tailor their CVs accordingly to enhance their job prospects.</a:t>
            </a:r>
          </a:p>
          <a:p>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9225B-E2AC-01C2-1527-A0BC7A59CC97}"/>
              </a:ext>
            </a:extLst>
          </p:cNvPr>
          <p:cNvSpPr txBox="1"/>
          <p:nvPr/>
        </p:nvSpPr>
        <p:spPr>
          <a:xfrm>
            <a:off x="838200" y="533400"/>
            <a:ext cx="8229600" cy="4093428"/>
          </a:xfrm>
          <a:prstGeom prst="rect">
            <a:avLst/>
          </a:prstGeom>
          <a:noFill/>
        </p:spPr>
        <p:txBody>
          <a:bodyPr wrap="square" rtlCol="0">
            <a:spAutoFit/>
          </a:bodyPr>
          <a:lstStyle/>
          <a:p>
            <a:r>
              <a:rPr lang="en-US" sz="1800" b="1" dirty="0"/>
              <a:t>7</a:t>
            </a:r>
            <a:r>
              <a:rPr lang="en-US" sz="1600" b="1" dirty="0"/>
              <a:t>. Psychologists and Researchers</a:t>
            </a:r>
            <a:r>
              <a:rPr lang="en-US" sz="1600" dirty="0"/>
              <a:t>: Psychologists and researchers studying personality traits and their impact on professional success can use the personality prediction system to gather data and insights for their studies, contributing to the advancement of knowledge in the field of psychology and human resources.</a:t>
            </a:r>
          </a:p>
          <a:p>
            <a:endParaRPr lang="en-US" sz="1600" dirty="0"/>
          </a:p>
          <a:p>
            <a:r>
              <a:rPr lang="en-US" sz="1600" b="1" dirty="0"/>
              <a:t>8. Educational Institutions: </a:t>
            </a:r>
            <a:r>
              <a:rPr lang="en-US" sz="1600" dirty="0"/>
              <a:t>Career services departments in educational institutions can integrate the personality prediction tool into their career counseling and job placement services to assist students and alumni in identifying suitable career paths and job opportunities.</a:t>
            </a:r>
          </a:p>
          <a:p>
            <a:endParaRPr lang="en-US" sz="1600" b="1" dirty="0"/>
          </a:p>
          <a:p>
            <a:r>
              <a:rPr lang="en-US" sz="1600" b="1" dirty="0"/>
              <a:t>9. Corporate Trainers and Coaches</a:t>
            </a:r>
            <a:r>
              <a:rPr lang="en-US" sz="1600" dirty="0"/>
              <a:t>: Corporate trainers and coaches can utilize the personality prediction system to customize training programs and coaching sessions based on participants' personality profiles, enhancing learning outcomes and professional development.</a:t>
            </a:r>
          </a:p>
          <a:p>
            <a:endParaRPr lang="en-US" sz="1600" dirty="0"/>
          </a:p>
          <a:p>
            <a:r>
              <a:rPr lang="en-US" sz="1600" b="1" dirty="0"/>
              <a:t>10. Job Boards and Career Websites</a:t>
            </a:r>
            <a:r>
              <a:rPr lang="en-US" sz="1600" dirty="0"/>
              <a:t>: Job boards and career websites can incorporate the personality prediction tool as an additional feature to provide value-added services to job seekers and employers, improving user engagement and satisfaction</a:t>
            </a:r>
            <a:r>
              <a:rPr lang="en-US" sz="1800" dirty="0"/>
              <a:t>.</a:t>
            </a:r>
            <a:endParaRPr lang="en-IN" sz="1800" dirty="0"/>
          </a:p>
        </p:txBody>
      </p:sp>
    </p:spTree>
    <p:extLst>
      <p:ext uri="{BB962C8B-B14F-4D97-AF65-F5344CB8AC3E}">
        <p14:creationId xmlns:p14="http://schemas.microsoft.com/office/powerpoint/2010/main" val="3776221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8601" y="1476375"/>
            <a:ext cx="1066800" cy="4114800"/>
          </a:xfrm>
          <a:prstGeom prst="rect">
            <a:avLst/>
          </a:prstGeom>
        </p:spPr>
      </p:pic>
      <p:sp>
        <p:nvSpPr>
          <p:cNvPr id="3" name="object 3"/>
          <p:cNvSpPr/>
          <p:nvPr/>
        </p:nvSpPr>
        <p:spPr>
          <a:xfrm>
            <a:off x="10820400" y="50292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433512" y="103886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515600" y="5715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304800"/>
            <a:ext cx="9763125" cy="444352"/>
          </a:xfrm>
          <a:prstGeom prst="rect">
            <a:avLst/>
          </a:prstGeom>
        </p:spPr>
        <p:txBody>
          <a:bodyPr vert="horz" wrap="square" lIns="0" tIns="13335" rIns="0" bIns="0" rtlCol="0">
            <a:spAutoFit/>
          </a:bodyPr>
          <a:lstStyle/>
          <a:p>
            <a:pPr marL="12700">
              <a:lnSpc>
                <a:spcPct val="100000"/>
              </a:lnSpc>
              <a:spcBef>
                <a:spcPts val="105"/>
              </a:spcBef>
            </a:pPr>
            <a:r>
              <a:rPr sz="2800" spc="-40" dirty="0"/>
              <a:t>Y</a:t>
            </a:r>
            <a:r>
              <a:rPr sz="2800" spc="10" dirty="0"/>
              <a:t>O</a:t>
            </a:r>
            <a:r>
              <a:rPr sz="2800" spc="25" dirty="0"/>
              <a:t>U</a:t>
            </a:r>
            <a:r>
              <a:rPr sz="2800" dirty="0"/>
              <a:t>R</a:t>
            </a:r>
            <a:r>
              <a:rPr sz="2800" spc="5" dirty="0"/>
              <a:t> </a:t>
            </a:r>
            <a:r>
              <a:rPr sz="2800" spc="25" dirty="0"/>
              <a:t>S</a:t>
            </a:r>
            <a:r>
              <a:rPr sz="2800" spc="10" dirty="0"/>
              <a:t>O</a:t>
            </a:r>
            <a:r>
              <a:rPr sz="2800" spc="25" dirty="0"/>
              <a:t>LU</a:t>
            </a:r>
            <a:r>
              <a:rPr sz="2800" spc="-35" dirty="0"/>
              <a:t>T</a:t>
            </a:r>
            <a:r>
              <a:rPr sz="2800" spc="-30" dirty="0"/>
              <a:t>I</a:t>
            </a:r>
            <a:r>
              <a:rPr sz="2800" spc="10" dirty="0"/>
              <a:t>O</a:t>
            </a:r>
            <a:r>
              <a:rPr sz="2800" dirty="0"/>
              <a:t>N</a:t>
            </a:r>
            <a:r>
              <a:rPr sz="2800" spc="-345" dirty="0"/>
              <a:t> </a:t>
            </a:r>
            <a:r>
              <a:rPr sz="2800" spc="-35" dirty="0"/>
              <a:t>A</a:t>
            </a:r>
            <a:r>
              <a:rPr sz="2800" spc="-5" dirty="0"/>
              <a:t>N</a:t>
            </a:r>
            <a:r>
              <a:rPr sz="2800" dirty="0"/>
              <a:t>D</a:t>
            </a:r>
            <a:r>
              <a:rPr sz="2800" spc="35" dirty="0"/>
              <a:t> </a:t>
            </a:r>
            <a:r>
              <a:rPr sz="2800" spc="-30" dirty="0"/>
              <a:t>I</a:t>
            </a:r>
            <a:r>
              <a:rPr sz="2800" spc="-35" dirty="0"/>
              <a:t>T</a:t>
            </a:r>
            <a:r>
              <a:rPr sz="2800" dirty="0"/>
              <a:t>S</a:t>
            </a:r>
            <a:r>
              <a:rPr sz="2800" spc="60" dirty="0"/>
              <a:t> </a:t>
            </a:r>
            <a:r>
              <a:rPr sz="2800" spc="-295" dirty="0"/>
              <a:t>V</a:t>
            </a:r>
            <a:r>
              <a:rPr sz="2800" spc="-35" dirty="0"/>
              <a:t>A</a:t>
            </a:r>
            <a:r>
              <a:rPr sz="2800" spc="25" dirty="0"/>
              <a:t>LU</a:t>
            </a:r>
            <a:r>
              <a:rPr sz="2800" dirty="0"/>
              <a:t>E</a:t>
            </a:r>
            <a:r>
              <a:rPr sz="2800" spc="-65" dirty="0"/>
              <a:t> </a:t>
            </a:r>
            <a:r>
              <a:rPr sz="2800" spc="-15" dirty="0"/>
              <a:t>P</a:t>
            </a:r>
            <a:r>
              <a:rPr sz="2800" spc="-30" dirty="0"/>
              <a:t>R</a:t>
            </a:r>
            <a:r>
              <a:rPr sz="2800" spc="10" dirty="0"/>
              <a:t>O</a:t>
            </a:r>
            <a:r>
              <a:rPr sz="2800" spc="-15" dirty="0"/>
              <a:t>P</a:t>
            </a:r>
            <a:r>
              <a:rPr sz="2800" spc="10" dirty="0"/>
              <a:t>O</a:t>
            </a:r>
            <a:r>
              <a:rPr sz="2800" spc="25" dirty="0"/>
              <a:t>S</a:t>
            </a:r>
            <a:r>
              <a:rPr sz="2800" spc="-30" dirty="0"/>
              <a:t>I</a:t>
            </a:r>
            <a:r>
              <a:rPr sz="2800" spc="-35" dirty="0"/>
              <a:t>T</a:t>
            </a:r>
            <a:r>
              <a:rPr sz="2800" spc="-30" dirty="0"/>
              <a:t>I</a:t>
            </a:r>
            <a:r>
              <a:rPr sz="2800" spc="10" dirty="0"/>
              <a:t>O</a:t>
            </a:r>
            <a:r>
              <a:rPr sz="28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3" name="TextBox 12"/>
          <p:cNvSpPr txBox="1"/>
          <p:nvPr/>
        </p:nvSpPr>
        <p:spPr>
          <a:xfrm>
            <a:off x="1795462" y="993378"/>
            <a:ext cx="7786688" cy="369332"/>
          </a:xfrm>
          <a:prstGeom prst="rect">
            <a:avLst/>
          </a:prstGeom>
          <a:noFill/>
        </p:spPr>
        <p:txBody>
          <a:bodyPr wrap="square" rtlCol="0">
            <a:spAutoFit/>
          </a:bodyPr>
          <a:lstStyle/>
          <a:p>
            <a:r>
              <a:rPr lang="en-US" dirty="0"/>
              <a:t>The developed system solves the problems of various end user’s as</a:t>
            </a:r>
            <a:endParaRPr lang="en-IN" dirty="0"/>
          </a:p>
        </p:txBody>
      </p:sp>
      <p:sp>
        <p:nvSpPr>
          <p:cNvPr id="10" name="TextBox 9">
            <a:extLst>
              <a:ext uri="{FF2B5EF4-FFF2-40B4-BE49-F238E27FC236}">
                <a16:creationId xmlns:a16="http://schemas.microsoft.com/office/drawing/2014/main" id="{52594383-0278-6825-7835-1AB2F437FC98}"/>
              </a:ext>
            </a:extLst>
          </p:cNvPr>
          <p:cNvSpPr txBox="1"/>
          <p:nvPr/>
        </p:nvSpPr>
        <p:spPr>
          <a:xfrm>
            <a:off x="1247394" y="1362710"/>
            <a:ext cx="9449181" cy="4278094"/>
          </a:xfrm>
          <a:prstGeom prst="rect">
            <a:avLst/>
          </a:prstGeom>
          <a:noFill/>
        </p:spPr>
        <p:txBody>
          <a:bodyPr wrap="square" rtlCol="0">
            <a:spAutoFit/>
          </a:bodyPr>
          <a:lstStyle/>
          <a:p>
            <a:pPr algn="l">
              <a:buFont typeface="+mj-lt"/>
              <a:buAutoNum type="arabicPeriod"/>
            </a:pPr>
            <a:r>
              <a:rPr lang="en-US" sz="1600" b="1" i="0" dirty="0">
                <a:solidFill>
                  <a:srgbClr val="0D0D0D"/>
                </a:solidFill>
                <a:effectLst/>
                <a:latin typeface="Söhne"/>
              </a:rPr>
              <a:t>Improved Candidate Screening</a:t>
            </a:r>
            <a:r>
              <a:rPr lang="en-US" sz="1600" b="0" i="0" dirty="0">
                <a:solidFill>
                  <a:srgbClr val="0D0D0D"/>
                </a:solidFill>
                <a:effectLst/>
                <a:latin typeface="Söhne"/>
              </a:rPr>
              <a:t>: By analyzing personality traits from CVs, the system helps in filtering candidates based on their suitability for specific roles beyond just qualifications and experience. This allows recruiters to focus on candidates who not only meet the job requirements but also possess the desired personality traits for success in the role.</a:t>
            </a:r>
          </a:p>
          <a:p>
            <a:pPr algn="l">
              <a:buFont typeface="+mj-lt"/>
              <a:buAutoNum type="arabicPeriod"/>
            </a:pPr>
            <a:r>
              <a:rPr lang="en-US" sz="1600" b="1" i="0" dirty="0">
                <a:solidFill>
                  <a:srgbClr val="0D0D0D"/>
                </a:solidFill>
                <a:effectLst/>
                <a:latin typeface="Söhne"/>
              </a:rPr>
              <a:t>Enhanced Candidate-Role Alignment</a:t>
            </a:r>
            <a:r>
              <a:rPr lang="en-US" sz="1600" b="0" i="0" dirty="0">
                <a:solidFill>
                  <a:srgbClr val="0D0D0D"/>
                </a:solidFill>
                <a:effectLst/>
                <a:latin typeface="Söhne"/>
              </a:rPr>
              <a:t>: The system facilitates a better understanding of how well candidates' personalities align with the job requirements and organizational culture. This ensures that candidates selected for further consideration are more likely to thrive in the role, leading to higher job satisfaction and performance.</a:t>
            </a:r>
          </a:p>
          <a:p>
            <a:pPr algn="l">
              <a:buFont typeface="+mj-lt"/>
              <a:buAutoNum type="arabicPeriod"/>
            </a:pPr>
            <a:r>
              <a:rPr lang="en-US" sz="1600" b="1" i="0" dirty="0">
                <a:solidFill>
                  <a:srgbClr val="0D0D0D"/>
                </a:solidFill>
                <a:effectLst/>
                <a:latin typeface="Söhne"/>
              </a:rPr>
              <a:t>Reduction in Bias</a:t>
            </a:r>
            <a:r>
              <a:rPr lang="en-US" sz="1600" b="0" i="0" dirty="0">
                <a:solidFill>
                  <a:srgbClr val="0D0D0D"/>
                </a:solidFill>
                <a:effectLst/>
                <a:latin typeface="Söhne"/>
              </a:rPr>
              <a:t>: By relying on objective data derived from CVs, the system helps mitigate unconscious biases that may influence traditional CV screening processes. Personality prediction adds an additional layer of objectivity to the screening process, leading to fairer and more inclusive hiring decisions.</a:t>
            </a:r>
          </a:p>
          <a:p>
            <a:pPr algn="l">
              <a:buFont typeface="+mj-lt"/>
              <a:buAutoNum type="arabicPeriod"/>
            </a:pPr>
            <a:r>
              <a:rPr lang="en-US" sz="1600" b="1" i="0" dirty="0">
                <a:solidFill>
                  <a:srgbClr val="0D0D0D"/>
                </a:solidFill>
                <a:effectLst/>
                <a:latin typeface="Söhne"/>
              </a:rPr>
              <a:t>Time and Cost Savings</a:t>
            </a:r>
            <a:r>
              <a:rPr lang="en-US" sz="1600" b="0" i="0" dirty="0">
                <a:solidFill>
                  <a:srgbClr val="0D0D0D"/>
                </a:solidFill>
                <a:effectLst/>
                <a:latin typeface="Söhne"/>
              </a:rPr>
              <a:t>: Automating the personality prediction process streamlines CV screening, saving valuable time and resources for recruiters and hiring managers. By prioritizing candidates with the most suitable personality traits, the system reduces the need for manual review of numerous CVs, accelerating the hiring process.</a:t>
            </a:r>
          </a:p>
          <a:p>
            <a:pPr algn="l">
              <a:buFont typeface="+mj-lt"/>
              <a:buAutoNum type="arabicPeriod"/>
            </a:pPr>
            <a:r>
              <a:rPr lang="en-US" sz="1600" b="1" i="0" dirty="0">
                <a:solidFill>
                  <a:srgbClr val="0D0D0D"/>
                </a:solidFill>
                <a:effectLst/>
                <a:latin typeface="Söhne"/>
              </a:rPr>
              <a:t>Enhanced Candidate Experience</a:t>
            </a:r>
            <a:r>
              <a:rPr lang="en-US" sz="1600" b="0" i="0" dirty="0">
                <a:solidFill>
                  <a:srgbClr val="0D0D0D"/>
                </a:solidFill>
                <a:effectLst/>
                <a:latin typeface="Söhne"/>
              </a:rPr>
              <a:t>: Candidates benefit from a more personalized and relevant screening process. Rather than being evaluated solely based on qualifications, candidates are assessed holistically, leading to a more positive candidate experience and increased likelihood of attracting top talent.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323</TotalTime>
  <Words>2054</Words>
  <Application>Microsoft Office PowerPoint</Application>
  <PresentationFormat>Widescreen</PresentationFormat>
  <Paragraphs>115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Söhne</vt:lpstr>
      <vt:lpstr>Trebuchet MS</vt:lpstr>
      <vt:lpstr>Office Theme</vt:lpstr>
      <vt:lpstr>MONICA . B</vt:lpstr>
      <vt:lpstr>PROJECT TITLE</vt:lpstr>
      <vt:lpstr>AGENDA</vt:lpstr>
      <vt:lpstr>PROBLEM STATEMENT</vt:lpstr>
      <vt:lpstr>PROJECT OVERVIEW</vt:lpstr>
      <vt:lpstr>PowerPoint Presentation</vt:lpstr>
      <vt:lpstr>WHO ARE THE END USERS?</vt:lpstr>
      <vt:lpstr>PowerPoint Presentation</vt:lpstr>
      <vt:lpstr>YOUR SOLUTION AND ITS VALUE PROPOSITION</vt:lpstr>
      <vt:lpstr>PowerPoint Presentation</vt:lpstr>
      <vt:lpstr>THE WOW IN YOUR SOLUTION</vt:lpstr>
      <vt:lpstr>PowerPoint Presentation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MONICA . B</dc:title>
  <dc:creator>2021PITIT138</dc:creator>
  <cp:lastModifiedBy>Monica B</cp:lastModifiedBy>
  <cp:revision>11</cp:revision>
  <dcterms:created xsi:type="dcterms:W3CDTF">2024-03-28T07:50:17Z</dcterms:created>
  <dcterms:modified xsi:type="dcterms:W3CDTF">2024-04-05T13:15:35Z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