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MONICA . B</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 y="1676400"/>
            <a:ext cx="8991600" cy="4495800"/>
          </a:xfrm>
          <a:prstGeom prst="rect">
            <a:avLst/>
          </a:prstGeom>
        </p:spPr>
      </p:pic>
      <p:sp>
        <p:nvSpPr>
          <p:cNvPr id="6" name="TextBox 5"/>
          <p:cNvSpPr txBox="1"/>
          <p:nvPr/>
        </p:nvSpPr>
        <p:spPr>
          <a:xfrm>
            <a:off x="457200" y="377874"/>
            <a:ext cx="2802370" cy="646331"/>
          </a:xfrm>
          <a:prstGeom prst="rect">
            <a:avLst/>
          </a:prstGeom>
          <a:noFill/>
        </p:spPr>
        <p:txBody>
          <a:bodyPr wrap="none" rtlCol="0">
            <a:spAutoFit/>
          </a:bodyPr>
          <a:lstStyle/>
          <a:p>
            <a:r>
              <a:rPr lang="en-US" sz="3600" dirty="0" smtClean="0">
                <a:latin typeface="Trebuchet MS" pitchFamily="34" charset="0"/>
              </a:rPr>
              <a:t>WIREFRAMES</a:t>
            </a:r>
            <a:endParaRPr lang="en-US" sz="3600" dirty="0">
              <a:latin typeface="Trebuchet MS" pitchFamily="34" charset="0"/>
            </a:endParaRPr>
          </a:p>
        </p:txBody>
      </p:sp>
      <p:sp>
        <p:nvSpPr>
          <p:cNvPr id="7" name="TextBox 6"/>
          <p:cNvSpPr txBox="1"/>
          <p:nvPr/>
        </p:nvSpPr>
        <p:spPr>
          <a:xfrm>
            <a:off x="1215765" y="2907630"/>
            <a:ext cx="1295400" cy="230832"/>
          </a:xfrm>
          <a:prstGeom prst="rect">
            <a:avLst/>
          </a:prstGeom>
          <a:noFill/>
        </p:spPr>
        <p:txBody>
          <a:bodyPr wrap="square" rtlCol="0">
            <a:spAutoFit/>
          </a:bodyPr>
          <a:lstStyle/>
          <a:p>
            <a:r>
              <a:rPr lang="en-US" sz="900" dirty="0" err="1" smtClean="0"/>
              <a:t>HI,How</a:t>
            </a:r>
            <a:r>
              <a:rPr lang="en-US" sz="900" dirty="0" smtClean="0"/>
              <a:t> can I help you?</a:t>
            </a:r>
          </a:p>
        </p:txBody>
      </p:sp>
      <p:sp>
        <p:nvSpPr>
          <p:cNvPr id="8" name="TextBox 7"/>
          <p:cNvSpPr txBox="1"/>
          <p:nvPr/>
        </p:nvSpPr>
        <p:spPr>
          <a:xfrm>
            <a:off x="1524000" y="3320534"/>
            <a:ext cx="1371600" cy="369332"/>
          </a:xfrm>
          <a:prstGeom prst="rect">
            <a:avLst/>
          </a:prstGeom>
          <a:noFill/>
        </p:spPr>
        <p:txBody>
          <a:bodyPr wrap="square" rtlCol="0">
            <a:spAutoFit/>
          </a:bodyPr>
          <a:lstStyle/>
          <a:p>
            <a:r>
              <a:rPr lang="en-US" sz="900" dirty="0" smtClean="0"/>
              <a:t>I have a query about my bank crisis due to loans</a:t>
            </a:r>
            <a:endParaRPr lang="en-US" sz="900" dirty="0"/>
          </a:p>
        </p:txBody>
      </p:sp>
      <p:sp>
        <p:nvSpPr>
          <p:cNvPr id="9" name="TextBox 8"/>
          <p:cNvSpPr txBox="1"/>
          <p:nvPr/>
        </p:nvSpPr>
        <p:spPr>
          <a:xfrm>
            <a:off x="1255510" y="3902194"/>
            <a:ext cx="1066800" cy="507831"/>
          </a:xfrm>
          <a:prstGeom prst="rect">
            <a:avLst/>
          </a:prstGeom>
          <a:noFill/>
        </p:spPr>
        <p:txBody>
          <a:bodyPr wrap="square" rtlCol="0">
            <a:spAutoFit/>
          </a:bodyPr>
          <a:lstStyle/>
          <a:p>
            <a:r>
              <a:rPr lang="en-US" sz="900" dirty="0" smtClean="0"/>
              <a:t>Name your bank</a:t>
            </a:r>
          </a:p>
          <a:p>
            <a:endParaRPr lang="en-US" dirty="0"/>
          </a:p>
        </p:txBody>
      </p:sp>
      <p:sp>
        <p:nvSpPr>
          <p:cNvPr id="10" name="TextBox 9"/>
          <p:cNvSpPr txBox="1"/>
          <p:nvPr/>
        </p:nvSpPr>
        <p:spPr>
          <a:xfrm>
            <a:off x="1718540" y="4390290"/>
            <a:ext cx="1371600" cy="230832"/>
          </a:xfrm>
          <a:prstGeom prst="rect">
            <a:avLst/>
          </a:prstGeom>
          <a:noFill/>
        </p:spPr>
        <p:txBody>
          <a:bodyPr wrap="square" rtlCol="0">
            <a:spAutoFit/>
          </a:bodyPr>
          <a:lstStyle/>
          <a:p>
            <a:r>
              <a:rPr lang="en-US" sz="900" dirty="0" smtClean="0"/>
              <a:t>State Bank of Algeria</a:t>
            </a:r>
            <a:endParaRPr lang="en-US" sz="900" dirty="0"/>
          </a:p>
        </p:txBody>
      </p:sp>
      <p:sp>
        <p:nvSpPr>
          <p:cNvPr id="11" name="TextBox 10"/>
          <p:cNvSpPr txBox="1"/>
          <p:nvPr/>
        </p:nvSpPr>
        <p:spPr>
          <a:xfrm>
            <a:off x="4191000" y="2819400"/>
            <a:ext cx="914400" cy="369332"/>
          </a:xfrm>
          <a:prstGeom prst="rect">
            <a:avLst/>
          </a:prstGeom>
          <a:noFill/>
        </p:spPr>
        <p:txBody>
          <a:bodyPr wrap="square" rtlCol="0">
            <a:spAutoFit/>
          </a:bodyPr>
          <a:lstStyle/>
          <a:p>
            <a:endParaRPr lang="en-US" dirty="0"/>
          </a:p>
        </p:txBody>
      </p:sp>
      <p:sp>
        <p:nvSpPr>
          <p:cNvPr id="12" name="TextBox 11"/>
          <p:cNvSpPr txBox="1"/>
          <p:nvPr/>
        </p:nvSpPr>
        <p:spPr>
          <a:xfrm>
            <a:off x="4267200" y="2819400"/>
            <a:ext cx="1066800" cy="369332"/>
          </a:xfrm>
          <a:prstGeom prst="rect">
            <a:avLst/>
          </a:prstGeom>
          <a:noFill/>
        </p:spPr>
        <p:txBody>
          <a:bodyPr wrap="square" rtlCol="0">
            <a:spAutoFit/>
          </a:bodyPr>
          <a:lstStyle/>
          <a:p>
            <a:r>
              <a:rPr lang="en-US" sz="900" dirty="0" smtClean="0"/>
              <a:t>Your name and account number</a:t>
            </a:r>
            <a:endParaRPr lang="en-US" sz="900" dirty="0"/>
          </a:p>
        </p:txBody>
      </p:sp>
      <p:sp>
        <p:nvSpPr>
          <p:cNvPr id="13" name="TextBox 12"/>
          <p:cNvSpPr txBox="1"/>
          <p:nvPr/>
        </p:nvSpPr>
        <p:spPr>
          <a:xfrm>
            <a:off x="4505960" y="3217426"/>
            <a:ext cx="1219200" cy="369332"/>
          </a:xfrm>
          <a:prstGeom prst="rect">
            <a:avLst/>
          </a:prstGeom>
          <a:noFill/>
        </p:spPr>
        <p:txBody>
          <a:bodyPr wrap="square" rtlCol="0">
            <a:spAutoFit/>
          </a:bodyPr>
          <a:lstStyle/>
          <a:p>
            <a:r>
              <a:rPr lang="en-US" sz="900" dirty="0" err="1" smtClean="0"/>
              <a:t>xxxx</a:t>
            </a:r>
            <a:r>
              <a:rPr lang="en-US" sz="900" dirty="0" smtClean="0"/>
              <a:t>  </a:t>
            </a:r>
          </a:p>
          <a:p>
            <a:r>
              <a:rPr lang="en-US" sz="900" dirty="0" err="1" smtClean="0"/>
              <a:t>yyyyyyy</a:t>
            </a:r>
            <a:endParaRPr lang="en-US" sz="900" dirty="0" smtClean="0"/>
          </a:p>
        </p:txBody>
      </p:sp>
      <p:sp>
        <p:nvSpPr>
          <p:cNvPr id="14" name="TextBox 13"/>
          <p:cNvSpPr txBox="1"/>
          <p:nvPr/>
        </p:nvSpPr>
        <p:spPr>
          <a:xfrm>
            <a:off x="4145280" y="3689866"/>
            <a:ext cx="1732280" cy="507831"/>
          </a:xfrm>
          <a:prstGeom prst="rect">
            <a:avLst/>
          </a:prstGeom>
          <a:noFill/>
        </p:spPr>
        <p:txBody>
          <a:bodyPr wrap="square" rtlCol="0">
            <a:spAutoFit/>
          </a:bodyPr>
          <a:lstStyle/>
          <a:p>
            <a:r>
              <a:rPr lang="en-US" sz="900" dirty="0" smtClean="0"/>
              <a:t>Choose one:</a:t>
            </a:r>
          </a:p>
          <a:p>
            <a:r>
              <a:rPr lang="en-US" sz="900" dirty="0" smtClean="0"/>
              <a:t>1.Credit card debts</a:t>
            </a:r>
          </a:p>
          <a:p>
            <a:r>
              <a:rPr lang="en-US" sz="900" dirty="0" smtClean="0"/>
              <a:t>2.Direct Loans</a:t>
            </a:r>
          </a:p>
        </p:txBody>
      </p:sp>
    </p:spTree>
    <p:extLst>
      <p:ext uri="{BB962C8B-B14F-4D97-AF65-F5344CB8AC3E}">
        <p14:creationId xmlns:p14="http://schemas.microsoft.com/office/powerpoint/2010/main" val="297803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8190" y="304947"/>
            <a:ext cx="2437130" cy="444352"/>
          </a:xfrm>
          <a:prstGeom prst="rect">
            <a:avLst/>
          </a:prstGeom>
        </p:spPr>
        <p:txBody>
          <a:bodyPr vert="horz" wrap="square" lIns="0" tIns="13335" rIns="0" bIns="0" rtlCol="0">
            <a:spAutoFit/>
          </a:bodyPr>
          <a:lstStyle/>
          <a:p>
            <a:pPr marL="12700">
              <a:lnSpc>
                <a:spcPct val="100000"/>
              </a:lnSpc>
              <a:spcBef>
                <a:spcPts val="105"/>
              </a:spcBef>
            </a:pPr>
            <a:r>
              <a:rPr sz="2800" dirty="0"/>
              <a:t>R</a:t>
            </a:r>
            <a:r>
              <a:rPr sz="2800" spc="-40" dirty="0"/>
              <a:t>E</a:t>
            </a:r>
            <a:r>
              <a:rPr sz="2800" spc="15" dirty="0"/>
              <a:t>S</a:t>
            </a:r>
            <a:r>
              <a:rPr sz="2800" spc="-30" dirty="0"/>
              <a:t>U</a:t>
            </a:r>
            <a:r>
              <a:rPr sz="2800" spc="-405" dirty="0"/>
              <a:t>L</a:t>
            </a:r>
            <a:r>
              <a:rPr sz="28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xmlns="" id="{E5826CE7-B033-C61E-FC38-11FFB54DCF26}"/>
              </a:ext>
            </a:extLst>
          </p:cNvPr>
          <p:cNvSpPr txBox="1"/>
          <p:nvPr/>
        </p:nvSpPr>
        <p:spPr>
          <a:xfrm>
            <a:off x="711834" y="764539"/>
            <a:ext cx="8534400" cy="738664"/>
          </a:xfrm>
          <a:prstGeom prst="rect">
            <a:avLst/>
          </a:prstGeom>
          <a:noFill/>
        </p:spPr>
        <p:txBody>
          <a:bodyPr wrap="square" rtlCol="0">
            <a:spAutoFit/>
          </a:bodyPr>
          <a:lstStyle/>
          <a:p>
            <a:r>
              <a:rPr lang="en-US" sz="1400" b="0" i="0" dirty="0">
                <a:solidFill>
                  <a:srgbClr val="0D0D0D"/>
                </a:solidFill>
                <a:effectLst/>
                <a:latin typeface="Söhne"/>
              </a:rPr>
              <a:t>The development and implementation of the AI chatbot aimed at addressing financial crisis-related inquiries have yielded promising outcomes. Through rigorous design and iterative refinement, the chatbot now serves as a valuable resource for users navigating financial turmoil.</a:t>
            </a:r>
            <a:endParaRPr lang="en-IN" sz="1400" dirty="0"/>
          </a:p>
        </p:txBody>
      </p:sp>
      <p:sp>
        <p:nvSpPr>
          <p:cNvPr id="13" name="TextBox 12">
            <a:extLst>
              <a:ext uri="{FF2B5EF4-FFF2-40B4-BE49-F238E27FC236}">
                <a16:creationId xmlns:a16="http://schemas.microsoft.com/office/drawing/2014/main" xmlns="" id="{E11937C6-A1DF-EEDD-3E11-09201E893DFC}"/>
              </a:ext>
            </a:extLst>
          </p:cNvPr>
          <p:cNvSpPr txBox="1"/>
          <p:nvPr/>
        </p:nvSpPr>
        <p:spPr>
          <a:xfrm>
            <a:off x="681354" y="1811084"/>
            <a:ext cx="9067800" cy="3754874"/>
          </a:xfrm>
          <a:prstGeom prst="rect">
            <a:avLst/>
          </a:prstGeom>
          <a:noFill/>
        </p:spPr>
        <p:txBody>
          <a:bodyPr wrap="square" rtlCol="0">
            <a:spAutoFit/>
          </a:bodyPr>
          <a:lstStyle/>
          <a:p>
            <a:pPr algn="l">
              <a:buFont typeface="+mj-lt"/>
              <a:buAutoNum type="arabicPeriod"/>
            </a:pPr>
            <a:r>
              <a:rPr lang="en-US" sz="1400" b="1" i="0" dirty="0">
                <a:solidFill>
                  <a:srgbClr val="0D0D0D"/>
                </a:solidFill>
                <a:effectLst/>
                <a:latin typeface="Söhne"/>
              </a:rPr>
              <a:t>Enhanced User Engagement:</a:t>
            </a:r>
            <a:r>
              <a:rPr lang="en-US" sz="1400" b="0" i="0" dirty="0">
                <a:solidFill>
                  <a:srgbClr val="0D0D0D"/>
                </a:solidFill>
                <a:effectLst/>
                <a:latin typeface="Söhne"/>
              </a:rPr>
              <a:t> </a:t>
            </a:r>
            <a:r>
              <a:rPr lang="en-US" sz="1400" b="0" i="0" dirty="0" smtClean="0">
                <a:solidFill>
                  <a:srgbClr val="0D0D0D"/>
                </a:solidFill>
                <a:effectLst/>
                <a:latin typeface="Söhne"/>
              </a:rPr>
              <a:t> The </a:t>
            </a:r>
            <a:r>
              <a:rPr lang="en-US" sz="1400" b="0" i="0" dirty="0">
                <a:solidFill>
                  <a:srgbClr val="0D0D0D"/>
                </a:solidFill>
                <a:effectLst/>
                <a:latin typeface="Söhne"/>
              </a:rPr>
              <a:t>chatbot has effectively engaged users by providing timely and relevant responses to their queries. The intuitive interface, coupled with personalized interactions, has fostered user trust and engagement.</a:t>
            </a:r>
          </a:p>
          <a:p>
            <a:pPr algn="l">
              <a:buFont typeface="+mj-lt"/>
              <a:buAutoNum type="arabicPeriod"/>
            </a:pPr>
            <a:r>
              <a:rPr lang="en-US" sz="1400" b="1" i="0" dirty="0">
                <a:solidFill>
                  <a:srgbClr val="0D0D0D"/>
                </a:solidFill>
                <a:effectLst/>
                <a:latin typeface="Söhne"/>
              </a:rPr>
              <a:t>Improved Access to Information:</a:t>
            </a:r>
            <a:r>
              <a:rPr lang="en-US" sz="1400" b="0" i="0" dirty="0">
                <a:solidFill>
                  <a:srgbClr val="0D0D0D"/>
                </a:solidFill>
                <a:effectLst/>
                <a:latin typeface="Söhne"/>
              </a:rPr>
              <a:t> </a:t>
            </a:r>
            <a:r>
              <a:rPr lang="en-US" sz="1400" b="0" i="0" dirty="0" smtClean="0">
                <a:solidFill>
                  <a:srgbClr val="0D0D0D"/>
                </a:solidFill>
                <a:effectLst/>
                <a:latin typeface="Söhne"/>
              </a:rPr>
              <a:t> By </a:t>
            </a:r>
            <a:r>
              <a:rPr lang="en-US" sz="1400" b="0" i="0" dirty="0">
                <a:solidFill>
                  <a:srgbClr val="0D0D0D"/>
                </a:solidFill>
                <a:effectLst/>
                <a:latin typeface="Söhne"/>
              </a:rPr>
              <a:t>offering a curated selection of resources and guidance, the chatbot has empowered users to make informed decisions during financial crises. Users can easily access articles, guides, and external resources tailored to their specific needs.</a:t>
            </a:r>
          </a:p>
          <a:p>
            <a:pPr algn="l">
              <a:buFont typeface="+mj-lt"/>
              <a:buAutoNum type="arabicPeriod"/>
            </a:pPr>
            <a:r>
              <a:rPr lang="en-US" sz="1400" b="1" i="0" dirty="0">
                <a:solidFill>
                  <a:srgbClr val="0D0D0D"/>
                </a:solidFill>
                <a:effectLst/>
                <a:latin typeface="Söhne"/>
              </a:rPr>
              <a:t>Streamlined Assistance:</a:t>
            </a:r>
            <a:r>
              <a:rPr lang="en-US" sz="1400" b="0" i="0" dirty="0">
                <a:solidFill>
                  <a:srgbClr val="0D0D0D"/>
                </a:solidFill>
                <a:effectLst/>
                <a:latin typeface="Söhne"/>
              </a:rPr>
              <a:t> </a:t>
            </a:r>
            <a:r>
              <a:rPr lang="en-US" sz="1400" b="0" i="0" dirty="0" smtClean="0">
                <a:solidFill>
                  <a:srgbClr val="0D0D0D"/>
                </a:solidFill>
                <a:effectLst/>
                <a:latin typeface="Söhne"/>
              </a:rPr>
              <a:t> The </a:t>
            </a:r>
            <a:r>
              <a:rPr lang="en-US" sz="1400" b="0" i="0" dirty="0">
                <a:solidFill>
                  <a:srgbClr val="0D0D0D"/>
                </a:solidFill>
                <a:effectLst/>
                <a:latin typeface="Söhne"/>
              </a:rPr>
              <a:t>chatbot's menu navigation and quick-reply options have streamlined the assistance process, allowing users to efficiently navigate through various topics and find solutions to their concerns.</a:t>
            </a:r>
          </a:p>
          <a:p>
            <a:pPr algn="l">
              <a:buFont typeface="+mj-lt"/>
              <a:buAutoNum type="arabicPeriod"/>
            </a:pPr>
            <a:r>
              <a:rPr lang="en-US" sz="1400" b="1" i="0" dirty="0">
                <a:solidFill>
                  <a:srgbClr val="0D0D0D"/>
                </a:solidFill>
                <a:effectLst/>
                <a:latin typeface="Söhne"/>
              </a:rPr>
              <a:t>Positive User Feedback:</a:t>
            </a:r>
            <a:r>
              <a:rPr lang="en-US" sz="1400" b="0" i="0" dirty="0">
                <a:solidFill>
                  <a:srgbClr val="0D0D0D"/>
                </a:solidFill>
                <a:effectLst/>
                <a:latin typeface="Söhne"/>
              </a:rPr>
              <a:t> </a:t>
            </a:r>
            <a:r>
              <a:rPr lang="en-US" sz="1400" b="0" i="0" dirty="0" smtClean="0">
                <a:solidFill>
                  <a:srgbClr val="0D0D0D"/>
                </a:solidFill>
                <a:effectLst/>
                <a:latin typeface="Söhne"/>
              </a:rPr>
              <a:t> Initial </a:t>
            </a:r>
            <a:r>
              <a:rPr lang="en-US" sz="1400" b="0" i="0" dirty="0">
                <a:solidFill>
                  <a:srgbClr val="0D0D0D"/>
                </a:solidFill>
                <a:effectLst/>
                <a:latin typeface="Söhne"/>
              </a:rPr>
              <a:t>user feedback has been overwhelmingly positive, highlighting the chatbot's effectiveness in providing relevant information and support during challenging financial situations. Users appreciate the convenience and accessibility of the chatbot interface.</a:t>
            </a:r>
          </a:p>
          <a:p>
            <a:pPr algn="l">
              <a:buFont typeface="+mj-lt"/>
              <a:buAutoNum type="arabicPeriod"/>
            </a:pPr>
            <a:r>
              <a:rPr lang="en-US" sz="1400" b="1" i="0" dirty="0">
                <a:solidFill>
                  <a:srgbClr val="0D0D0D"/>
                </a:solidFill>
                <a:effectLst/>
                <a:latin typeface="Söhne"/>
              </a:rPr>
              <a:t>Room for Growth:</a:t>
            </a:r>
            <a:r>
              <a:rPr lang="en-US" sz="1400" b="0" i="0" dirty="0">
                <a:solidFill>
                  <a:srgbClr val="0D0D0D"/>
                </a:solidFill>
                <a:effectLst/>
                <a:latin typeface="Söhne"/>
              </a:rPr>
              <a:t> </a:t>
            </a:r>
            <a:r>
              <a:rPr lang="en-US" sz="1400" b="0" i="0" dirty="0" smtClean="0">
                <a:solidFill>
                  <a:srgbClr val="0D0D0D"/>
                </a:solidFill>
                <a:effectLst/>
                <a:latin typeface="Söhne"/>
              </a:rPr>
              <a:t> While </a:t>
            </a:r>
            <a:r>
              <a:rPr lang="en-US" sz="1400" b="0" i="0" dirty="0">
                <a:solidFill>
                  <a:srgbClr val="0D0D0D"/>
                </a:solidFill>
                <a:effectLst/>
                <a:latin typeface="Söhne"/>
              </a:rPr>
              <a:t>the chatbot has achieved significant success in its current iteration, there is still room for growth and improvement. Future iterations could focus on expanding the chatbot's capabilities, integrating more advanced natural language processing techniques, and enhancing the depth and breadth of available resources.</a:t>
            </a:r>
          </a:p>
          <a:p>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552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324927" y="30215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760416" y="2152421"/>
            <a:ext cx="6400800" cy="2062103"/>
          </a:xfrm>
          <a:prstGeom prst="rect">
            <a:avLst/>
          </a:prstGeom>
          <a:noFill/>
        </p:spPr>
        <p:txBody>
          <a:bodyPr wrap="square" rtlCol="0">
            <a:spAutoFit/>
          </a:bodyPr>
          <a:lstStyle/>
          <a:p>
            <a:r>
              <a:rPr lang="en-US" sz="3200" b="1" dirty="0"/>
              <a:t>DEVELOPING  AN  ARTIFICIAL  INTELLIGENCE  SYSTEM  FOR  CRISIS </a:t>
            </a:r>
          </a:p>
          <a:p>
            <a:r>
              <a:rPr lang="en-US" sz="3200" b="1" dirty="0"/>
              <a:t>RESPONSE  AND  RISK  MANAGEMENT.</a:t>
            </a:r>
            <a:endParaRPr lang="en-IN"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639252" y="628650"/>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149061" y="1432559"/>
            <a:ext cx="8453817" cy="4247317"/>
          </a:xfrm>
          <a:prstGeom prst="rect">
            <a:avLst/>
          </a:prstGeom>
          <a:noFill/>
        </p:spPr>
        <p:txBody>
          <a:bodyPr wrap="square" rtlCol="0">
            <a:spAutoFit/>
          </a:bodyPr>
          <a:lstStyle/>
          <a:p>
            <a:pPr lvl="1"/>
            <a:r>
              <a:rPr lang="en-IN" dirty="0"/>
              <a:t>1.Introduction and Overview</a:t>
            </a:r>
          </a:p>
          <a:p>
            <a:pPr lvl="1"/>
            <a:r>
              <a:rPr lang="en-IN" dirty="0"/>
              <a:t>2.Research and Requirements Gathering</a:t>
            </a:r>
          </a:p>
          <a:p>
            <a:pPr lvl="1"/>
            <a:r>
              <a:rPr lang="en-IN" dirty="0"/>
              <a:t>3.Data Collection and Preparation </a:t>
            </a:r>
          </a:p>
          <a:p>
            <a:pPr lvl="1"/>
            <a:r>
              <a:rPr lang="en-IN" dirty="0"/>
              <a:t>4.Algorithm Selection and Development </a:t>
            </a:r>
          </a:p>
          <a:p>
            <a:pPr lvl="1"/>
            <a:r>
              <a:rPr lang="en-IN" dirty="0"/>
              <a:t>5.System Architecture and Implementation</a:t>
            </a:r>
          </a:p>
          <a:p>
            <a:pPr lvl="1"/>
            <a:r>
              <a:rPr lang="en-IN" dirty="0"/>
              <a:t>6.User Interface Design and Development </a:t>
            </a:r>
          </a:p>
          <a:p>
            <a:pPr lvl="1"/>
            <a:r>
              <a:rPr lang="en-IN" dirty="0"/>
              <a:t>7.Deployment and Deployment Strategy</a:t>
            </a:r>
          </a:p>
          <a:p>
            <a:pPr lvl="1"/>
            <a:r>
              <a:rPr lang="en-IN" dirty="0"/>
              <a:t>8.Testing and Evaluation</a:t>
            </a:r>
          </a:p>
          <a:p>
            <a:pPr lvl="1"/>
            <a:r>
              <a:rPr lang="en-IN" dirty="0"/>
              <a:t>9.Monitoring and Maintenance</a:t>
            </a:r>
          </a:p>
          <a:p>
            <a:pPr lvl="1"/>
            <a:r>
              <a:rPr lang="en-IN" dirty="0"/>
              <a:t>10.Documentation and Knowledge Sharing</a:t>
            </a:r>
          </a:p>
          <a:p>
            <a:pPr lvl="1"/>
            <a:r>
              <a:rPr lang="en-IN" dirty="0"/>
              <a:t>11.Conclusion and Future Directions</a:t>
            </a:r>
          </a:p>
          <a:p>
            <a:pPr lvl="1"/>
            <a:r>
              <a:rPr lang="en-US" dirty="0"/>
              <a:t>                   </a:t>
            </a:r>
          </a:p>
          <a:p>
            <a:pPr lvl="1"/>
            <a:r>
              <a:rPr lang="en-IN" dirty="0"/>
              <a:t>This project agenda provides a structured outline for developing an AI system focused on crisis response and risk management, covering various stages from research and requirements gathering to deployment and 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57602" y="25670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66800" y="914400"/>
            <a:ext cx="563689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t>P</a:t>
            </a:r>
            <a:r>
              <a:rPr sz="2800" spc="15" dirty="0"/>
              <a:t>ROB</a:t>
            </a:r>
            <a:r>
              <a:rPr sz="2800" spc="55" dirty="0"/>
              <a:t>L</a:t>
            </a:r>
            <a:r>
              <a:rPr lang="en-US" sz="2800" spc="-20" dirty="0"/>
              <a:t>EM </a:t>
            </a:r>
            <a:r>
              <a:rPr sz="2800" spc="10" dirty="0"/>
              <a:t>S</a:t>
            </a:r>
            <a:r>
              <a:rPr sz="2800" spc="-370" dirty="0"/>
              <a:t>T</a:t>
            </a:r>
            <a:r>
              <a:rPr sz="2800" spc="-375" dirty="0"/>
              <a:t>A</a:t>
            </a:r>
            <a:r>
              <a:rPr sz="2800" spc="15" dirty="0"/>
              <a:t>T</a:t>
            </a:r>
            <a:r>
              <a:rPr sz="2800" spc="-10" dirty="0"/>
              <a:t>E</a:t>
            </a:r>
            <a:r>
              <a:rPr sz="2800" spc="-20" dirty="0"/>
              <a:t>ME</a:t>
            </a:r>
            <a:r>
              <a:rPr sz="2800" spc="10" dirty="0"/>
              <a:t>NT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1747837" y="2407861"/>
            <a:ext cx="6133148" cy="1754326"/>
          </a:xfrm>
          <a:prstGeom prst="rect">
            <a:avLst/>
          </a:prstGeom>
          <a:noFill/>
        </p:spPr>
        <p:txBody>
          <a:bodyPr wrap="square" rtlCol="0">
            <a:spAutoFit/>
          </a:bodyPr>
          <a:lstStyle/>
          <a:p>
            <a:r>
              <a:rPr lang="en-IN" dirty="0"/>
              <a:t>Develop an artificial intelligence system,</a:t>
            </a:r>
          </a:p>
          <a:p>
            <a:r>
              <a:rPr lang="en-IN" dirty="0"/>
              <a:t>that can effectively respond to financial crises and mitigate associated risks to solve complex and unpredictable financial landscapes providing risk management support to the financial crisis </a:t>
            </a:r>
            <a:r>
              <a:rPr lang="en-IN" dirty="0" smtClean="0"/>
              <a:t>for a continent with countries.</a:t>
            </a:r>
          </a:p>
          <a:p>
            <a:r>
              <a:rPr lang="en-IN" dirty="0" smtClean="0"/>
              <a:t>Our training data includes AFRICAN crisis dataset.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6275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3322" y="12618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17600" y="533400"/>
            <a:ext cx="4482465" cy="4475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t>PROJECT</a:t>
            </a:r>
            <a:r>
              <a:rPr lang="en-US" sz="2800" spc="5" dirty="0"/>
              <a:t> </a:t>
            </a:r>
            <a:r>
              <a:rPr sz="2800" spc="-20" dirty="0"/>
              <a:t>OVERVIEW</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528127" y="1197382"/>
            <a:ext cx="6848475" cy="4678204"/>
          </a:xfrm>
          <a:prstGeom prst="rect">
            <a:avLst/>
          </a:prstGeom>
          <a:noFill/>
        </p:spPr>
        <p:txBody>
          <a:bodyPr wrap="square" rtlCol="0">
            <a:spAutoFit/>
          </a:bodyPr>
          <a:lstStyle/>
          <a:p>
            <a:r>
              <a:rPr lang="en-IN" dirty="0"/>
              <a:t>This project aims to address the following key challenges:</a:t>
            </a:r>
          </a:p>
          <a:p>
            <a:r>
              <a:rPr lang="en-IN" b="1" dirty="0"/>
              <a:t>Prediction and Early Warning</a:t>
            </a:r>
            <a:r>
              <a:rPr lang="en-IN" dirty="0"/>
              <a:t>: </a:t>
            </a:r>
            <a:r>
              <a:rPr lang="en-IN" sz="1400" dirty="0"/>
              <a:t>Current risk assessment models often lack the agility to provide timely predictions of impending financial crises. There is a need for AI systems capable of analysing vast amounts of heterogeneous data to identify early warning signals and anticipate systemic risks, enabling proactive intervention and mitigation strategies.</a:t>
            </a:r>
          </a:p>
          <a:p>
            <a:r>
              <a:rPr lang="en-IN" b="1" dirty="0"/>
              <a:t>Risk Identification and Quantification</a:t>
            </a:r>
            <a:r>
              <a:rPr lang="en-IN" dirty="0"/>
              <a:t>: </a:t>
            </a:r>
            <a:r>
              <a:rPr lang="en-IN" sz="1400" dirty="0"/>
              <a:t>The interconnectedness of global financial markets presents significant challenges in accurately identifying and quantifying risks.</a:t>
            </a:r>
          </a:p>
          <a:p>
            <a:r>
              <a:rPr lang="en-IN" b="1" dirty="0"/>
              <a:t>Decision Support and Crisis Management</a:t>
            </a:r>
            <a:r>
              <a:rPr lang="en-IN" dirty="0"/>
              <a:t>: </a:t>
            </a:r>
            <a:r>
              <a:rPr lang="en-IN" sz="1400" dirty="0"/>
              <a:t>AI systems can offer decision support through real-time data analysis, scenario modelling, and predictive analytics, enabling stakeholders to make informed decisions under uncertainty.</a:t>
            </a:r>
          </a:p>
          <a:p>
            <a:r>
              <a:rPr lang="en-IN" b="1" dirty="0"/>
              <a:t>Adaptability and Resilience</a:t>
            </a:r>
            <a:r>
              <a:rPr lang="en-IN" dirty="0"/>
              <a:t>: </a:t>
            </a:r>
            <a:r>
              <a:rPr lang="en-IN" sz="1400" dirty="0"/>
              <a:t>Financial markets are characterized by rapid evolution. Therefore, the proposed AI system must exhibit adaptability and resilience to evolving market conditions, incorporating feedback loops and self-learning mechanisms to continuously improve its performance and effectiveness in crisis response and risk management.</a:t>
            </a:r>
          </a:p>
          <a:p>
            <a:r>
              <a:rPr lang="en-IN" b="1" dirty="0"/>
              <a:t>Regulatory Compliance and Governance</a:t>
            </a:r>
            <a:r>
              <a:rPr lang="en-IN" sz="1400" dirty="0"/>
              <a:t>: Compliance with regulatory requirements and governance standards is paramount in the financial sector to maintain stability and protect investors' interests</a:t>
            </a:r>
            <a:r>
              <a:rPr lang="en-I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5996"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0255" y="304800"/>
            <a:ext cx="8068945" cy="447558"/>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376680" y="990600"/>
            <a:ext cx="5715000" cy="5324535"/>
          </a:xfrm>
          <a:prstGeom prst="rect">
            <a:avLst/>
          </a:prstGeom>
          <a:noFill/>
        </p:spPr>
        <p:txBody>
          <a:bodyPr wrap="square" rtlCol="0">
            <a:spAutoFit/>
          </a:bodyPr>
          <a:lstStyle/>
          <a:p>
            <a:r>
              <a:rPr lang="en-IN" sz="1600" b="1" dirty="0"/>
              <a:t>Financial Institutions</a:t>
            </a:r>
            <a:r>
              <a:rPr lang="en-IN" dirty="0"/>
              <a:t>:</a:t>
            </a:r>
          </a:p>
          <a:p>
            <a:pPr lvl="1"/>
            <a:r>
              <a:rPr lang="en-IN" sz="1400" dirty="0"/>
              <a:t>Banks, investment firms, and insurance companies are directly exposed to financial risks.</a:t>
            </a:r>
            <a:endParaRPr lang="en-IN" dirty="0"/>
          </a:p>
          <a:p>
            <a:r>
              <a:rPr lang="en-IN" sz="1600" b="1" dirty="0"/>
              <a:t>Regulatory Agencies</a:t>
            </a:r>
            <a:r>
              <a:rPr lang="en-IN" dirty="0"/>
              <a:t>:</a:t>
            </a:r>
          </a:p>
          <a:p>
            <a:pPr lvl="1"/>
            <a:r>
              <a:rPr lang="en-IN" sz="1400" dirty="0"/>
              <a:t>They can utilize the system to conduct systemic risk assessments, enforce regulatory compliance, and implement macro prudential policies.</a:t>
            </a:r>
            <a:endParaRPr lang="en-IN" dirty="0"/>
          </a:p>
          <a:p>
            <a:r>
              <a:rPr lang="en-IN" sz="1600" b="1" dirty="0"/>
              <a:t>Risk Managers and Analysts</a:t>
            </a:r>
            <a:r>
              <a:rPr lang="en-IN" dirty="0"/>
              <a:t>:</a:t>
            </a:r>
          </a:p>
          <a:p>
            <a:pPr lvl="1"/>
            <a:r>
              <a:rPr lang="en-IN" sz="1400" dirty="0"/>
              <a:t>Risk management professionals within financial institutions can measure, and mitigate various types of risks.</a:t>
            </a:r>
          </a:p>
          <a:p>
            <a:r>
              <a:rPr lang="en-IN" sz="1600" b="1" dirty="0"/>
              <a:t>Chief Financial Officers (CFOs) and Treasurers</a:t>
            </a:r>
            <a:r>
              <a:rPr lang="en-IN" dirty="0"/>
              <a:t>:</a:t>
            </a:r>
          </a:p>
          <a:p>
            <a:pPr lvl="1"/>
            <a:r>
              <a:rPr lang="en-IN" sz="1400" dirty="0"/>
              <a:t>CFOs and treasurers are responsible for managing the financial resources of organizations.</a:t>
            </a:r>
            <a:endParaRPr lang="en-IN" dirty="0"/>
          </a:p>
          <a:p>
            <a:r>
              <a:rPr lang="en-IN" sz="1600" b="1" dirty="0"/>
              <a:t>Board of Directors and Executive Leadership</a:t>
            </a:r>
            <a:r>
              <a:rPr lang="en-IN" dirty="0"/>
              <a:t>:</a:t>
            </a:r>
          </a:p>
          <a:p>
            <a:pPr lvl="1"/>
            <a:r>
              <a:rPr lang="en-IN" sz="1400" dirty="0"/>
              <a:t>Boards of directors and executive leadership teams have fiduciary responsibilities to oversee.</a:t>
            </a:r>
          </a:p>
          <a:p>
            <a:r>
              <a:rPr lang="en-IN" sz="1600" b="1" dirty="0"/>
              <a:t>Risk Consultants and Advisors</a:t>
            </a:r>
            <a:r>
              <a:rPr lang="en-IN" dirty="0"/>
              <a:t>:</a:t>
            </a:r>
          </a:p>
          <a:p>
            <a:pPr lvl="1"/>
            <a:r>
              <a:rPr lang="en-IN" sz="1400" dirty="0"/>
              <a:t>External risk management consultants and advisors provide specialized expertise and guidance to financial institutions</a:t>
            </a:r>
          </a:p>
          <a:p>
            <a:pPr marL="0" lvl="1"/>
            <a:r>
              <a:rPr lang="en-IN" sz="1600" b="1" dirty="0"/>
              <a:t>Investors and Shareholders</a:t>
            </a:r>
            <a:r>
              <a:rPr lang="en-IN" dirty="0"/>
              <a:t>:</a:t>
            </a:r>
          </a:p>
          <a:p>
            <a:pPr lvl="1"/>
            <a:r>
              <a:rPr lang="en-IN" sz="1400" dirty="0"/>
              <a:t>Investors and shareholders on organizations in which they invest.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1" y="1476375"/>
            <a:ext cx="1066800" cy="4114800"/>
          </a:xfrm>
          <a:prstGeom prst="rect">
            <a:avLst/>
          </a:prstGeom>
        </p:spPr>
      </p:pic>
      <p:sp>
        <p:nvSpPr>
          <p:cNvPr id="3" name="object 3"/>
          <p:cNvSpPr/>
          <p:nvPr/>
        </p:nvSpPr>
        <p:spPr>
          <a:xfrm>
            <a:off x="10820400"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1038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156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04800"/>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1433513" y="1362710"/>
            <a:ext cx="8853487" cy="4678204"/>
          </a:xfrm>
          <a:prstGeom prst="rect">
            <a:avLst/>
          </a:prstGeom>
          <a:noFill/>
        </p:spPr>
        <p:txBody>
          <a:bodyPr wrap="square" rtlCol="0">
            <a:spAutoFit/>
          </a:bodyPr>
          <a:lstStyle/>
          <a:p>
            <a:endParaRPr lang="en-IN" sz="1600" dirty="0"/>
          </a:p>
          <a:p>
            <a:pPr marL="285750" indent="-285750">
              <a:buFont typeface="Wingdings" pitchFamily="2" charset="2"/>
              <a:buChar char="ü"/>
            </a:pPr>
            <a:r>
              <a:rPr lang="en-IN" sz="1400" dirty="0"/>
              <a:t>They can utilize the system to conduct systemic risk assessments, enforce regulatory compliance, and implement macro prudential policies.</a:t>
            </a:r>
          </a:p>
          <a:p>
            <a:endParaRPr lang="en-IN" sz="1400" dirty="0"/>
          </a:p>
          <a:p>
            <a:pPr marL="285750" indent="-285750">
              <a:buFont typeface="Wingdings" pitchFamily="2" charset="2"/>
              <a:buChar char="ü"/>
            </a:pPr>
            <a:r>
              <a:rPr lang="en-IN" sz="1400" dirty="0"/>
              <a:t>The system can assist them in assessing portfolio exposures, stress testing, scenario analysis, and developing risk mitigation strategies.</a:t>
            </a:r>
          </a:p>
          <a:p>
            <a:pPr marL="285750" indent="-285750">
              <a:buFont typeface="Wingdings" pitchFamily="2" charset="2"/>
              <a:buChar char="ü"/>
            </a:pPr>
            <a:endParaRPr lang="en-IN" sz="1400" dirty="0"/>
          </a:p>
          <a:p>
            <a:pPr marL="285750" indent="-285750">
              <a:buFont typeface="Wingdings" pitchFamily="2" charset="2"/>
              <a:buChar char="ü"/>
            </a:pPr>
            <a:r>
              <a:rPr lang="en-IN" sz="1400" dirty="0"/>
              <a:t>The system can be used to monitor market conditions, assess credit risk, manage liquidity, and ensure compliance with regulatory requirements.</a:t>
            </a:r>
          </a:p>
          <a:p>
            <a:pPr marL="285750" indent="-285750">
              <a:buFont typeface="Wingdings" pitchFamily="2" charset="2"/>
              <a:buChar char="ü"/>
            </a:pPr>
            <a:endParaRPr lang="en-IN" sz="1400" dirty="0"/>
          </a:p>
          <a:p>
            <a:pPr marL="285750" indent="-285750">
              <a:buFont typeface="Wingdings" pitchFamily="2" charset="2"/>
              <a:buChar char="ü"/>
            </a:pPr>
            <a:r>
              <a:rPr lang="en-IN" sz="1400" dirty="0"/>
              <a:t>They can leverage the system to monitor cash flows, manage funding sources, hedge against currency and interest rate risks, and make strategic financial decisions.</a:t>
            </a:r>
          </a:p>
          <a:p>
            <a:pPr marL="285750" indent="-285750">
              <a:buFont typeface="Wingdings" pitchFamily="2" charset="2"/>
              <a:buChar char="ü"/>
            </a:pPr>
            <a:endParaRPr lang="en-IN" sz="1400" dirty="0"/>
          </a:p>
          <a:p>
            <a:pPr marL="285750" indent="-285750">
              <a:buFont typeface="Wingdings" pitchFamily="2" charset="2"/>
              <a:buChar char="ü"/>
            </a:pPr>
            <a:r>
              <a:rPr lang="en-IN" sz="1400" dirty="0"/>
              <a:t>They can rely on the system for risk reporting, strategic planning, and decision support in navigating financial uncertainties and crises.</a:t>
            </a:r>
          </a:p>
          <a:p>
            <a:pPr marL="285750" indent="-285750">
              <a:buFont typeface="Wingdings" pitchFamily="2" charset="2"/>
              <a:buChar char="ü"/>
            </a:pPr>
            <a:endParaRPr lang="en-IN" sz="1400" dirty="0"/>
          </a:p>
          <a:p>
            <a:pPr marL="285750" indent="-285750">
              <a:buFont typeface="Wingdings" pitchFamily="2" charset="2"/>
              <a:buChar char="ü"/>
            </a:pPr>
            <a:r>
              <a:rPr lang="en-IN" sz="1400" dirty="0"/>
              <a:t>They can use the system to conduct risk assessments, benchmark performance, and recommend best practices to their clients.</a:t>
            </a:r>
          </a:p>
          <a:p>
            <a:pPr marL="285750" indent="-285750">
              <a:buFont typeface="Wingdings" pitchFamily="2" charset="2"/>
              <a:buChar char="ü"/>
            </a:pPr>
            <a:endParaRPr lang="en-IN" sz="1400" dirty="0"/>
          </a:p>
          <a:p>
            <a:pPr marL="285750" indent="-285750">
              <a:buFont typeface="Wingdings" pitchFamily="2" charset="2"/>
              <a:buChar char="ü"/>
            </a:pPr>
            <a:r>
              <a:rPr lang="en-IN" sz="1400" dirty="0"/>
              <a:t>They may rely on the system's transparency and disclosure capabilities to assess investment risks, monitor portfolio performance, and make informed investment decisions</a:t>
            </a:r>
            <a:r>
              <a:rPr lang="en-IN" sz="1600" dirty="0"/>
              <a:t>.</a:t>
            </a:r>
          </a:p>
        </p:txBody>
      </p:sp>
      <p:sp>
        <p:nvSpPr>
          <p:cNvPr id="13" name="TextBox 12"/>
          <p:cNvSpPr txBox="1"/>
          <p:nvPr/>
        </p:nvSpPr>
        <p:spPr>
          <a:xfrm>
            <a:off x="1795462" y="993378"/>
            <a:ext cx="7786688" cy="369332"/>
          </a:xfrm>
          <a:prstGeom prst="rect">
            <a:avLst/>
          </a:prstGeom>
          <a:noFill/>
        </p:spPr>
        <p:txBody>
          <a:bodyPr wrap="square" rtlCol="0">
            <a:spAutoFit/>
          </a:bodyPr>
          <a:lstStyle/>
          <a:p>
            <a:r>
              <a:rPr lang="en-US" dirty="0"/>
              <a:t>The developed system solves the problems of various end user’s as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971353" y="18370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438400" y="1821815"/>
            <a:ext cx="6553200" cy="3416320"/>
          </a:xfrm>
          <a:prstGeom prst="rect">
            <a:avLst/>
          </a:prstGeom>
          <a:noFill/>
        </p:spPr>
        <p:txBody>
          <a:bodyPr wrap="square" rtlCol="0">
            <a:spAutoFit/>
          </a:bodyPr>
          <a:lstStyle/>
          <a:p>
            <a:pPr marL="72000" lvl="1" indent="-457200">
              <a:buFont typeface="Wingdings" pitchFamily="2" charset="2"/>
              <a:buChar char="q"/>
            </a:pPr>
            <a:r>
              <a:rPr lang="en-IN" dirty="0"/>
              <a:t>The system can contribute to advancing knowledge in financial risk management and informing policy debates on systemic risk and financial stability.</a:t>
            </a:r>
          </a:p>
          <a:p>
            <a:pPr marL="0" lvl="1"/>
            <a:endParaRPr lang="en-IN" dirty="0"/>
          </a:p>
          <a:p>
            <a:pPr marL="285750" indent="-285750">
              <a:buFont typeface="Wingdings" pitchFamily="2" charset="2"/>
              <a:buChar char="q"/>
            </a:pPr>
            <a:r>
              <a:rPr lang="en-IN" dirty="0"/>
              <a:t>   These can be adopted by any potential end users who could benefit from a financial crisis response and risk management system. </a:t>
            </a:r>
          </a:p>
          <a:p>
            <a:pPr marL="285750" indent="-285750">
              <a:buFont typeface="Wingdings" pitchFamily="2" charset="2"/>
              <a:buChar char="q"/>
            </a:pPr>
            <a:endParaRPr lang="en-IN" dirty="0"/>
          </a:p>
          <a:p>
            <a:pPr marL="285750" indent="-285750">
              <a:buFont typeface="Wingdings" pitchFamily="2" charset="2"/>
              <a:buChar char="q"/>
            </a:pPr>
            <a:r>
              <a:rPr lang="en-IN" dirty="0"/>
              <a:t>    The system's functionality and features can be customised and tailored to meet the specific needs and requirements of each user group.</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467593"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34318"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6300" y="318763"/>
            <a:ext cx="3303904"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rebuchet MS"/>
                <a:cs typeface="Trebuchet MS"/>
              </a:rPr>
              <a:t>M</a:t>
            </a:r>
            <a:r>
              <a:rPr sz="2800" b="1" dirty="0">
                <a:latin typeface="Trebuchet MS"/>
                <a:cs typeface="Trebuchet MS"/>
              </a:rPr>
              <a:t>O</a:t>
            </a:r>
            <a:r>
              <a:rPr sz="2800" b="1" spc="-15" dirty="0">
                <a:latin typeface="Trebuchet MS"/>
                <a:cs typeface="Trebuchet MS"/>
              </a:rPr>
              <a:t>D</a:t>
            </a:r>
            <a:r>
              <a:rPr sz="2800" b="1" spc="-35" dirty="0">
                <a:latin typeface="Trebuchet MS"/>
                <a:cs typeface="Trebuchet MS"/>
              </a:rPr>
              <a:t>E</a:t>
            </a:r>
            <a:r>
              <a:rPr sz="2800" b="1" spc="-30" dirty="0">
                <a:latin typeface="Trebuchet MS"/>
                <a:cs typeface="Trebuchet MS"/>
              </a:rPr>
              <a:t>LL</a:t>
            </a:r>
            <a:r>
              <a:rPr sz="2800" b="1" spc="-5" dirty="0">
                <a:latin typeface="Trebuchet MS"/>
                <a:cs typeface="Trebuchet MS"/>
              </a:rPr>
              <a:t>I</a:t>
            </a:r>
            <a:r>
              <a:rPr sz="2800" b="1" spc="30" dirty="0">
                <a:latin typeface="Trebuchet MS"/>
                <a:cs typeface="Trebuchet MS"/>
              </a:rPr>
              <a:t>N</a:t>
            </a:r>
            <a:r>
              <a:rPr sz="2800" b="1" spc="5" dirty="0">
                <a:latin typeface="Trebuchet MS"/>
                <a:cs typeface="Trebuchet MS"/>
              </a:rPr>
              <a:t>G</a:t>
            </a:r>
            <a:endParaRPr sz="2800" dirty="0">
              <a:latin typeface="Trebuchet MS"/>
              <a:cs typeface="Trebuchet MS"/>
            </a:endParaRPr>
          </a:p>
        </p:txBody>
      </p:sp>
      <p:sp>
        <p:nvSpPr>
          <p:cNvPr id="7" name="TextBox 6">
            <a:extLst>
              <a:ext uri="{FF2B5EF4-FFF2-40B4-BE49-F238E27FC236}">
                <a16:creationId xmlns:a16="http://schemas.microsoft.com/office/drawing/2014/main" xmlns="" id="{72F45518-4BFF-8609-981D-7A460D4FBB3E}"/>
              </a:ext>
            </a:extLst>
          </p:cNvPr>
          <p:cNvSpPr txBox="1"/>
          <p:nvPr/>
        </p:nvSpPr>
        <p:spPr>
          <a:xfrm>
            <a:off x="838200" y="908149"/>
            <a:ext cx="8820150" cy="4616648"/>
          </a:xfrm>
          <a:prstGeom prst="rect">
            <a:avLst/>
          </a:prstGeom>
          <a:noFill/>
        </p:spPr>
        <p:txBody>
          <a:bodyPr wrap="square" rtlCol="0">
            <a:spAutoFit/>
          </a:bodyPr>
          <a:lstStyle/>
          <a:p>
            <a:pPr algn="l">
              <a:buFont typeface="+mj-lt"/>
              <a:buAutoNum type="arabicPeriod"/>
            </a:pPr>
            <a:r>
              <a:rPr lang="en-US" sz="1400" b="1" i="0" dirty="0" smtClean="0">
                <a:solidFill>
                  <a:srgbClr val="0D0D0D"/>
                </a:solidFill>
                <a:effectLst/>
                <a:latin typeface="Söhne"/>
              </a:rPr>
              <a:t>Welcome Screen</a:t>
            </a:r>
            <a:r>
              <a:rPr lang="en-US" sz="1400" b="0" i="0" dirty="0" smtClean="0">
                <a:solidFill>
                  <a:srgbClr val="0D0D0D"/>
                </a:solidFill>
                <a:effectLst/>
                <a:latin typeface="Söhne"/>
              </a:rPr>
              <a:t>: The Chabot greets the user and sets the context that it can assist with financial crisis-related inquiries.</a:t>
            </a:r>
          </a:p>
          <a:p>
            <a:pPr algn="l">
              <a:buFont typeface="+mj-lt"/>
              <a:buAutoNum type="arabicPeriod"/>
            </a:pPr>
            <a:endParaRPr lang="en-US" sz="1400" b="0" i="0" dirty="0" smtClean="0">
              <a:solidFill>
                <a:srgbClr val="0D0D0D"/>
              </a:solidFill>
              <a:effectLst/>
              <a:latin typeface="Söhne"/>
            </a:endParaRPr>
          </a:p>
          <a:p>
            <a:pPr algn="l">
              <a:buFont typeface="+mj-lt"/>
              <a:buAutoNum type="arabicPeriod"/>
            </a:pPr>
            <a:r>
              <a:rPr lang="en-US" sz="1400" b="1" i="0" dirty="0" smtClean="0">
                <a:solidFill>
                  <a:srgbClr val="0D0D0D"/>
                </a:solidFill>
                <a:effectLst/>
                <a:latin typeface="Söhne"/>
              </a:rPr>
              <a:t>User </a:t>
            </a:r>
            <a:r>
              <a:rPr lang="en-US" sz="1400" b="1" i="0" dirty="0">
                <a:solidFill>
                  <a:srgbClr val="0D0D0D"/>
                </a:solidFill>
                <a:effectLst/>
                <a:latin typeface="Söhne"/>
              </a:rPr>
              <a:t>Input Field</a:t>
            </a:r>
            <a:r>
              <a:rPr lang="en-US" sz="1400" b="0" i="0" dirty="0">
                <a:solidFill>
                  <a:srgbClr val="0D0D0D"/>
                </a:solidFill>
                <a:effectLst/>
                <a:latin typeface="Söhne"/>
              </a:rPr>
              <a:t>: A text input field where the user can type their query or concern regarding the financial crisis</a:t>
            </a:r>
            <a:r>
              <a:rPr lang="en-US" sz="1400" b="0" i="0" dirty="0" smtClean="0">
                <a:solidFill>
                  <a:srgbClr val="0D0D0D"/>
                </a:solidFill>
                <a:effectLst/>
                <a:latin typeface="Söhne"/>
              </a:rPr>
              <a:t>.</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smtClean="0">
                <a:solidFill>
                  <a:srgbClr val="0D0D0D"/>
                </a:solidFill>
                <a:effectLst/>
                <a:latin typeface="Söhne"/>
              </a:rPr>
              <a:t>Bot Response Area</a:t>
            </a:r>
            <a:r>
              <a:rPr lang="en-US" sz="1400" b="0" i="0" dirty="0" smtClean="0">
                <a:solidFill>
                  <a:srgbClr val="0D0D0D"/>
                </a:solidFill>
                <a:effectLst/>
                <a:latin typeface="Söhne"/>
              </a:rPr>
              <a:t>: This is where the </a:t>
            </a:r>
            <a:r>
              <a:rPr lang="en-US" sz="1400" b="0" i="0" dirty="0" err="1" smtClean="0">
                <a:solidFill>
                  <a:srgbClr val="0D0D0D"/>
                </a:solidFill>
                <a:effectLst/>
                <a:latin typeface="Söhne"/>
              </a:rPr>
              <a:t>chatbot's</a:t>
            </a:r>
            <a:r>
              <a:rPr lang="en-US" sz="1400" b="0" i="0" dirty="0" smtClean="0">
                <a:solidFill>
                  <a:srgbClr val="0D0D0D"/>
                </a:solidFill>
                <a:effectLst/>
                <a:latin typeface="Söhne"/>
              </a:rPr>
              <a:t> responses appear. It might include text responses as well as interactive elements like buttons or quick replies for the user to choose from.</a:t>
            </a:r>
          </a:p>
          <a:p>
            <a:pPr algn="l">
              <a:buFont typeface="+mj-lt"/>
              <a:buAutoNum type="arabicPeriod"/>
            </a:pPr>
            <a:endParaRPr lang="en-US" sz="1400" b="0" i="0" dirty="0" smtClean="0">
              <a:solidFill>
                <a:srgbClr val="0D0D0D"/>
              </a:solidFill>
              <a:effectLst/>
              <a:latin typeface="Söhne"/>
            </a:endParaRPr>
          </a:p>
          <a:p>
            <a:pPr algn="l">
              <a:buFont typeface="+mj-lt"/>
              <a:buAutoNum type="arabicPeriod"/>
            </a:pPr>
            <a:r>
              <a:rPr lang="en-US" sz="1400" b="1" i="0" dirty="0" smtClean="0">
                <a:solidFill>
                  <a:srgbClr val="0D0D0D"/>
                </a:solidFill>
                <a:effectLst/>
                <a:latin typeface="Söhne"/>
              </a:rPr>
              <a:t>Menu </a:t>
            </a:r>
            <a:r>
              <a:rPr lang="en-US" sz="1400" b="1" i="0" dirty="0">
                <a:solidFill>
                  <a:srgbClr val="0D0D0D"/>
                </a:solidFill>
                <a:effectLst/>
                <a:latin typeface="Söhne"/>
              </a:rPr>
              <a:t>or Navigation</a:t>
            </a:r>
            <a:r>
              <a:rPr lang="en-US" sz="1400" b="0" i="0" dirty="0">
                <a:solidFill>
                  <a:srgbClr val="0D0D0D"/>
                </a:solidFill>
                <a:effectLst/>
                <a:latin typeface="Söhne"/>
              </a:rPr>
              <a:t>: Depending on the complexity of the chatbot, there might be a menu or navigation bar that allows the user to access different features or sections of the chatbot related to financial crisis management</a:t>
            </a:r>
            <a:r>
              <a:rPr lang="en-US" sz="1400" b="0" i="0" dirty="0" smtClean="0">
                <a:solidFill>
                  <a:srgbClr val="0D0D0D"/>
                </a:solidFill>
                <a:effectLst/>
                <a:latin typeface="Söhne"/>
              </a:rPr>
              <a:t>.</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Financial Crisis Resources</a:t>
            </a:r>
            <a:r>
              <a:rPr lang="en-US" sz="1400" b="0" i="0" dirty="0">
                <a:solidFill>
                  <a:srgbClr val="0D0D0D"/>
                </a:solidFill>
                <a:effectLst/>
                <a:latin typeface="Söhne"/>
              </a:rPr>
              <a:t>: A section where the chatbot provides links or resources to articles, guides, or external websites that offer information and assistance related to managing financial crises</a:t>
            </a:r>
            <a:r>
              <a:rPr lang="en-US" sz="1400" b="0" i="0" dirty="0" smtClean="0">
                <a:solidFill>
                  <a:srgbClr val="0D0D0D"/>
                </a:solidFill>
                <a:effectLst/>
                <a:latin typeface="Söhne"/>
              </a:rPr>
              <a:t>.</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Chat History</a:t>
            </a:r>
            <a:r>
              <a:rPr lang="en-US" sz="1400" b="0" i="0" dirty="0">
                <a:solidFill>
                  <a:srgbClr val="0D0D0D"/>
                </a:solidFill>
                <a:effectLst/>
                <a:latin typeface="Söhne"/>
              </a:rPr>
              <a:t>: A space where the user can see past messages and responses exchanged with the chatbot, allowing them to refer back to previous information if needed</a:t>
            </a:r>
            <a:r>
              <a:rPr lang="en-US" sz="1400" b="0" i="0" dirty="0" smtClean="0">
                <a:solidFill>
                  <a:srgbClr val="0D0D0D"/>
                </a:solidFill>
                <a:effectLst/>
                <a:latin typeface="Söhne"/>
              </a:rPr>
              <a:t>.</a:t>
            </a:r>
          </a:p>
          <a:p>
            <a:pPr algn="l">
              <a:buFont typeface="+mj-lt"/>
              <a:buAutoNum type="arabicPeriod"/>
            </a:pPr>
            <a:endParaRPr lang="en-US" sz="1400" b="0" i="0" dirty="0">
              <a:solidFill>
                <a:srgbClr val="0D0D0D"/>
              </a:solidFill>
              <a:effectLst/>
              <a:latin typeface="Söhne"/>
            </a:endParaRPr>
          </a:p>
          <a:p>
            <a:pPr algn="l">
              <a:buFont typeface="+mj-lt"/>
              <a:buAutoNum type="arabicPeriod"/>
            </a:pPr>
            <a:r>
              <a:rPr lang="en-US" sz="1400" b="1" i="0" dirty="0">
                <a:solidFill>
                  <a:srgbClr val="0D0D0D"/>
                </a:solidFill>
                <a:effectLst/>
                <a:latin typeface="Söhne"/>
              </a:rPr>
              <a:t>Feedback Mechanism</a:t>
            </a:r>
            <a:r>
              <a:rPr lang="en-US" sz="1400" b="0" i="0" dirty="0">
                <a:solidFill>
                  <a:srgbClr val="0D0D0D"/>
                </a:solidFill>
                <a:effectLst/>
                <a:latin typeface="Söhne"/>
              </a:rPr>
              <a:t>: A way for the user to provide feedback on the chatbot's responses or overall experience, which can help improve the chatbot's performance over time</a:t>
            </a:r>
            <a:r>
              <a:rPr lang="en-US" sz="1400" b="0" i="0" dirty="0" smtClean="0">
                <a:solidFill>
                  <a:srgbClr val="0D0D0D"/>
                </a:solidFill>
                <a:effectLst/>
                <a:latin typeface="Söhne"/>
              </a:rPr>
              <a:t>.</a:t>
            </a:r>
            <a:endParaRPr lang="en-US" sz="1400"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1269</Words>
  <Application>Microsoft Office PowerPoint</Application>
  <PresentationFormat>Custom</PresentationFormat>
  <Paragraphs>119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MONICA . B</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MONICA . B</dc:title>
  <dc:creator>2021PITIT138</dc:creator>
  <cp:lastModifiedBy>Administrator</cp:lastModifiedBy>
  <cp:revision>14</cp:revision>
  <dcterms:created xsi:type="dcterms:W3CDTF">2024-03-28T07:50:17Z</dcterms:created>
  <dcterms:modified xsi:type="dcterms:W3CDTF">2024-04-01T08:46:35Z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