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73" r:id="rId4"/>
    <p:sldId id="275" r:id="rId5"/>
    <p:sldId id="274" r:id="rId6"/>
    <p:sldId id="272" r:id="rId7"/>
    <p:sldId id="258" r:id="rId8"/>
    <p:sldId id="263" r:id="rId9"/>
    <p:sldId id="270" r:id="rId10"/>
    <p:sldId id="271" r:id="rId11"/>
    <p:sldId id="269" r:id="rId12"/>
    <p:sldId id="268" r:id="rId13"/>
    <p:sldId id="267" r:id="rId14"/>
  </p:sldIdLst>
  <p:sldSz cx="18288000" cy="10287000"/>
  <p:notesSz cx="6858000" cy="9144000"/>
  <p:embeddedFontLst>
    <p:embeddedFont>
      <p:font typeface="Garet" panose="020B0604020202020204" charset="0"/>
      <p:regular r:id="rId15"/>
    </p:embeddedFont>
    <p:embeddedFont>
      <p:font typeface="Garet Bold" panose="020B0604020202020204" charset="0"/>
      <p:regular r:id="rId16"/>
    </p:embeddedFont>
    <p:embeddedFont>
      <p:font typeface="Garet Ultra-Bold" panose="020B0604020202020204" charset="0"/>
      <p:regular r:id="rId17"/>
    </p:embeddedFont>
    <p:embeddedFont>
      <p:font typeface="Lato" panose="020F0502020204030203" pitchFamily="3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8A"/>
    <a:srgbClr val="EDDBC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1842469" y="0"/>
            <a:ext cx="5416831" cy="12022429"/>
            <a:chOff x="0" y="0"/>
            <a:chExt cx="2858770" cy="63449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58770" cy="6344920"/>
            </a:xfrm>
            <a:custGeom>
              <a:avLst/>
              <a:gdLst/>
              <a:ahLst/>
              <a:cxnLst/>
              <a:rect l="l" t="t" r="r" b="b"/>
              <a:pathLst>
                <a:path w="2858770" h="634492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>
                <a:duotone>
                  <a:prstClr val="black"/>
                  <a:srgbClr val="62A28A">
                    <a:tint val="45000"/>
                    <a:satMod val="400000"/>
                  </a:srgbClr>
                </a:duotone>
              </a:blip>
              <a:stretch>
                <a:fillRect l="-113405" r="-119513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259300" y="7109187"/>
            <a:ext cx="1028700" cy="3177813"/>
            <a:chOff x="0" y="0"/>
            <a:chExt cx="812800" cy="2510865"/>
          </a:xfrm>
          <a:solidFill>
            <a:srgbClr val="62A28A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510865"/>
            </a:xfrm>
            <a:custGeom>
              <a:avLst/>
              <a:gdLst/>
              <a:ahLst/>
              <a:cxnLst/>
              <a:rect l="l" t="t" r="r" b="b"/>
              <a:pathLst>
                <a:path w="812800" h="2510865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grpFill/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7109187"/>
            <a:ext cx="11842469" cy="3177813"/>
            <a:chOff x="0" y="0"/>
            <a:chExt cx="9357013" cy="25108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357013" cy="2510865"/>
            </a:xfrm>
            <a:custGeom>
              <a:avLst/>
              <a:gdLst/>
              <a:ahLst/>
              <a:cxnLst/>
              <a:rect l="l" t="t" r="r" b="b"/>
              <a:pathLst>
                <a:path w="9357013" h="2510865">
                  <a:moveTo>
                    <a:pt x="0" y="0"/>
                  </a:moveTo>
                  <a:lnTo>
                    <a:pt x="9357013" y="0"/>
                  </a:lnTo>
                  <a:lnTo>
                    <a:pt x="9357013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357013" cy="2548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259300" y="0"/>
            <a:ext cx="1028700" cy="1028700"/>
            <a:chOff x="0" y="0"/>
            <a:chExt cx="812800" cy="812800"/>
          </a:xfrm>
          <a:solidFill>
            <a:srgbClr val="62A28A"/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09914" y="0"/>
            <a:ext cx="1694792" cy="10287000"/>
            <a:chOff x="0" y="0"/>
            <a:chExt cx="446365" cy="27093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62A28A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853887" y="786854"/>
            <a:ext cx="1977164" cy="1977164"/>
            <a:chOff x="0" y="0"/>
            <a:chExt cx="812800" cy="812800"/>
          </a:xfrm>
          <a:gradFill flip="none" rotWithShape="1">
            <a:gsLst>
              <a:gs pos="0">
                <a:srgbClr val="62A28A">
                  <a:tint val="66000"/>
                  <a:satMod val="160000"/>
                </a:srgbClr>
              </a:gs>
              <a:gs pos="50000">
                <a:srgbClr val="62A28A">
                  <a:tint val="44500"/>
                  <a:satMod val="160000"/>
                </a:srgbClr>
              </a:gs>
              <a:gs pos="100000">
                <a:srgbClr val="62A28A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grpFill/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293629" y="8795616"/>
            <a:ext cx="5102540" cy="37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Monika Singh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86228" y="1931841"/>
            <a:ext cx="9128133" cy="37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7"/>
              </a:lnSpc>
            </a:pPr>
            <a:r>
              <a:rPr lang="en-US" sz="511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POWER BI PROJECT</a:t>
            </a:r>
          </a:p>
          <a:p>
            <a:pPr algn="l">
              <a:lnSpc>
                <a:spcPts val="5877"/>
              </a:lnSpc>
            </a:pPr>
            <a:r>
              <a:rPr lang="en-US" sz="511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REPORT</a:t>
            </a:r>
          </a:p>
          <a:p>
            <a:pPr algn="l">
              <a:lnSpc>
                <a:spcPts val="5877"/>
              </a:lnSpc>
            </a:pPr>
            <a:endParaRPr lang="en-US" sz="5110" b="1" dirty="0">
              <a:solidFill>
                <a:srgbClr val="000000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l">
              <a:lnSpc>
                <a:spcPts val="5877"/>
              </a:lnSpc>
            </a:pPr>
            <a:r>
              <a:rPr lang="en-US" sz="5110" b="1" dirty="0">
                <a:solidFill>
                  <a:srgbClr val="62A28A"/>
                </a:solidFill>
                <a:latin typeface="Garet Bold"/>
                <a:ea typeface="Garet Bold"/>
                <a:cs typeface="Garet Bold"/>
                <a:sym typeface="Garet Bold"/>
              </a:rPr>
              <a:t>Columbia Asia Hospital</a:t>
            </a:r>
          </a:p>
          <a:p>
            <a:pPr algn="l">
              <a:lnSpc>
                <a:spcPts val="5877"/>
              </a:lnSpc>
            </a:pPr>
            <a:endParaRPr lang="en-US" sz="5110" b="1" dirty="0">
              <a:solidFill>
                <a:srgbClr val="000000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8484493" y="9014056"/>
            <a:ext cx="2545888" cy="2545888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9804"/>
                </a:srgbClr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  <a:solidFill>
            <a:srgbClr val="62A28A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8951" y="296934"/>
            <a:ext cx="10769833" cy="796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3200" b="1" spc="99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PATIENT VISITS BY QUARTER &amp; YEAR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698994" y="7487211"/>
            <a:ext cx="3987330" cy="398733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68951" y="8461032"/>
            <a:ext cx="7399715" cy="41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Visits by Quarter:</a:t>
            </a:r>
            <a:endParaRPr lang="en-US" sz="2400" b="1" dirty="0">
              <a:solidFill>
                <a:srgbClr val="000000"/>
              </a:solidFill>
              <a:latin typeface="Garet Ultra-Bold"/>
              <a:ea typeface="Garet Ultra-Bold"/>
              <a:cs typeface="Garet Ultra-Bold"/>
              <a:sym typeface="Garet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461454" y="8461032"/>
            <a:ext cx="7906692" cy="41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Visits by Year:</a:t>
            </a:r>
            <a:endParaRPr lang="en-US" sz="2400" b="1" dirty="0">
              <a:solidFill>
                <a:srgbClr val="000000"/>
              </a:solidFill>
              <a:latin typeface="Garet Ultra-Bold"/>
              <a:ea typeface="Garet Ultra-Bold"/>
              <a:cs typeface="Garet Ultra-Bold"/>
              <a:sym typeface="Garet Ultra-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7A6A84-8DEA-E1BB-6723-E65737120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37460"/>
            <a:ext cx="6526058" cy="43264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61C5DB-821A-EB6C-DF6C-79F12237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12" y="1840128"/>
            <a:ext cx="8781530" cy="583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2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  <a:solidFill>
            <a:srgbClr val="62A28A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8951" y="296934"/>
            <a:ext cx="10769833" cy="796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3200" b="1" spc="99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REVENUE &amp; AVERAGE SATISFACTION SCORE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698994" y="7487211"/>
            <a:ext cx="3987330" cy="398733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68951" y="8381754"/>
            <a:ext cx="7399715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GB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Garet Ultra-Bold"/>
                <a:ea typeface="Lato"/>
                <a:cs typeface="Lato"/>
                <a:sym typeface="Lato"/>
              </a:rPr>
              <a:t>R</a:t>
            </a:r>
            <a:r>
              <a:rPr lang="en-GB" sz="2400" b="1" dirty="0">
                <a:solidFill>
                  <a:srgbClr val="000000"/>
                </a:solidFill>
                <a:latin typeface="Garet Ultra-Bold"/>
                <a:sym typeface="Lato"/>
              </a:rPr>
              <a:t>evenue</a:t>
            </a:r>
            <a:r>
              <a:rPr lang="en-GB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Garet Ultra-Bold"/>
                <a:sym typeface="Lato"/>
              </a:rPr>
              <a:t>of each</a:t>
            </a:r>
            <a:r>
              <a:rPr lang="en-GB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Garet Ultra-Bold"/>
                <a:sym typeface="Lato"/>
              </a:rPr>
              <a:t>department :</a:t>
            </a:r>
            <a:endParaRPr lang="en-US" sz="2400" b="1" dirty="0">
              <a:solidFill>
                <a:srgbClr val="000000"/>
              </a:solidFill>
              <a:latin typeface="Garet Ultra-Bold"/>
              <a:sym typeface="Garet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461454" y="8381754"/>
            <a:ext cx="7906692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Average satisfaction  by department referral: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790BB6B-7660-9EB7-D8B7-A95C5287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8" y="2552700"/>
            <a:ext cx="7487857" cy="48027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396FF1-4A24-8B3B-9BB8-8A58FC513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365" y="2534328"/>
            <a:ext cx="6904391" cy="45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5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227431"/>
            <a:chOff x="0" y="0"/>
            <a:chExt cx="4816593" cy="586648"/>
          </a:xfrm>
          <a:solidFill>
            <a:srgbClr val="62A28A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9852" y="394579"/>
            <a:ext cx="15158347" cy="10964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86"/>
              </a:lnSpc>
            </a:pPr>
            <a:r>
              <a:rPr lang="en-US" sz="4000" b="1" spc="59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Average waiting time by the Age Groups according to patient race</a:t>
            </a:r>
          </a:p>
        </p:txBody>
      </p:sp>
      <p:sp>
        <p:nvSpPr>
          <p:cNvPr id="7" name="Freeform 7"/>
          <p:cNvSpPr/>
          <p:nvPr/>
        </p:nvSpPr>
        <p:spPr>
          <a:xfrm>
            <a:off x="1571437" y="3617014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03774" y="3623910"/>
            <a:ext cx="274310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15D813-3834-85B2-FCF0-70C1A1DB0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37" y="3086099"/>
            <a:ext cx="14192460" cy="559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3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1842469" y="0"/>
            <a:ext cx="5416831" cy="12022429"/>
            <a:chOff x="0" y="0"/>
            <a:chExt cx="2858770" cy="63449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58770" cy="6344920"/>
            </a:xfrm>
            <a:custGeom>
              <a:avLst/>
              <a:gdLst/>
              <a:ahLst/>
              <a:cxnLst/>
              <a:rect l="l" t="t" r="r" b="b"/>
              <a:pathLst>
                <a:path w="2858770" h="634492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>
                <a:duotone>
                  <a:prstClr val="black"/>
                  <a:srgbClr val="62A28A">
                    <a:tint val="45000"/>
                    <a:satMod val="400000"/>
                  </a:srgbClr>
                </a:duotone>
              </a:blip>
              <a:stretch>
                <a:fillRect l="-103496" r="-12963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259300" y="7109187"/>
            <a:ext cx="1028700" cy="3177813"/>
            <a:chOff x="0" y="0"/>
            <a:chExt cx="812800" cy="2510865"/>
          </a:xfrm>
          <a:solidFill>
            <a:srgbClr val="62A28A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510865"/>
            </a:xfrm>
            <a:custGeom>
              <a:avLst/>
              <a:gdLst/>
              <a:ahLst/>
              <a:cxnLst/>
              <a:rect l="l" t="t" r="r" b="b"/>
              <a:pathLst>
                <a:path w="812800" h="2510865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grpFill/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7109187"/>
            <a:ext cx="11842469" cy="3177813"/>
            <a:chOff x="0" y="0"/>
            <a:chExt cx="9357013" cy="25108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357013" cy="2510865"/>
            </a:xfrm>
            <a:custGeom>
              <a:avLst/>
              <a:gdLst/>
              <a:ahLst/>
              <a:cxnLst/>
              <a:rect l="l" t="t" r="r" b="b"/>
              <a:pathLst>
                <a:path w="9357013" h="2510865">
                  <a:moveTo>
                    <a:pt x="0" y="0"/>
                  </a:moveTo>
                  <a:lnTo>
                    <a:pt x="9357013" y="0"/>
                  </a:lnTo>
                  <a:lnTo>
                    <a:pt x="9357013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357013" cy="2548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259300" y="0"/>
            <a:ext cx="1028700" cy="1028700"/>
            <a:chOff x="0" y="0"/>
            <a:chExt cx="812800" cy="812800"/>
          </a:xfrm>
          <a:solidFill>
            <a:srgbClr val="62A28A"/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09914" y="0"/>
            <a:ext cx="1694792" cy="10287000"/>
            <a:chOff x="0" y="0"/>
            <a:chExt cx="446365" cy="2709333"/>
          </a:xfrm>
          <a:solidFill>
            <a:srgbClr val="62A28A"/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grpFill/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853887" y="786854"/>
            <a:ext cx="1977164" cy="1977164"/>
            <a:chOff x="0" y="0"/>
            <a:chExt cx="812800" cy="812800"/>
          </a:xfrm>
          <a:gradFill flip="none" rotWithShape="1">
            <a:gsLst>
              <a:gs pos="0">
                <a:srgbClr val="62A28A">
                  <a:tint val="66000"/>
                  <a:satMod val="160000"/>
                </a:srgbClr>
              </a:gs>
              <a:gs pos="50000">
                <a:srgbClr val="62A28A">
                  <a:tint val="44500"/>
                  <a:satMod val="160000"/>
                </a:srgbClr>
              </a:gs>
              <a:gs pos="100000">
                <a:srgbClr val="62A28A">
                  <a:tint val="23500"/>
                  <a:satMod val="160000"/>
                </a:srgbClr>
              </a:gs>
            </a:gsLst>
            <a:lin ang="10800000" scaled="1"/>
            <a:tileRect/>
          </a:gradFill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grpFill/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653503" y="4648200"/>
            <a:ext cx="8766566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2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FOR YOUR ATTENTION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93629" y="8159226"/>
            <a:ext cx="5102540" cy="361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Monika Singh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24423" y="3135538"/>
            <a:ext cx="8795646" cy="1523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60"/>
              </a:lnSpc>
            </a:pPr>
            <a:r>
              <a:rPr lang="en-US" sz="104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THANK YOU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8484493" y="9014056"/>
            <a:ext cx="2545888" cy="2545888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9804"/>
                </a:srgbClr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227431"/>
            <a:chOff x="0" y="0"/>
            <a:chExt cx="4816593" cy="586648"/>
          </a:xfrm>
          <a:solidFill>
            <a:srgbClr val="62A28A">
              <a:alpha val="43922"/>
            </a:srgb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9852" y="744877"/>
            <a:ext cx="16606147" cy="588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86"/>
              </a:lnSpc>
            </a:pPr>
            <a:r>
              <a:rPr lang="en-US" sz="4800" b="1" spc="59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Data Description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571437" y="3617014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03774" y="3623910"/>
            <a:ext cx="274310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sp>
        <p:nvSpPr>
          <p:cNvPr id="6" name="Google Shape;73;p4">
            <a:extLst>
              <a:ext uri="{FF2B5EF4-FFF2-40B4-BE49-F238E27FC236}">
                <a16:creationId xmlns:a16="http://schemas.microsoft.com/office/drawing/2014/main" id="{DE84B24B-988F-5C5C-38CB-ED95BAC6D956}"/>
              </a:ext>
            </a:extLst>
          </p:cNvPr>
          <p:cNvSpPr txBox="1"/>
          <p:nvPr/>
        </p:nvSpPr>
        <p:spPr>
          <a:xfrm>
            <a:off x="1219200" y="2661865"/>
            <a:ext cx="15681333" cy="347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Date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contains date and time information without specifying AM or PM. The format is </a:t>
            </a: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DD-MM-YYYY HH:MM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ID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Each patient is assigned a unique identifier, which seems to be in the format </a:t>
            </a: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124-62-3289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Gender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records the gender of the patient, denoted by 'M' for male and 'F' for female.</a:t>
            </a:r>
            <a:endParaRPr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Age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The age of the patients is listed in years.</a:t>
            </a:r>
            <a:endParaRPr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Sat Score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It seems to represent a satisfaction score given by or for the patient. However, the scores are single-digit, and it's not clear what the scale is.</a:t>
            </a:r>
            <a:endParaRPr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First Initial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contains the first initial of the patient's first name.</a:t>
            </a:r>
            <a:endParaRPr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Last Name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The surname of the patient is listed in this column.</a:t>
            </a:r>
            <a:endParaRPr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78;p5">
            <a:extLst>
              <a:ext uri="{FF2B5EF4-FFF2-40B4-BE49-F238E27FC236}">
                <a16:creationId xmlns:a16="http://schemas.microsoft.com/office/drawing/2014/main" id="{30DABF27-5189-B5E1-A5C8-62C92801E4BB}"/>
              </a:ext>
            </a:extLst>
          </p:cNvPr>
          <p:cNvSpPr txBox="1"/>
          <p:nvPr/>
        </p:nvSpPr>
        <p:spPr>
          <a:xfrm>
            <a:off x="1219200" y="5829300"/>
            <a:ext cx="15183465" cy="411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Race: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racial or ethnic background of the patient is recorded here, with categories such as 'White', 'African American', 'Asian', 'Native American/Alaska Native', and 'Two or More Races'.</a:t>
            </a:r>
            <a:endParaRPr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Admin Flag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contains Boolean values ('TRUE' or 'FALSE') which might indicate whether the patient was admitted or some other administrative flag.</a:t>
            </a:r>
            <a:endParaRPr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Wait Time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Appears to indicate the time the patient waited, possibly in minutes, before being seen or processed.</a:t>
            </a:r>
            <a:endParaRPr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Department Referral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lists the department to which the patient was referred, with entries such as 'General Practice', ‘Orthopaedics’, 'Gastroenterology', or 'None' indicating no referral.</a:t>
            </a:r>
            <a:endParaRPr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Doctor Name: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Identifies the doctor who attended each patient.</a:t>
            </a:r>
            <a:endParaRPr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Appointment Fees: 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cost charged for a doctor's consultation.</a:t>
            </a:r>
            <a:endParaRPr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GB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Bill: </a:t>
            </a:r>
            <a:r>
              <a:rPr lang="en-GB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overall amount billed to the patient, including all services and charges.</a:t>
            </a:r>
            <a:endParaRPr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07B984A-490F-0B20-6EC6-42B28E14AD5C}"/>
              </a:ext>
            </a:extLst>
          </p:cNvPr>
          <p:cNvGrpSpPr/>
          <p:nvPr/>
        </p:nvGrpSpPr>
        <p:grpSpPr>
          <a:xfrm>
            <a:off x="0" y="0"/>
            <a:ext cx="18288000" cy="2227431"/>
            <a:chOff x="0" y="0"/>
            <a:chExt cx="4816593" cy="586648"/>
          </a:xfrm>
          <a:solidFill>
            <a:srgbClr val="62A28A">
              <a:alpha val="43922"/>
            </a:srgbClr>
          </a:solidFill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C76837D-8172-6DF4-38D8-355B6E417C6A}"/>
                </a:ext>
              </a:extLst>
            </p:cNvPr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grpFill/>
          </p:spPr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3784715A-EA21-C485-360A-7939935161F7}"/>
                </a:ext>
              </a:extLst>
            </p:cNvPr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16">
            <a:extLst>
              <a:ext uri="{FF2B5EF4-FFF2-40B4-BE49-F238E27FC236}">
                <a16:creationId xmlns:a16="http://schemas.microsoft.com/office/drawing/2014/main" id="{88D6EF80-9E89-1C97-0C36-FD5B4993EA19}"/>
              </a:ext>
            </a:extLst>
          </p:cNvPr>
          <p:cNvSpPr txBox="1"/>
          <p:nvPr/>
        </p:nvSpPr>
        <p:spPr>
          <a:xfrm>
            <a:off x="914400" y="723900"/>
            <a:ext cx="15773400" cy="1174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487"/>
              </a:lnSpc>
            </a:pPr>
            <a:r>
              <a:rPr lang="en-US" sz="6776" b="1" dirty="0">
                <a:solidFill>
                  <a:schemeClr val="bg1"/>
                </a:solidFill>
                <a:latin typeface="Garet Bold"/>
                <a:ea typeface="Garet Bold"/>
                <a:cs typeface="Garet Bold"/>
                <a:sym typeface="Garet Bold"/>
              </a:rPr>
              <a:t>	Problem Statements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D9F2B-098D-1287-FDFF-3359766A7047}"/>
              </a:ext>
            </a:extLst>
          </p:cNvPr>
          <p:cNvSpPr txBox="1"/>
          <p:nvPr/>
        </p:nvSpPr>
        <p:spPr>
          <a:xfrm>
            <a:off x="914400" y="2932896"/>
            <a:ext cx="16459200" cy="605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3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GB" sz="360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analyse the hospital dataset with Power BI, ensure data cleaning to address inconsistencies and missing values before further analysis.</a:t>
            </a:r>
            <a:endParaRPr lang="en-IN" sz="3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13000"/>
              </a:lnSpc>
              <a:spcBef>
                <a:spcPts val="1000"/>
              </a:spcBef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GB" sz="3600" b="1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Assess the Average Waiting Time:</a:t>
            </a:r>
            <a:r>
              <a:rPr lang="en-GB" sz="360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Analyse the patient wait times to identify the average duration a patient spends before receiving care.</a:t>
            </a:r>
            <a:endParaRPr lang="en-IN" sz="3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13000"/>
              </a:lnSpc>
              <a:spcBef>
                <a:spcPts val="1000"/>
              </a:spcBef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GB" sz="3600" b="1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Visits by Department Referral:</a:t>
            </a:r>
            <a:r>
              <a:rPr lang="en-GB" sz="360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Calculate the total number of visits to each department based on referrals to understand which departments are most frequently visited.</a:t>
            </a:r>
            <a:endParaRPr lang="en-IN" sz="3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13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GB" sz="3600" b="1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Patient Visits by Age Group: </a:t>
            </a:r>
            <a:r>
              <a:rPr lang="en-GB" sz="360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Segregate patient visits according to different age groups to see which demographics utilize healthcare services the most.</a:t>
            </a:r>
            <a:endParaRPr lang="en-IN" sz="3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5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558C0-1A19-2287-B8C3-C6CFEAA08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12">
            <a:extLst>
              <a:ext uri="{FF2B5EF4-FFF2-40B4-BE49-F238E27FC236}">
                <a16:creationId xmlns:a16="http://schemas.microsoft.com/office/drawing/2014/main" id="{30D1738A-3898-94BC-5D85-21F15F008534}"/>
              </a:ext>
            </a:extLst>
          </p:cNvPr>
          <p:cNvSpPr txBox="1"/>
          <p:nvPr/>
        </p:nvSpPr>
        <p:spPr>
          <a:xfrm>
            <a:off x="745875" y="2857500"/>
            <a:ext cx="16796250" cy="621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What is the relation between patient wait time and satisfaction scores?</a:t>
            </a:r>
            <a:endParaRPr sz="28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Investigate whether longer wait times are associated with lower patient satisfaction across various 	departments.</a:t>
            </a:r>
            <a:endParaRPr sz="2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How do patient demographics affect the frequency of visits to different departments?</a:t>
            </a:r>
            <a:endParaRPr sz="28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Analyse visit patterns to see if certain age groups or races are more likely to be referred to specific 	departments.</a:t>
            </a:r>
            <a:endParaRPr sz="2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GB" sz="2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there a noticeable trend in the volume of patient visits throughout the year?</a:t>
            </a:r>
            <a:endParaRPr sz="28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Examine patient visit data to identify any seasonal trends or particular months with increased 	healthcare facility 	usage.</a:t>
            </a:r>
            <a:endParaRPr sz="2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Which age groups report the highest and lowest satisfaction scores?</a:t>
            </a:r>
            <a:endParaRPr sz="28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	</a:t>
            </a:r>
            <a:r>
              <a:rPr lang="en-GB" sz="2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Calculate the average satisfaction scores within each age group to identify which age demographics 	report the best 	and worst experiences.</a:t>
            </a:r>
            <a:endParaRPr sz="2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ABCF170E-A3E4-731D-B644-B7EE93AEAB25}"/>
              </a:ext>
            </a:extLst>
          </p:cNvPr>
          <p:cNvGrpSpPr/>
          <p:nvPr/>
        </p:nvGrpSpPr>
        <p:grpSpPr>
          <a:xfrm>
            <a:off x="0" y="0"/>
            <a:ext cx="18288000" cy="2227431"/>
            <a:chOff x="0" y="0"/>
            <a:chExt cx="4816593" cy="586648"/>
          </a:xfrm>
          <a:solidFill>
            <a:srgbClr val="62A28A">
              <a:alpha val="43922"/>
            </a:srgbClr>
          </a:solidFill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C912330-9523-995F-A12A-9FB3FEFBF3D9}"/>
                </a:ext>
              </a:extLst>
            </p:cNvPr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grpFill/>
          </p:spPr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06CCEB54-CBF8-AF05-EEB1-EF88A93FE726}"/>
                </a:ext>
              </a:extLst>
            </p:cNvPr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16">
            <a:extLst>
              <a:ext uri="{FF2B5EF4-FFF2-40B4-BE49-F238E27FC236}">
                <a16:creationId xmlns:a16="http://schemas.microsoft.com/office/drawing/2014/main" id="{E5F81FBD-C868-6686-410B-284F7C083416}"/>
              </a:ext>
            </a:extLst>
          </p:cNvPr>
          <p:cNvSpPr txBox="1"/>
          <p:nvPr/>
        </p:nvSpPr>
        <p:spPr>
          <a:xfrm>
            <a:off x="914400" y="723900"/>
            <a:ext cx="15773400" cy="1174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487"/>
              </a:lnSpc>
            </a:pPr>
            <a:r>
              <a:rPr lang="en-US" sz="6776" b="1" dirty="0">
                <a:solidFill>
                  <a:schemeClr val="bg1"/>
                </a:solidFill>
                <a:latin typeface="Garet Bold"/>
                <a:ea typeface="Garet Bold"/>
                <a:cs typeface="Garet Bold"/>
                <a:sym typeface="Garet Bold"/>
              </a:rPr>
              <a:t>	Problem Statements</a:t>
            </a:r>
          </a:p>
        </p:txBody>
      </p:sp>
    </p:spTree>
    <p:extLst>
      <p:ext uri="{BB962C8B-B14F-4D97-AF65-F5344CB8AC3E}">
        <p14:creationId xmlns:p14="http://schemas.microsoft.com/office/powerpoint/2010/main" val="4826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227431"/>
            <a:chOff x="0" y="0"/>
            <a:chExt cx="4816593" cy="586648"/>
          </a:xfrm>
          <a:solidFill>
            <a:srgbClr val="62A28A">
              <a:alpha val="43922"/>
            </a:srgb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9852" y="744877"/>
            <a:ext cx="16606147" cy="588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86"/>
              </a:lnSpc>
            </a:pPr>
            <a:r>
              <a:rPr lang="en-US" sz="4800" b="1" spc="59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OVERVIEW OUR DASHBOARD</a:t>
            </a:r>
          </a:p>
        </p:txBody>
      </p:sp>
      <p:sp>
        <p:nvSpPr>
          <p:cNvPr id="7" name="Freeform 7"/>
          <p:cNvSpPr/>
          <p:nvPr/>
        </p:nvSpPr>
        <p:spPr>
          <a:xfrm>
            <a:off x="1571437" y="3617014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03774" y="3623910"/>
            <a:ext cx="274310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F6EFF97-8AB1-7580-705C-361D23B66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76500"/>
            <a:ext cx="15316200" cy="72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9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227431"/>
            <a:chOff x="0" y="0"/>
            <a:chExt cx="4816593" cy="586648"/>
          </a:xfrm>
          <a:solidFill>
            <a:srgbClr val="62A28A">
              <a:alpha val="43922"/>
            </a:srgb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86648"/>
            </a:xfrm>
            <a:custGeom>
              <a:avLst/>
              <a:gdLst/>
              <a:ahLst/>
              <a:cxnLst/>
              <a:rect l="l" t="t" r="r" b="b"/>
              <a:pathLst>
                <a:path w="4816592" h="586648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algn="ctr">
                <a:lnSpc>
                  <a:spcPts val="2659"/>
                </a:lnSpc>
                <a:defRPr>
                  <a:solidFill>
                    <a:schemeClr val="bg1"/>
                  </a:solidFill>
                </a:defRPr>
              </a:lvl1pPr>
            </a:lstStyle>
            <a:p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71437" y="3617014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03774" y="3623910"/>
            <a:ext cx="274310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45DCBB4-C5BD-2991-F59F-81DECB231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82" y="2563193"/>
            <a:ext cx="16338218" cy="72209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637E19-97ED-6E92-3404-3953155B2200}"/>
              </a:ext>
            </a:extLst>
          </p:cNvPr>
          <p:cNvSpPr txBox="1"/>
          <p:nvPr/>
        </p:nvSpPr>
        <p:spPr>
          <a:xfrm>
            <a:off x="1905000" y="830945"/>
            <a:ext cx="13563600" cy="665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186"/>
              </a:lnSpc>
            </a:pPr>
            <a:r>
              <a:rPr lang="en-US" sz="4400" b="1" spc="59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OVERVIEW OUR DASHBOARD</a:t>
            </a:r>
          </a:p>
        </p:txBody>
      </p:sp>
    </p:spTree>
    <p:extLst>
      <p:ext uri="{BB962C8B-B14F-4D97-AF65-F5344CB8AC3E}">
        <p14:creationId xmlns:p14="http://schemas.microsoft.com/office/powerpoint/2010/main" val="421372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319644" cy="10287000"/>
            <a:chOff x="0" y="0"/>
            <a:chExt cx="1783202" cy="2709333"/>
          </a:xfrm>
          <a:solidFill>
            <a:srgbClr val="62A28A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1783202" cy="2709333"/>
            </a:xfrm>
            <a:custGeom>
              <a:avLst/>
              <a:gdLst/>
              <a:ahLst/>
              <a:cxnLst/>
              <a:rect l="l" t="t" r="r" b="b"/>
              <a:pathLst>
                <a:path w="1783202" h="2709333">
                  <a:moveTo>
                    <a:pt x="0" y="0"/>
                  </a:moveTo>
                  <a:lnTo>
                    <a:pt x="1783202" y="0"/>
                  </a:lnTo>
                  <a:lnTo>
                    <a:pt x="1783202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83202" cy="274743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357338" y="2374195"/>
            <a:ext cx="732337" cy="732337"/>
            <a:chOff x="0" y="0"/>
            <a:chExt cx="812800" cy="812800"/>
          </a:xfrm>
          <a:solidFill>
            <a:srgbClr val="62A28A"/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 dirty="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268359" y="2442798"/>
            <a:ext cx="6971641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Garet Ultra-Bold"/>
                <a:sym typeface="Lato"/>
              </a:rPr>
              <a:t>Average</a:t>
            </a:r>
            <a:r>
              <a:rPr lang="en-GB" sz="2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Garet Ultra-Bold"/>
                <a:sym typeface="Lato"/>
              </a:rPr>
              <a:t>Waiting</a:t>
            </a:r>
            <a:r>
              <a:rPr lang="en-GB" sz="2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Garet Ultra-Bold"/>
                <a:sym typeface="Lato"/>
              </a:rPr>
              <a:t>Time</a:t>
            </a:r>
            <a:r>
              <a:rPr lang="en-GB" sz="2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algn="l">
              <a:lnSpc>
                <a:spcPts val="3499"/>
              </a:lnSpc>
            </a:pPr>
            <a:endParaRPr lang="en-GB" sz="28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algn="l">
              <a:lnSpc>
                <a:spcPts val="3499"/>
              </a:lnSpc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rgbClr val="62A28A"/>
                </a:solidFill>
                <a:latin typeface="Garet Ultra-Bold"/>
                <a:sym typeface="Lato"/>
              </a:rPr>
              <a:t>35.26</a:t>
            </a:r>
            <a:endParaRPr lang="en-US" sz="2800" b="1" dirty="0">
              <a:solidFill>
                <a:srgbClr val="62A28A"/>
              </a:solidFill>
              <a:latin typeface="Garet Ultra-Bold"/>
              <a:sym typeface="Garet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7357338" y="4698241"/>
            <a:ext cx="732337" cy="732337"/>
            <a:chOff x="0" y="0"/>
            <a:chExt cx="812800" cy="812800"/>
          </a:xfrm>
          <a:solidFill>
            <a:srgbClr val="62A28A"/>
          </a:solid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278430" y="4829460"/>
            <a:ext cx="711397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GB" sz="2800" b="1" dirty="0">
                <a:solidFill>
                  <a:srgbClr val="000000"/>
                </a:solidFill>
                <a:latin typeface="Garet Ultra-Bold"/>
                <a:sym typeface="Lato"/>
              </a:rPr>
              <a:t>Total</a:t>
            </a:r>
            <a:r>
              <a:rPr lang="en-GB" sz="2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Garet Ultra-Bold"/>
                <a:sym typeface="Lato"/>
              </a:rPr>
              <a:t>number</a:t>
            </a:r>
            <a:r>
              <a:rPr lang="en-GB" sz="2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Garet Ultra-Bold"/>
                <a:sym typeface="Lato"/>
              </a:rPr>
              <a:t>of</a:t>
            </a:r>
            <a:r>
              <a:rPr lang="en-GB" sz="2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Garet Ultra-Bold"/>
                <a:sym typeface="Lato"/>
              </a:rPr>
              <a:t>patients</a:t>
            </a:r>
            <a:r>
              <a:rPr lang="en-GB" sz="2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algn="l">
              <a:lnSpc>
                <a:spcPts val="3499"/>
              </a:lnSpc>
            </a:pPr>
            <a:endParaRPr lang="en-GB" sz="2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algn="l">
              <a:lnSpc>
                <a:spcPts val="3499"/>
              </a:lnSpc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rgbClr val="62A28A"/>
                </a:solidFill>
                <a:latin typeface="Garet Ultra-Bold"/>
                <a:sym typeface="Lato"/>
              </a:rPr>
              <a:t>9216</a:t>
            </a:r>
            <a:endParaRPr lang="en-US" sz="2800" b="1" dirty="0">
              <a:solidFill>
                <a:srgbClr val="62A28A"/>
              </a:solidFill>
              <a:latin typeface="Garet Ultra-Bold"/>
              <a:sym typeface="Garet Bol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7357338" y="7022287"/>
            <a:ext cx="732337" cy="732337"/>
            <a:chOff x="0" y="0"/>
            <a:chExt cx="812800" cy="812800"/>
          </a:xfrm>
          <a:solidFill>
            <a:srgbClr val="62A28A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5740861" y="6749958"/>
            <a:ext cx="4596322" cy="459632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8278430" y="7153505"/>
            <a:ext cx="7462431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800" b="1" dirty="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Average satisfaction score :</a:t>
            </a:r>
          </a:p>
          <a:p>
            <a:pPr algn="l">
              <a:lnSpc>
                <a:spcPts val="3359"/>
              </a:lnSpc>
            </a:pPr>
            <a:endParaRPr lang="en-US" sz="2800" b="1" dirty="0">
              <a:solidFill>
                <a:srgbClr val="000000"/>
              </a:solidFill>
              <a:latin typeface="Garet Ultra-Bold"/>
              <a:ea typeface="Garet Ultra-Bold"/>
              <a:cs typeface="Garet Ultra-Bold"/>
              <a:sym typeface="Garet Ultra-Bold"/>
            </a:endParaRPr>
          </a:p>
          <a:p>
            <a:pPr marL="457200" indent="-457200" algn="l">
              <a:lnSpc>
                <a:spcPts val="3359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2A28A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5.47</a:t>
            </a:r>
          </a:p>
        </p:txBody>
      </p:sp>
      <p:grpSp>
        <p:nvGrpSpPr>
          <p:cNvPr id="28" name="Group 28"/>
          <p:cNvGrpSpPr/>
          <p:nvPr/>
        </p:nvGrpSpPr>
        <p:grpSpPr>
          <a:xfrm rot="5400000">
            <a:off x="8278430" y="340111"/>
            <a:ext cx="1479329" cy="1479329"/>
            <a:chOff x="0" y="0"/>
            <a:chExt cx="812800" cy="812800"/>
          </a:xfrm>
          <a:gradFill flip="none" rotWithShape="1">
            <a:gsLst>
              <a:gs pos="0">
                <a:srgbClr val="62A28A">
                  <a:tint val="66000"/>
                  <a:satMod val="160000"/>
                </a:srgbClr>
              </a:gs>
              <a:gs pos="50000">
                <a:srgbClr val="62A28A">
                  <a:tint val="44500"/>
                  <a:satMod val="160000"/>
                </a:srgbClr>
              </a:gs>
              <a:gs pos="100000">
                <a:srgbClr val="62A28A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66903" y="0"/>
                  </a:moveTo>
                  <a:lnTo>
                    <a:pt x="545897" y="0"/>
                  </a:lnTo>
                  <a:cubicBezTo>
                    <a:pt x="693303" y="0"/>
                    <a:pt x="812800" y="119497"/>
                    <a:pt x="812800" y="266903"/>
                  </a:cubicBezTo>
                  <a:lnTo>
                    <a:pt x="812800" y="545897"/>
                  </a:lnTo>
                  <a:cubicBezTo>
                    <a:pt x="812800" y="693303"/>
                    <a:pt x="693303" y="812800"/>
                    <a:pt x="545897" y="812800"/>
                  </a:cubicBezTo>
                  <a:lnTo>
                    <a:pt x="266903" y="812800"/>
                  </a:lnTo>
                  <a:cubicBezTo>
                    <a:pt x="119497" y="812800"/>
                    <a:pt x="0" y="693303"/>
                    <a:pt x="0" y="545897"/>
                  </a:cubicBezTo>
                  <a:lnTo>
                    <a:pt x="0" y="266903"/>
                  </a:lnTo>
                  <a:cubicBezTo>
                    <a:pt x="0" y="119497"/>
                    <a:pt x="119497" y="0"/>
                    <a:pt x="266903" y="0"/>
                  </a:cubicBezTo>
                  <a:close/>
                </a:path>
              </a:pathLst>
            </a:custGeom>
            <a:grpFill/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 rot="5400000">
            <a:off x="9293368" y="1219358"/>
            <a:ext cx="771724" cy="771724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 rot="5400000">
            <a:off x="5324660" y="9048119"/>
            <a:ext cx="596043" cy="596043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DED06F1-E3F5-1122-2FFC-6718F2D586E9}"/>
              </a:ext>
            </a:extLst>
          </p:cNvPr>
          <p:cNvSpPr txBox="1"/>
          <p:nvPr/>
        </p:nvSpPr>
        <p:spPr>
          <a:xfrm>
            <a:off x="381000" y="4545259"/>
            <a:ext cx="5638800" cy="598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4400" dirty="0">
                <a:solidFill>
                  <a:schemeClr val="bg1"/>
                </a:solidFill>
                <a:latin typeface="Garet Bold"/>
                <a:ea typeface="Garet Bold"/>
                <a:cs typeface="Garet Bold"/>
                <a:sym typeface="Garet Bold"/>
              </a:rPr>
              <a:t>Static Insights: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  <a:solidFill>
            <a:srgbClr val="62A28A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8951" y="296934"/>
            <a:ext cx="10769833" cy="796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3200" b="1" spc="99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PATIENT VISITS BY DEPAREMENT &amp; GENDER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698994" y="7487211"/>
            <a:ext cx="3987330" cy="398733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68951" y="8384832"/>
            <a:ext cx="7399715" cy="41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</a:t>
            </a:r>
            <a:r>
              <a:rPr lang="en-GB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Visits by Department Referral:</a:t>
            </a:r>
            <a:endParaRPr lang="en-US" sz="2400" b="1" dirty="0">
              <a:solidFill>
                <a:srgbClr val="000000"/>
              </a:solidFill>
              <a:latin typeface="Garet Ultra-Bold"/>
              <a:ea typeface="Garet Ultra-Bold"/>
              <a:cs typeface="Garet Ultra-Bold"/>
              <a:sym typeface="Garet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461454" y="8343900"/>
            <a:ext cx="7906692" cy="41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Visits by Gender M/F :</a:t>
            </a:r>
            <a:endParaRPr lang="en-US" sz="2400" b="1" dirty="0">
              <a:solidFill>
                <a:srgbClr val="000000"/>
              </a:solidFill>
              <a:latin typeface="Garet Ultra-Bold"/>
              <a:ea typeface="Garet Ultra-Bold"/>
              <a:cs typeface="Garet Ultra-Bold"/>
              <a:sym typeface="Garet Ultra-Bold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F53DF3-B268-2793-8FA1-36E5711A0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973180"/>
            <a:ext cx="8365985" cy="5744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B94C8A-77E2-F2E2-3BD4-9E8BBFD6F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732" y="2247900"/>
            <a:ext cx="8270413" cy="54699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  <a:solidFill>
            <a:srgbClr val="62A28A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8951" y="296934"/>
            <a:ext cx="10769833" cy="796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3200" b="1" spc="99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PATIENT VISITS BY AGE GROUP &amp; MONTH’S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698994" y="7487211"/>
            <a:ext cx="3987330" cy="398733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68951" y="8461032"/>
            <a:ext cx="7399715" cy="41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Visits by Age group :</a:t>
            </a:r>
            <a:endParaRPr lang="en-US" sz="2400" b="1" dirty="0">
              <a:solidFill>
                <a:srgbClr val="000000"/>
              </a:solidFill>
              <a:latin typeface="Garet Ultra-Bold"/>
              <a:ea typeface="Garet Ultra-Bold"/>
              <a:cs typeface="Garet Ultra-Bold"/>
              <a:sym typeface="Garet Ultra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461454" y="8461032"/>
            <a:ext cx="7906692" cy="41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Visits by Month’s:</a:t>
            </a:r>
            <a:endParaRPr lang="en-US" sz="2400" b="1" dirty="0">
              <a:solidFill>
                <a:srgbClr val="000000"/>
              </a:solidFill>
              <a:latin typeface="Garet Ultra-Bold"/>
              <a:ea typeface="Garet Ultra-Bold"/>
              <a:cs typeface="Garet Ultra-Bold"/>
              <a:sym typeface="Garet Ultra-Bold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7C0248-6DEF-6A68-96D1-EA694EB13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0" y="2628900"/>
            <a:ext cx="7041452" cy="45891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BB5013-4CFF-BEA2-36C7-FACA8B9D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1" y="1840128"/>
            <a:ext cx="6172200" cy="57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9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690</Words>
  <Application>Microsoft Office PowerPoint</Application>
  <PresentationFormat>Custom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Lato</vt:lpstr>
      <vt:lpstr>Wingdings</vt:lpstr>
      <vt:lpstr>Garet</vt:lpstr>
      <vt:lpstr>Garet Ultra-Bold</vt:lpstr>
      <vt:lpstr>Arial</vt:lpstr>
      <vt:lpstr>Garet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Business Proposal Pitch Deck Presentation Design</dc:title>
  <dc:creator>HP-PC</dc:creator>
  <cp:lastModifiedBy>HP World</cp:lastModifiedBy>
  <cp:revision>10</cp:revision>
  <dcterms:created xsi:type="dcterms:W3CDTF">2006-08-16T00:00:00Z</dcterms:created>
  <dcterms:modified xsi:type="dcterms:W3CDTF">2024-10-10T15:31:39Z</dcterms:modified>
  <dc:identifier>DAGR1qPFWEk</dc:identifier>
</cp:coreProperties>
</file>