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15" r:id="rId6"/>
    <p:sldId id="319" r:id="rId7"/>
    <p:sldId id="320" r:id="rId8"/>
    <p:sldId id="326" r:id="rId9"/>
    <p:sldId id="327" r:id="rId10"/>
    <p:sldId id="328" r:id="rId11"/>
    <p:sldId id="321" r:id="rId12"/>
    <p:sldId id="323" r:id="rId13"/>
    <p:sldId id="325" r:id="rId14"/>
    <p:sldId id="322" r:id="rId15"/>
    <p:sldId id="324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5C4D"/>
    <a:srgbClr val="636A58"/>
    <a:srgbClr val="505A47"/>
    <a:srgbClr val="D1D8B7"/>
    <a:srgbClr val="A09D79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165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0647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97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47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74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429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03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636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66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819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2" y="1799303"/>
            <a:ext cx="10353368" cy="2669458"/>
          </a:xfrm>
        </p:spPr>
        <p:txBody>
          <a:bodyPr anchor="ctr"/>
          <a:lstStyle/>
          <a:p>
            <a:r>
              <a:rPr lang="en-US" sz="6600" b="1" dirty="0"/>
              <a:t>Music Store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7956-D412-7EC7-EAA7-07E754E99827}"/>
              </a:ext>
            </a:extLst>
          </p:cNvPr>
          <p:cNvSpPr txBox="1"/>
          <p:nvPr/>
        </p:nvSpPr>
        <p:spPr>
          <a:xfrm>
            <a:off x="3908323" y="447216"/>
            <a:ext cx="3111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  <a:ea typeface="+mj-ea"/>
                <a:cs typeface="+mj-cs"/>
              </a:rPr>
              <a:t>SQL</a:t>
            </a:r>
            <a:r>
              <a:rPr lang="en-US" sz="1400" dirty="0"/>
              <a:t> </a:t>
            </a:r>
            <a:r>
              <a:rPr lang="en-US" sz="4000" dirty="0">
                <a:latin typeface="+mj-lt"/>
                <a:ea typeface="+mj-ea"/>
                <a:cs typeface="+mj-cs"/>
              </a:rPr>
              <a:t>Project</a:t>
            </a:r>
            <a:endParaRPr lang="en-IN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D32BD-80FE-D2A7-41AA-68568CED0037}"/>
              </a:ext>
            </a:extLst>
          </p:cNvPr>
          <p:cNvSpPr txBox="1"/>
          <p:nvPr/>
        </p:nvSpPr>
        <p:spPr>
          <a:xfrm>
            <a:off x="8190271" y="5791201"/>
            <a:ext cx="324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  <a:ea typeface="+mj-ea"/>
                <a:cs typeface="+mj-cs"/>
              </a:rPr>
              <a:t>By</a:t>
            </a:r>
            <a:r>
              <a:rPr lang="en-US" sz="1100" dirty="0"/>
              <a:t> </a:t>
            </a:r>
            <a:r>
              <a:rPr lang="en-US" sz="3200" dirty="0">
                <a:latin typeface="+mj-lt"/>
                <a:ea typeface="+mj-ea"/>
                <a:cs typeface="+mj-cs"/>
              </a:rPr>
              <a:t>Monika</a:t>
            </a:r>
            <a:r>
              <a:rPr lang="en-US" sz="1100" dirty="0"/>
              <a:t> </a:t>
            </a:r>
            <a:r>
              <a:rPr lang="en-US" sz="3200" dirty="0">
                <a:latin typeface="+mj-lt"/>
                <a:ea typeface="+mj-ea"/>
                <a:cs typeface="+mj-cs"/>
              </a:rPr>
              <a:t>Devi</a:t>
            </a:r>
            <a:endParaRPr lang="en-IN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5910"/>
            <a:ext cx="12192000" cy="658760"/>
          </a:xfrm>
        </p:spPr>
        <p:txBody>
          <a:bodyPr/>
          <a:lstStyle/>
          <a:p>
            <a:pPr algn="ctr"/>
            <a:r>
              <a:rPr lang="en-US" sz="2800" dirty="0"/>
              <a:t>6. country along with the top customer and how much they spent.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422A9-E153-E7F2-1EC8-5822C11E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9" y="1775786"/>
            <a:ext cx="7606918" cy="3189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59BA4-5E21-AF39-8C52-23A66EEFF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84442"/>
            <a:ext cx="5250426" cy="39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9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2955"/>
            <a:ext cx="12192000" cy="1514167"/>
          </a:xfrm>
        </p:spPr>
        <p:txBody>
          <a:bodyPr/>
          <a:lstStyle/>
          <a:p>
            <a:pPr algn="ctr"/>
            <a:r>
              <a:rPr lang="en-US" sz="2400" dirty="0"/>
              <a:t> 7. which city has best customers? We would like to throw a promotional music Festival-- in the city we made the most money. write a query that returns one city that has  Highest sum -- of  invoice totals. Return both the city name &amp; sum of all table invoice total?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4BDA5-CCC9-841B-B8BF-684D7E46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39" y="2270685"/>
            <a:ext cx="6302477" cy="2465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523646-8171-2094-4F57-E7BE3DF24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984" y="3429001"/>
            <a:ext cx="5194919" cy="31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446"/>
            <a:ext cx="12192000" cy="1327354"/>
          </a:xfrm>
        </p:spPr>
        <p:txBody>
          <a:bodyPr/>
          <a:lstStyle/>
          <a:p>
            <a:pPr algn="ctr"/>
            <a:r>
              <a:rPr lang="en-US" sz="2800" dirty="0"/>
              <a:t> 8. We want to find out the most popular music Genre for each country. We determine the -- most popular genre as </a:t>
            </a:r>
            <a:r>
              <a:rPr lang="en-US" sz="2800" dirty="0" err="1"/>
              <a:t>tha</a:t>
            </a:r>
            <a:r>
              <a:rPr lang="en-US" sz="2800" dirty="0"/>
              <a:t> genre with the highest amount of purchases.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44F3E-7FCA-C387-DF2B-69C06A33F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6" y="1912920"/>
            <a:ext cx="6439416" cy="4696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051A2-B7D8-8CEF-B16F-4867998B3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760" y="2828364"/>
            <a:ext cx="4067743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5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71" y="1838631"/>
            <a:ext cx="5329084" cy="26989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9534"/>
            <a:ext cx="12192000" cy="629265"/>
          </a:xfrm>
        </p:spPr>
        <p:txBody>
          <a:bodyPr/>
          <a:lstStyle/>
          <a:p>
            <a:pPr algn="ctr"/>
            <a:r>
              <a:rPr lang="en-US" sz="4800" b="1" dirty="0"/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099A9-8FF7-8D83-25EC-B9A2C41366C7}"/>
              </a:ext>
            </a:extLst>
          </p:cNvPr>
          <p:cNvSpPr txBox="1"/>
          <p:nvPr/>
        </p:nvSpPr>
        <p:spPr>
          <a:xfrm>
            <a:off x="934065" y="2417348"/>
            <a:ext cx="10097729" cy="335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Sagona Book" panose="02020503050505020204" pitchFamily="18" charset="0"/>
              </a:rPr>
              <a:t>The </a:t>
            </a:r>
            <a:r>
              <a:rPr lang="en-US" sz="2400" b="1" i="0" dirty="0">
                <a:solidFill>
                  <a:schemeClr val="bg2">
                    <a:lumMod val="25000"/>
                  </a:schemeClr>
                </a:solidFill>
                <a:effectLst/>
                <a:latin typeface="Sagona Book" panose="02020503050505020204" pitchFamily="18" charset="0"/>
              </a:rPr>
              <a:t>Music Store Data Analysis 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Sagona Book" panose="02020503050505020204" pitchFamily="18" charset="0"/>
              </a:rPr>
              <a:t>project offers a comprehensive analysis of the music store's data to facilitate better decision-making, identify trends, and understand customer behavior. 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Sagona Book" panose="02020503050505020204" pitchFamily="18" charset="0"/>
              </a:rPr>
              <a:t>T</a:t>
            </a:r>
            <a:r>
              <a:rPr lang="en-US" sz="2400" b="0" i="0" dirty="0">
                <a:solidFill>
                  <a:schemeClr val="bg2">
                    <a:lumMod val="25000"/>
                  </a:schemeClr>
                </a:solidFill>
                <a:effectLst/>
                <a:latin typeface="Sagona Book" panose="02020503050505020204" pitchFamily="18" charset="0"/>
              </a:rPr>
              <a:t>his project provides valuable answers to optimize inventory management, target marketing campaigns, and make informed business decisions.</a:t>
            </a:r>
            <a:endParaRPr lang="en-IN" sz="2400" dirty="0">
              <a:solidFill>
                <a:schemeClr val="bg2">
                  <a:lumMod val="25000"/>
                </a:schemeClr>
              </a:solidFill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99" y="334298"/>
            <a:ext cx="12192000" cy="865238"/>
          </a:xfrm>
        </p:spPr>
        <p:txBody>
          <a:bodyPr/>
          <a:lstStyle/>
          <a:p>
            <a:pPr algn="ctr"/>
            <a:r>
              <a:rPr lang="en-US" sz="4800" b="1" dirty="0"/>
              <a:t>Dataset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40E2E-8E7E-6055-17DA-E9D9EDFF2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90" y="2484730"/>
            <a:ext cx="10825316" cy="4223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72158C-D829-21BA-73E5-FCB7E951B96A}"/>
              </a:ext>
            </a:extLst>
          </p:cNvPr>
          <p:cNvSpPr txBox="1"/>
          <p:nvPr/>
        </p:nvSpPr>
        <p:spPr>
          <a:xfrm>
            <a:off x="525273" y="1563347"/>
            <a:ext cx="110964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Sagona Book" panose="02020503050505020204" pitchFamily="18" charset="0"/>
              </a:rPr>
              <a:t>The dataset  has 11 tables: - Employee, Customer, Invoice, InvoiceLine, Track, MediaType, Genre, Album, Artist, Play list Track, and Playlist, as well as their associations.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0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3898"/>
            <a:ext cx="12192000" cy="884902"/>
          </a:xfrm>
        </p:spPr>
        <p:txBody>
          <a:bodyPr/>
          <a:lstStyle/>
          <a:p>
            <a:pPr algn="ctr"/>
            <a:r>
              <a:rPr lang="en-US" sz="4800" b="1" dirty="0"/>
              <a:t>Analytical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88F80-DA5A-5985-2D11-7A06EF0C97D4}"/>
              </a:ext>
            </a:extLst>
          </p:cNvPr>
          <p:cNvSpPr txBox="1"/>
          <p:nvPr/>
        </p:nvSpPr>
        <p:spPr>
          <a:xfrm>
            <a:off x="796413" y="1904354"/>
            <a:ext cx="10599174" cy="390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latin typeface="Sagona Book" panose="02020503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agona Book" panose="02020503050505020204" pitchFamily="18" charset="0"/>
              </a:rPr>
              <a:t>The Analysis employs SQL queries to find information ,Transform, and analysis the data. Key metrics and insights are derived using various SQL technique , including aggregation, join and filtering. This approach enables a comprehensive understanding of the sales dynamics and customer behavior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Sagona Book" panose="02020503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8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9534"/>
            <a:ext cx="12192000" cy="629265"/>
          </a:xfrm>
        </p:spPr>
        <p:txBody>
          <a:bodyPr/>
          <a:lstStyle/>
          <a:p>
            <a:pPr algn="ctr"/>
            <a:r>
              <a:rPr lang="en-US" dirty="0"/>
              <a:t>1. The senior most employee based on job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1B9C1-669F-4157-9AA3-27B72FC2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19" y="2273932"/>
            <a:ext cx="4265578" cy="2068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ED3FA4-3B8C-B1E7-73A7-A5CC942A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351" y="4508442"/>
            <a:ext cx="4265578" cy="20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2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9534"/>
            <a:ext cx="12103510" cy="589937"/>
          </a:xfrm>
        </p:spPr>
        <p:txBody>
          <a:bodyPr/>
          <a:lstStyle/>
          <a:p>
            <a:pPr algn="ctr"/>
            <a:r>
              <a:rPr lang="en-US" dirty="0"/>
              <a:t>2. All types of 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64B75-974E-FF53-C6DF-729DBEA3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84" y="2284919"/>
            <a:ext cx="3830643" cy="815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AD4683-1CC4-645E-A59F-AE7F38A1F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765" y="3596147"/>
            <a:ext cx="3531427" cy="23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6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ACB667-EBBD-BB5B-B17D-70FF46C2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209" y="2290586"/>
            <a:ext cx="4510377" cy="752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080F3-1BCB-3F14-6ECE-C44C456A8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63" y="3939537"/>
            <a:ext cx="4414685" cy="11636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2AB622-D92A-C059-E5BC-0DC650A00479}"/>
              </a:ext>
            </a:extLst>
          </p:cNvPr>
          <p:cNvSpPr txBox="1"/>
          <p:nvPr/>
        </p:nvSpPr>
        <p:spPr>
          <a:xfrm>
            <a:off x="924232" y="1170036"/>
            <a:ext cx="108253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  <a:ea typeface="+mj-ea"/>
                <a:cs typeface="+mj-cs"/>
              </a:rPr>
              <a:t>3. Total</a:t>
            </a:r>
            <a:r>
              <a:rPr lang="en-US" dirty="0"/>
              <a:t> </a:t>
            </a:r>
            <a:r>
              <a:rPr lang="en-US" sz="3200" dirty="0">
                <a:latin typeface="+mj-lt"/>
                <a:ea typeface="+mj-ea"/>
                <a:cs typeface="+mj-cs"/>
              </a:rPr>
              <a:t>number</a:t>
            </a:r>
            <a:r>
              <a:rPr lang="en-US" dirty="0"/>
              <a:t> </a:t>
            </a:r>
            <a:r>
              <a:rPr lang="en-US" sz="3200" dirty="0">
                <a:latin typeface="Sagona Book" panose="02020503050505020204" pitchFamily="18" charset="0"/>
              </a:rPr>
              <a:t>of</a:t>
            </a:r>
            <a:r>
              <a:rPr lang="en-US" dirty="0"/>
              <a:t> </a:t>
            </a:r>
            <a:r>
              <a:rPr lang="en-US" sz="3200" dirty="0">
                <a:latin typeface="+mj-lt"/>
                <a:ea typeface="+mj-ea"/>
                <a:cs typeface="+mj-cs"/>
              </a:rPr>
              <a:t>Artist</a:t>
            </a:r>
            <a:endParaRPr lang="en-IN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054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14"/>
            <a:ext cx="12192000" cy="629265"/>
          </a:xfrm>
        </p:spPr>
        <p:txBody>
          <a:bodyPr/>
          <a:lstStyle/>
          <a:p>
            <a:pPr algn="ctr"/>
            <a:r>
              <a:rPr lang="en-US" dirty="0"/>
              <a:t>4. which countries have the most invoices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CA5C1-2A13-DF72-A634-D97419AEB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52" y="1425677"/>
            <a:ext cx="6351637" cy="2536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973AF4-254F-891A-2B1C-C26B97B74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24" y="4345858"/>
            <a:ext cx="4768644" cy="20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9534"/>
            <a:ext cx="12192000" cy="629265"/>
          </a:xfrm>
        </p:spPr>
        <p:txBody>
          <a:bodyPr/>
          <a:lstStyle/>
          <a:p>
            <a:pPr algn="ctr"/>
            <a:r>
              <a:rPr lang="en-US" dirty="0"/>
              <a:t>5. The person who has spent the most money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A14171-D161-6134-FE99-D590B01C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253" y="1947656"/>
            <a:ext cx="6958910" cy="2962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B22616-7141-A988-DB50-B477BB470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75" y="5029201"/>
            <a:ext cx="4910135" cy="15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61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189</TotalTime>
  <Words>306</Words>
  <Application>Microsoft Office PowerPoint</Application>
  <PresentationFormat>Widescreen</PresentationFormat>
  <Paragraphs>32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Custom</vt:lpstr>
      <vt:lpstr>Music Store Analysis</vt:lpstr>
      <vt:lpstr>Background</vt:lpstr>
      <vt:lpstr>Dataset Description</vt:lpstr>
      <vt:lpstr>Analytical Approach</vt:lpstr>
      <vt:lpstr>1. The senior most employee based on job title</vt:lpstr>
      <vt:lpstr>2. All types of media</vt:lpstr>
      <vt:lpstr>PowerPoint Presentation</vt:lpstr>
      <vt:lpstr>4. which countries have the most invoices</vt:lpstr>
      <vt:lpstr>5. The person who has spent the most money</vt:lpstr>
      <vt:lpstr>6. country along with the top customer and how much they spent.</vt:lpstr>
      <vt:lpstr> 7. which city has best customers? We would like to throw a promotional music Festival-- in the city we made the most money. write a query that returns one city that has  Highest sum -- of  invoice totals. Return both the city name &amp; sum of all table invoice total? </vt:lpstr>
      <vt:lpstr> 8. We want to find out the most popular music Genre for each country. We determine the -- most popular genre as tha genre with the highest amount of purchases.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 World</dc:creator>
  <cp:lastModifiedBy>HP World</cp:lastModifiedBy>
  <cp:revision>5</cp:revision>
  <dcterms:created xsi:type="dcterms:W3CDTF">2024-06-16T11:51:32Z</dcterms:created>
  <dcterms:modified xsi:type="dcterms:W3CDTF">2024-06-29T11:54:18Z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