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9" r:id="rId4"/>
    <p:sldId id="270" r:id="rId5"/>
    <p:sldId id="258" r:id="rId6"/>
    <p:sldId id="268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22B332-7C22-6E8B-9336-C95F1814F6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164B7C-3AD8-E355-2913-D1B31E988E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9" t="57694"/>
          <a:stretch/>
        </p:blipFill>
        <p:spPr>
          <a:xfrm>
            <a:off x="0" y="-1"/>
            <a:ext cx="3185652" cy="6858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0CE1E7-6BBB-86B2-33B3-614661768754}"/>
              </a:ext>
            </a:extLst>
          </p:cNvPr>
          <p:cNvSpPr txBox="1"/>
          <p:nvPr/>
        </p:nvSpPr>
        <p:spPr>
          <a:xfrm>
            <a:off x="3539612" y="1189703"/>
            <a:ext cx="7678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Pizza Sales Analysis</a:t>
            </a:r>
            <a:endParaRPr lang="en-IN" sz="6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F6F8E-6C13-19D1-BAE0-27F519428DAA}"/>
              </a:ext>
            </a:extLst>
          </p:cNvPr>
          <p:cNvSpPr txBox="1"/>
          <p:nvPr/>
        </p:nvSpPr>
        <p:spPr>
          <a:xfrm>
            <a:off x="3903406" y="3041126"/>
            <a:ext cx="301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SQL Project</a:t>
            </a:r>
            <a:endParaRPr lang="en-IN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E3DA86-9A7F-54D8-C622-3905CC12099E}"/>
              </a:ext>
            </a:extLst>
          </p:cNvPr>
          <p:cNvSpPr txBox="1"/>
          <p:nvPr/>
        </p:nvSpPr>
        <p:spPr>
          <a:xfrm>
            <a:off x="4144296" y="4652635"/>
            <a:ext cx="253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By Monika Devi</a:t>
            </a:r>
            <a:endParaRPr lang="en-IN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2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95948" y="344129"/>
            <a:ext cx="794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8 </a:t>
            </a:r>
            <a:r>
              <a:rPr lang="en-US" sz="3200" b="1" i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Persantage</a:t>
            </a:r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of Sales by pizza Category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442452" y="4892039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3DA25-B168-1A24-86FC-8999040B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44" y="928904"/>
            <a:ext cx="9106224" cy="3377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C5160-8F95-298A-437F-2E5F3E65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04" y="4510930"/>
            <a:ext cx="5895586" cy="19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2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95948" y="344129"/>
            <a:ext cx="794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9. Percentage of sales by pizza size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521110" y="4318575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B717-603E-29E3-E884-D0EA316B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03" y="1042785"/>
            <a:ext cx="7210487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50515-9F59-2760-CDA5-07B7EF80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19" y="4507615"/>
            <a:ext cx="5142271" cy="20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95948" y="344129"/>
            <a:ext cx="794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10. Number of pizzas order per day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521110" y="4318575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101A6-79F4-A4AD-615B-6CCE2228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08" y="1117821"/>
            <a:ext cx="6895359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31DA7-DC92-5BC9-FB0D-6E96D6E61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64" y="4296940"/>
            <a:ext cx="5030078" cy="19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9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95948" y="344129"/>
            <a:ext cx="794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11. Number of pizzas order per Hour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521110" y="4318575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CC6B-EA29-A19D-BE9C-AB7F4FF7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8" y="1168154"/>
            <a:ext cx="7167716" cy="2791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7D6BD-6DDE-1080-9B8E-EE5F4C98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48" y="4198619"/>
            <a:ext cx="5054813" cy="17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5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DE670-7100-7A31-A759-CBB51C84D5C6}"/>
              </a:ext>
            </a:extLst>
          </p:cNvPr>
          <p:cNvSpPr txBox="1"/>
          <p:nvPr/>
        </p:nvSpPr>
        <p:spPr>
          <a:xfrm>
            <a:off x="3269225" y="2546555"/>
            <a:ext cx="5653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 You</a:t>
            </a:r>
            <a:endParaRPr lang="en-IN" sz="8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17290" y="14576"/>
            <a:ext cx="7944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Our Schema</a:t>
            </a:r>
            <a:endParaRPr lang="en-IN" sz="48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D01EA-5577-5821-36DB-78C17EEDF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845573"/>
            <a:ext cx="10964805" cy="56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3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56619" y="565598"/>
            <a:ext cx="7944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Dataset Contents</a:t>
            </a:r>
            <a:endParaRPr lang="en-IN" sz="48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CD178-627E-6924-16A1-3FEE561E84AA}"/>
              </a:ext>
            </a:extLst>
          </p:cNvPr>
          <p:cNvSpPr txBox="1"/>
          <p:nvPr/>
        </p:nvSpPr>
        <p:spPr>
          <a:xfrm>
            <a:off x="747252" y="1861798"/>
            <a:ext cx="10835148" cy="465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     </a:t>
            </a:r>
            <a:r>
              <a:rPr lang="en-US" sz="32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"/>
              </a:rPr>
              <a:t>The dataset has 4 tables.</a:t>
            </a:r>
            <a:endParaRPr lang="en-US" sz="24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Inter"/>
            </a:endParaRPr>
          </a:p>
          <a:p>
            <a:pPr fontAlgn="base">
              <a:lnSpc>
                <a:spcPct val="150000"/>
              </a:lnSpc>
            </a:pP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herit"/>
              </a:rPr>
              <a:t>    1. The </a:t>
            </a:r>
            <a:r>
              <a:rPr lang="en-US" sz="2400" b="1" i="0" dirty="0">
                <a:solidFill>
                  <a:srgbClr val="FFC000"/>
                </a:solidFill>
                <a:effectLst/>
                <a:latin typeface="inherit"/>
              </a:rPr>
              <a:t>order_details </a:t>
            </a: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herit"/>
              </a:rPr>
              <a:t>tables has 48621 rows containing order details regarding pizza                   	type and order quantity.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inherit"/>
              </a:rPr>
              <a:t>    </a:t>
            </a: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herit"/>
              </a:rPr>
              <a:t>2. The </a:t>
            </a:r>
            <a:r>
              <a:rPr lang="en-US" sz="2400" b="1" i="0" dirty="0">
                <a:solidFill>
                  <a:srgbClr val="FFC000"/>
                </a:solidFill>
                <a:effectLst/>
                <a:latin typeface="inherit"/>
              </a:rPr>
              <a:t>orders</a:t>
            </a: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herit"/>
              </a:rPr>
              <a:t> table record the datetime indicators of the 21351 orders.</a:t>
            </a:r>
          </a:p>
          <a:p>
            <a:pPr fontAlgn="base">
              <a:lnSpc>
                <a:spcPct val="150000"/>
              </a:lnSpc>
            </a:pP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herit"/>
              </a:rPr>
              <a:t>    3. The </a:t>
            </a:r>
            <a:r>
              <a:rPr lang="en-US" sz="2400" b="1" i="0" dirty="0">
                <a:solidFill>
                  <a:srgbClr val="FFC000"/>
                </a:solidFill>
                <a:effectLst/>
                <a:latin typeface="inherit"/>
              </a:rPr>
              <a:t>pizza_types </a:t>
            </a: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herit"/>
              </a:rPr>
              <a:t>table specifies the category, ingredients information about the         	33 different pizza types offered by the pizza place.</a:t>
            </a:r>
          </a:p>
          <a:p>
            <a:pPr fontAlgn="base">
              <a:lnSpc>
                <a:spcPct val="150000"/>
              </a:lnSpc>
            </a:pP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herit"/>
              </a:rPr>
              <a:t>    4. The </a:t>
            </a:r>
            <a:r>
              <a:rPr lang="en-US" sz="2400" b="1" i="0" dirty="0">
                <a:solidFill>
                  <a:srgbClr val="FFC000"/>
                </a:solidFill>
                <a:effectLst/>
                <a:latin typeface="inherit"/>
              </a:rPr>
              <a:t>pizzas</a:t>
            </a:r>
            <a:r>
              <a:rPr lang="en-US" sz="240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herit"/>
              </a:rPr>
              <a:t> table has 97 rows containing the pricing details of pizza based on the  	size and pizza type.</a:t>
            </a:r>
          </a:p>
        </p:txBody>
      </p:sp>
    </p:spTree>
    <p:extLst>
      <p:ext uri="{BB962C8B-B14F-4D97-AF65-F5344CB8AC3E}">
        <p14:creationId xmlns:p14="http://schemas.microsoft.com/office/powerpoint/2010/main" val="117104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95948" y="260798"/>
            <a:ext cx="7944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Problem Statements</a:t>
            </a:r>
            <a:endParaRPr lang="en-IN" sz="48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FFDD2-127C-3FB4-6C65-18023BB79C2D}"/>
              </a:ext>
            </a:extLst>
          </p:cNvPr>
          <p:cNvSpPr txBox="1"/>
          <p:nvPr/>
        </p:nvSpPr>
        <p:spPr>
          <a:xfrm>
            <a:off x="555522" y="1358998"/>
            <a:ext cx="1082531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KPI Requirement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We need to analyze key indicators for our sales data to gain insights into our business performance. Specifically , We want to calculate the following metrics: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D3D89-A02B-CB32-AD79-6DF8C5B6389E}"/>
              </a:ext>
            </a:extLst>
          </p:cNvPr>
          <p:cNvSpPr txBox="1"/>
          <p:nvPr/>
        </p:nvSpPr>
        <p:spPr>
          <a:xfrm>
            <a:off x="811162" y="2479876"/>
            <a:ext cx="6096000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Total Revenue: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Average Order Value: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Total Pizzas Sold: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Total Orders: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Average Pizzas per Order: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Daily Trend Total Orders: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Hourly Trend Total Orders: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Percentage of Sales by pizza Category: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Percentage of Sales by Pizza Size: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r"/>
              </a:rPr>
              <a:t>Total pizzas Sold by Pizzas Sold:</a:t>
            </a:r>
          </a:p>
        </p:txBody>
      </p:sp>
    </p:spTree>
    <p:extLst>
      <p:ext uri="{BB962C8B-B14F-4D97-AF65-F5344CB8AC3E}">
        <p14:creationId xmlns:p14="http://schemas.microsoft.com/office/powerpoint/2010/main" val="310088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425678" y="344129"/>
            <a:ext cx="4316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1. Total number of Orders :   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98A03-A397-0428-2871-6A80D45F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9" y="1421762"/>
            <a:ext cx="4011562" cy="2007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DA2C4-5DC5-902F-588F-38EFCCC0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48" y="3827544"/>
            <a:ext cx="2973027" cy="16086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521110" y="4318575"/>
            <a:ext cx="13371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-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15DDD-758E-CBF0-06DD-1CB177C9C5CE}"/>
              </a:ext>
            </a:extLst>
          </p:cNvPr>
          <p:cNvSpPr txBox="1"/>
          <p:nvPr/>
        </p:nvSpPr>
        <p:spPr>
          <a:xfrm>
            <a:off x="6348158" y="344129"/>
            <a:ext cx="4011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2. Total</a:t>
            </a:r>
            <a:r>
              <a:rPr lang="en-IN" dirty="0"/>
              <a:t> </a:t>
            </a:r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pizzas</a:t>
            </a:r>
            <a:r>
              <a:rPr lang="en-IN" dirty="0"/>
              <a:t>  </a:t>
            </a:r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quantity</a:t>
            </a:r>
            <a:r>
              <a:rPr lang="en-IN" dirty="0"/>
              <a:t> </a:t>
            </a:r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F76294-7FA5-84D6-F1EB-6A4F3340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431" y="1358676"/>
            <a:ext cx="4011562" cy="20072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7959CB-1F63-6984-6111-520D8C0ED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664" y="3865474"/>
            <a:ext cx="2846388" cy="15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4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95948" y="344129"/>
            <a:ext cx="794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3 Total Revenue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521110" y="4318575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B9B82-454B-C136-A43A-07B669C9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74" y="1485552"/>
            <a:ext cx="6508378" cy="2437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B6205-AC50-130A-3B5B-82B7655D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87" y="4141594"/>
            <a:ext cx="4469480" cy="18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7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95948" y="344129"/>
            <a:ext cx="7944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4. Average pizza per order (Average number of pizza sold per order)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521110" y="4318575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40931-A458-4296-5163-554D94B3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53" y="1437299"/>
            <a:ext cx="5777992" cy="1895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CA77F-E255-24A8-963F-DF19C91A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48" y="4198007"/>
            <a:ext cx="3975590" cy="15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8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1995948" y="344129"/>
            <a:ext cx="865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5. Average amount spent per order (Average Order Value)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521110" y="4318575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5AF02-643E-010B-098C-F4055C62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91" y="1421347"/>
            <a:ext cx="6830378" cy="2550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F8F87-FDA3-91BA-509B-F4B2B060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01" y="4148935"/>
            <a:ext cx="3383780" cy="15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84F50-87D8-8FA8-9342-5030EACA3630}"/>
              </a:ext>
            </a:extLst>
          </p:cNvPr>
          <p:cNvSpPr txBox="1"/>
          <p:nvPr/>
        </p:nvSpPr>
        <p:spPr>
          <a:xfrm>
            <a:off x="963562" y="254304"/>
            <a:ext cx="456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6. Daily Trends for Total Orders</a:t>
            </a:r>
            <a:endParaRPr lang="en-IN" sz="3200" b="1" i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BCE5E-6349-A071-914E-FC8706DECFFF}"/>
              </a:ext>
            </a:extLst>
          </p:cNvPr>
          <p:cNvSpPr txBox="1"/>
          <p:nvPr/>
        </p:nvSpPr>
        <p:spPr>
          <a:xfrm>
            <a:off x="521110" y="1799303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Input -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86329-38A1-6346-0C37-583C078DAC2F}"/>
              </a:ext>
            </a:extLst>
          </p:cNvPr>
          <p:cNvSpPr txBox="1"/>
          <p:nvPr/>
        </p:nvSpPr>
        <p:spPr>
          <a:xfrm>
            <a:off x="521110" y="4318575"/>
            <a:ext cx="133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Output -</a:t>
            </a:r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F3F56-81A0-50FF-5456-2FF5112D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97" y="1507960"/>
            <a:ext cx="3991532" cy="178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E6225-39CD-F9F5-87C3-93BB437F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07" y="3568617"/>
            <a:ext cx="2181529" cy="3107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90634-57E9-388A-627A-A19EA90921D3}"/>
              </a:ext>
            </a:extLst>
          </p:cNvPr>
          <p:cNvSpPr txBox="1"/>
          <p:nvPr/>
        </p:nvSpPr>
        <p:spPr>
          <a:xfrm>
            <a:off x="6667686" y="328998"/>
            <a:ext cx="5062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7. Hourly</a:t>
            </a:r>
            <a:r>
              <a:rPr lang="en-IN" dirty="0"/>
              <a:t> </a:t>
            </a:r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Trends</a:t>
            </a:r>
            <a:r>
              <a:rPr lang="en-IN" dirty="0"/>
              <a:t> </a:t>
            </a:r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for</a:t>
            </a:r>
            <a:r>
              <a:rPr lang="en-IN" dirty="0"/>
              <a:t> </a:t>
            </a:r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Total</a:t>
            </a:r>
            <a:r>
              <a:rPr lang="en-IN" dirty="0"/>
              <a:t> </a:t>
            </a:r>
            <a:r>
              <a:rPr lang="en-IN" sz="3200" b="1" i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Orders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94F4D-F43F-0A74-4BBF-9DA50261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302" y="3429000"/>
            <a:ext cx="2200582" cy="33162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D09F3E-FD0A-CEAA-9D5A-11E80D29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016" y="1422223"/>
            <a:ext cx="412490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162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145</TotalTime>
  <Words>320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Aparajita</vt:lpstr>
      <vt:lpstr>Arial</vt:lpstr>
      <vt:lpstr>Avenir Next LT Pro</vt:lpstr>
      <vt:lpstr>AvenirNext LT Pro Medium</vt:lpstr>
      <vt:lpstr>inherit</vt:lpstr>
      <vt:lpstr>Inter</vt:lpstr>
      <vt:lpstr>Wingdings</vt:lpstr>
      <vt:lpstr>BlockprintVTI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 World</dc:creator>
  <cp:lastModifiedBy>HP World</cp:lastModifiedBy>
  <cp:revision>6</cp:revision>
  <dcterms:created xsi:type="dcterms:W3CDTF">2024-06-18T11:46:56Z</dcterms:created>
  <dcterms:modified xsi:type="dcterms:W3CDTF">2024-06-29T05:37:09Z</dcterms:modified>
</cp:coreProperties>
</file>