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4"/>
  </p:notesMasterIdLst>
  <p:sldIdLst>
    <p:sldId id="256" r:id="rId2"/>
    <p:sldId id="339" r:id="rId3"/>
    <p:sldId id="340" r:id="rId4"/>
    <p:sldId id="338" r:id="rId5"/>
    <p:sldId id="304" r:id="rId6"/>
    <p:sldId id="305" r:id="rId7"/>
    <p:sldId id="306" r:id="rId8"/>
    <p:sldId id="341" r:id="rId9"/>
    <p:sldId id="342" r:id="rId10"/>
    <p:sldId id="346" r:id="rId11"/>
    <p:sldId id="343" r:id="rId12"/>
    <p:sldId id="344" r:id="rId13"/>
    <p:sldId id="345" r:id="rId14"/>
    <p:sldId id="310" r:id="rId15"/>
    <p:sldId id="347" r:id="rId16"/>
    <p:sldId id="348" r:id="rId17"/>
    <p:sldId id="350" r:id="rId18"/>
    <p:sldId id="351" r:id="rId19"/>
    <p:sldId id="352" r:id="rId20"/>
    <p:sldId id="349" r:id="rId21"/>
    <p:sldId id="322" r:id="rId22"/>
    <p:sldId id="32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pos="40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c. Consultant" initials="PC" lastIdx="1" clrIdx="0">
    <p:extLst>
      <p:ext uri="{19B8F6BF-5375-455C-9EA6-DF929625EA0E}">
        <p15:presenceInfo xmlns:p15="http://schemas.microsoft.com/office/powerpoint/2012/main" userId="Proc. Consulta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802" autoAdjust="0"/>
  </p:normalViewPr>
  <p:slideViewPr>
    <p:cSldViewPr snapToGrid="0">
      <p:cViewPr varScale="1">
        <p:scale>
          <a:sx n="83" d="100"/>
          <a:sy n="83" d="100"/>
        </p:scale>
        <p:origin x="504" y="72"/>
      </p:cViewPr>
      <p:guideLst>
        <p:guide orient="horz" pos="2160"/>
        <p:guide pos="3840"/>
        <p:guide pos="3940"/>
        <p:guide pos="4040"/>
      </p:guideLst>
    </p:cSldViewPr>
  </p:slideViewPr>
  <p:outlineViewPr>
    <p:cViewPr>
      <p:scale>
        <a:sx n="33" d="100"/>
        <a:sy n="33" d="100"/>
      </p:scale>
      <p:origin x="0" y="-2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2233C-C3E0-432B-842B-7F40F83AF15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0818C-9F8B-4422-9BB3-04A636A4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6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0818C-9F8B-4422-9BB3-04A636A4CE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0818C-9F8B-4422-9BB3-04A636A4C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57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0818C-9F8B-4422-9BB3-04A636A4C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0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0818C-9F8B-4422-9BB3-04A636A4C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4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0818C-9F8B-4422-9BB3-04A636A4CE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06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 Auto debit from Credit Card for various bill payments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0818C-9F8B-4422-9BB3-04A636A4CE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29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0818C-9F8B-4422-9BB3-04A636A4CE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72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0818C-9F8B-4422-9BB3-04A636A4CE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7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8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6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03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08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81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1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5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36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1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3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5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8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9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8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4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3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48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694" y="622169"/>
            <a:ext cx="11562347" cy="1820242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Supply chain Management using Block chain</a:t>
            </a:r>
            <a:endParaRPr lang="en-US" sz="4800" dirty="0"/>
          </a:p>
        </p:txBody>
      </p:sp>
      <p:pic>
        <p:nvPicPr>
          <p:cNvPr id="1026" name="Picture 2" descr="Image result for blockchain">
            <a:extLst>
              <a:ext uri="{FF2B5EF4-FFF2-40B4-BE49-F238E27FC236}">
                <a16:creationId xmlns="" xmlns:a16="http://schemas.microsoft.com/office/drawing/2014/main" id="{303331F8-358F-460D-A2C3-A688477B3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357" y="2683832"/>
            <a:ext cx="26289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8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560945"/>
            <a:ext cx="10446327" cy="481214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proposed supply chain management system utilizing </a:t>
            </a:r>
            <a:r>
              <a:rPr lang="en-US" dirty="0" err="1"/>
              <a:t>blockchain</a:t>
            </a:r>
            <a:r>
              <a:rPr lang="en-US" dirty="0"/>
              <a:t> technology introduces a decentralized, immutable ledger that ensures transparency and security across the entire supply chain. </a:t>
            </a:r>
            <a:endParaRPr lang="en-US" dirty="0" smtClean="0"/>
          </a:p>
          <a:p>
            <a:pPr algn="just"/>
            <a:r>
              <a:rPr lang="en-US" dirty="0" smtClean="0"/>
              <a:t>By </a:t>
            </a:r>
            <a:r>
              <a:rPr lang="en-US" dirty="0"/>
              <a:t>integrating smart contracts, the system automates contract execution, reducing the need for intermediaries and enhancing trust among stakeholders. </a:t>
            </a:r>
            <a:endParaRPr lang="en-US" dirty="0" smtClean="0"/>
          </a:p>
          <a:p>
            <a:pPr algn="just"/>
            <a:r>
              <a:rPr lang="en-US" dirty="0" smtClean="0"/>
              <a:t>Real-time </a:t>
            </a:r>
            <a:r>
              <a:rPr lang="en-US" dirty="0"/>
              <a:t>tracking and monitoring of goods are enabled through </a:t>
            </a:r>
            <a:r>
              <a:rPr lang="en-US" dirty="0" err="1"/>
              <a:t>IoT</a:t>
            </a:r>
            <a:r>
              <a:rPr lang="en-US" dirty="0"/>
              <a:t> devices, providing detailed visibility and traceability from origin to consumer, which helps prevent fraud and counterfeiting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cryptographic security of </a:t>
            </a:r>
            <a:r>
              <a:rPr lang="en-US" dirty="0" err="1"/>
              <a:t>blockchain</a:t>
            </a:r>
            <a:r>
              <a:rPr lang="en-US" dirty="0"/>
              <a:t> ensures data integrity, making records tamper-proof and immutable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This transformation results in increased efficiency, cost reduction, and improved accountability, addressing many of the inefficiencies and challenges present in traditional supply chain management systems.</a:t>
            </a:r>
          </a:p>
        </p:txBody>
      </p:sp>
    </p:spTree>
    <p:extLst>
      <p:ext uri="{BB962C8B-B14F-4D97-AF65-F5344CB8AC3E}">
        <p14:creationId xmlns:p14="http://schemas.microsoft.com/office/powerpoint/2010/main" val="405567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Integration of </a:t>
            </a:r>
            <a:r>
              <a:rPr lang="en-US" b="1" dirty="0" err="1"/>
              <a:t>Blockchain</a:t>
            </a:r>
            <a:endParaRPr lang="en-US" dirty="0"/>
          </a:p>
          <a:p>
            <a:r>
              <a:rPr lang="en-US" b="1" dirty="0"/>
              <a:t>Decentralized Ledger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transactions are recorded on a decentralized, immutable ledger.</a:t>
            </a:r>
          </a:p>
          <a:p>
            <a:pPr lvl="1"/>
            <a:r>
              <a:rPr lang="en-US" dirty="0"/>
              <a:t>No single point of control, ensuring data integrity and transparency.</a:t>
            </a:r>
          </a:p>
          <a:p>
            <a:r>
              <a:rPr lang="en-US" b="1" dirty="0"/>
              <a:t>Shared Data Environment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Every participant in the supply chain has access to the same data.</a:t>
            </a:r>
          </a:p>
          <a:p>
            <a:pPr lvl="1"/>
            <a:r>
              <a:rPr lang="en-US" dirty="0"/>
              <a:t>Eliminates data silos and provides a single source of truth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9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Smart </a:t>
            </a:r>
            <a:r>
              <a:rPr lang="en-US" dirty="0" smtClean="0"/>
              <a:t>Contracts</a:t>
            </a:r>
          </a:p>
          <a:p>
            <a:pPr marL="0" indent="0" algn="just">
              <a:buNone/>
            </a:pPr>
            <a:r>
              <a:rPr lang="en-US" dirty="0" smtClean="0"/>
              <a:t>Automated </a:t>
            </a:r>
            <a:r>
              <a:rPr lang="en-US" dirty="0"/>
              <a:t>Contracts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Self-executing </a:t>
            </a:r>
            <a:r>
              <a:rPr lang="en-US" dirty="0"/>
              <a:t>contracts with the terms of the agreement directly written into code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Automatically </a:t>
            </a:r>
            <a:r>
              <a:rPr lang="en-US" dirty="0"/>
              <a:t>enforce and execute agreed-upon terms when conditions are met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Efficiency </a:t>
            </a:r>
            <a:r>
              <a:rPr lang="en-US" dirty="0"/>
              <a:t>and Trust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Reduce </a:t>
            </a:r>
            <a:r>
              <a:rPr lang="en-US" dirty="0"/>
              <a:t>the need for intermediaries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Enhance </a:t>
            </a:r>
            <a:r>
              <a:rPr lang="en-US" dirty="0"/>
              <a:t>trust and efficiency by automating contract execution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50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3. Enhanced </a:t>
            </a:r>
            <a:r>
              <a:rPr lang="en-US" dirty="0" smtClean="0"/>
              <a:t>Traceability</a:t>
            </a:r>
          </a:p>
          <a:p>
            <a:pPr algn="just"/>
            <a:r>
              <a:rPr lang="en-US" dirty="0" smtClean="0"/>
              <a:t>Real-Time </a:t>
            </a:r>
            <a:r>
              <a:rPr lang="en-US" dirty="0"/>
              <a:t>Tracking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Track </a:t>
            </a:r>
            <a:r>
              <a:rPr lang="en-US" dirty="0"/>
              <a:t>the movement of goods in real-time from origin to destination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Use </a:t>
            </a:r>
            <a:r>
              <a:rPr lang="en-US" dirty="0" err="1"/>
              <a:t>IoT</a:t>
            </a:r>
            <a:r>
              <a:rPr lang="en-US" dirty="0"/>
              <a:t> devices and </a:t>
            </a:r>
            <a:r>
              <a:rPr lang="en-US" dirty="0" err="1"/>
              <a:t>blockchain</a:t>
            </a:r>
            <a:r>
              <a:rPr lang="en-US" dirty="0"/>
              <a:t> to record and monitor each step of the supply chain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Product </a:t>
            </a:r>
            <a:r>
              <a:rPr lang="en-US" dirty="0"/>
              <a:t>Provenance</a:t>
            </a:r>
            <a:r>
              <a:rPr lang="en-US" dirty="0" smtClean="0"/>
              <a:t>: </a:t>
            </a:r>
          </a:p>
          <a:p>
            <a:pPr algn="just"/>
            <a:r>
              <a:rPr lang="en-US" dirty="0" smtClean="0"/>
              <a:t>Verify </a:t>
            </a:r>
            <a:r>
              <a:rPr lang="en-US" dirty="0"/>
              <a:t>the origin and authenticity of products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Prevent </a:t>
            </a:r>
            <a:r>
              <a:rPr lang="en-US" dirty="0"/>
              <a:t>fraud and counterfeiting by providing a transparent record of the product’s journey.</a:t>
            </a:r>
          </a:p>
        </p:txBody>
      </p:sp>
    </p:spTree>
    <p:extLst>
      <p:ext uri="{BB962C8B-B14F-4D97-AF65-F5344CB8AC3E}">
        <p14:creationId xmlns:p14="http://schemas.microsoft.com/office/powerpoint/2010/main" val="377954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812"/>
          </a:xfrm>
        </p:spPr>
        <p:txBody>
          <a:bodyPr/>
          <a:lstStyle/>
          <a:p>
            <a:pPr algn="ctr"/>
            <a:r>
              <a:rPr lang="en-US" sz="4400" dirty="0"/>
              <a:t>Smart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4530"/>
            <a:ext cx="8946541" cy="491386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A smart contract is a computer protocol intended to digitally facilitate, verify, or enforce the negotiation or performance of a contract.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Smart contracts allow the performance of credible transactions without third parties.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These transactions are trackable and irreversible.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Smart contracts were first proposed by Nick Szabo, who coined the term, in 1994.</a:t>
            </a:r>
          </a:p>
        </p:txBody>
      </p:sp>
    </p:spTree>
    <p:extLst>
      <p:ext uri="{BB962C8B-B14F-4D97-AF65-F5344CB8AC3E}">
        <p14:creationId xmlns:p14="http://schemas.microsoft.com/office/powerpoint/2010/main" val="23239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ARCHITECHTURE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655" y="1324081"/>
            <a:ext cx="6630751" cy="51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2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Hardware </a:t>
            </a:r>
            <a:r>
              <a:rPr lang="en-US" b="1" dirty="0"/>
              <a:t>Requirements:</a:t>
            </a:r>
          </a:p>
          <a:p>
            <a:pPr lvl="1"/>
            <a:r>
              <a:rPr lang="en-US" b="1" dirty="0"/>
              <a:t>Processing Power:</a:t>
            </a:r>
            <a:r>
              <a:rPr lang="en-US" dirty="0"/>
              <a:t> Intel I3 Processor Minimum</a:t>
            </a:r>
          </a:p>
          <a:p>
            <a:pPr lvl="1"/>
            <a:r>
              <a:rPr lang="en-US" b="1" dirty="0"/>
              <a:t>Memory:</a:t>
            </a:r>
            <a:r>
              <a:rPr lang="en-US" dirty="0"/>
              <a:t> 8GB of RAM per node for optimal performance.</a:t>
            </a:r>
          </a:p>
          <a:p>
            <a:pPr lvl="1"/>
            <a:r>
              <a:rPr lang="en-US" b="1" dirty="0"/>
              <a:t>Storage: </a:t>
            </a:r>
            <a:r>
              <a:rPr lang="en-US" dirty="0"/>
              <a:t>Minimum 20 GB storage on Hard </a:t>
            </a:r>
            <a:r>
              <a:rPr lang="en-US" dirty="0" smtClean="0"/>
              <a:t>Disk</a:t>
            </a:r>
          </a:p>
          <a:p>
            <a:pPr lvl="1"/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Software Requirements:</a:t>
            </a:r>
          </a:p>
          <a:p>
            <a:pPr marL="457200" lvl="1" indent="0">
              <a:buNone/>
            </a:pPr>
            <a:r>
              <a:rPr lang="en-US" dirty="0" smtClean="0"/>
              <a:t>IDEs : Visual Studio</a:t>
            </a:r>
          </a:p>
          <a:p>
            <a:pPr marL="457200" lvl="1" indent="0">
              <a:buNone/>
            </a:pPr>
            <a:r>
              <a:rPr lang="en-US" dirty="0"/>
              <a:t>Programming </a:t>
            </a:r>
            <a:r>
              <a:rPr lang="en-US" dirty="0" smtClean="0"/>
              <a:t>Languages : Solidity, Java Script</a:t>
            </a:r>
          </a:p>
          <a:p>
            <a:pPr marL="457200" lvl="1" indent="0">
              <a:buNone/>
            </a:pPr>
            <a:r>
              <a:rPr lang="en-US" dirty="0" smtClean="0"/>
              <a:t>Databases : SQL</a:t>
            </a:r>
          </a:p>
        </p:txBody>
      </p:sp>
    </p:spTree>
    <p:extLst>
      <p:ext uri="{BB962C8B-B14F-4D97-AF65-F5344CB8AC3E}">
        <p14:creationId xmlns:p14="http://schemas.microsoft.com/office/powerpoint/2010/main" val="263840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81" y="1302024"/>
            <a:ext cx="6849582" cy="5241940"/>
          </a:xfrm>
        </p:spPr>
      </p:pic>
    </p:spTree>
    <p:extLst>
      <p:ext uri="{BB962C8B-B14F-4D97-AF65-F5344CB8AC3E}">
        <p14:creationId xmlns:p14="http://schemas.microsoft.com/office/powerpoint/2010/main" val="3814857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8" y="1266754"/>
            <a:ext cx="8358909" cy="5480410"/>
          </a:xfrm>
        </p:spPr>
      </p:pic>
    </p:spTree>
    <p:extLst>
      <p:ext uri="{BB962C8B-B14F-4D97-AF65-F5344CB8AC3E}">
        <p14:creationId xmlns:p14="http://schemas.microsoft.com/office/powerpoint/2010/main" val="417597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8045307" cy="692591"/>
          </a:xfrm>
        </p:spPr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827" y="1156198"/>
            <a:ext cx="3495737" cy="5609438"/>
          </a:xfrm>
        </p:spPr>
      </p:pic>
    </p:spTree>
    <p:extLst>
      <p:ext uri="{BB962C8B-B14F-4D97-AF65-F5344CB8AC3E}">
        <p14:creationId xmlns:p14="http://schemas.microsoft.com/office/powerpoint/2010/main" val="427327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1782"/>
            <a:ext cx="9324543" cy="457661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integration of </a:t>
            </a:r>
            <a:r>
              <a:rPr lang="en-US" dirty="0" err="1"/>
              <a:t>blockchain</a:t>
            </a:r>
            <a:r>
              <a:rPr lang="en-US" dirty="0"/>
              <a:t> technology into supply chain management (SCM) presents transformative opportunities to enhance transparency, security, and efficiency across the entire supply chain. </a:t>
            </a:r>
            <a:endParaRPr lang="en-US" dirty="0" smtClean="0"/>
          </a:p>
          <a:p>
            <a:pPr algn="just"/>
            <a:r>
              <a:rPr lang="en-US" dirty="0" smtClean="0"/>
              <a:t>Traditional </a:t>
            </a:r>
            <a:r>
              <a:rPr lang="en-US" dirty="0"/>
              <a:t>SCM systems often struggle with issues such as data silos, fraud, and lack of real-time visibility. </a:t>
            </a:r>
            <a:endParaRPr lang="en-US" dirty="0" smtClean="0"/>
          </a:p>
          <a:p>
            <a:pPr algn="just"/>
            <a:r>
              <a:rPr lang="en-US" dirty="0" smtClean="0"/>
              <a:t>By </a:t>
            </a:r>
            <a:r>
              <a:rPr lang="en-US" dirty="0"/>
              <a:t>leveraging the decentralized, immutable, and transparent nature of </a:t>
            </a:r>
            <a:r>
              <a:rPr lang="en-US" dirty="0" err="1"/>
              <a:t>blockchain</a:t>
            </a:r>
            <a:r>
              <a:rPr lang="en-US" dirty="0"/>
              <a:t>, supply chains can achieve real-time traceability of products, reduce the risk of fraud, and eliminate the need for intermediaries.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presentation explores the current limitations of traditional SCM systems and proposes a </a:t>
            </a:r>
            <a:r>
              <a:rPr lang="en-US" dirty="0" err="1"/>
              <a:t>blockchain</a:t>
            </a:r>
            <a:r>
              <a:rPr lang="en-US" dirty="0"/>
              <a:t>-based solution to address these challenges, highlighting the potential benefits and real-world applications in industries such as food safety, logistics, and ethical sourcing.</a:t>
            </a:r>
          </a:p>
        </p:txBody>
      </p:sp>
    </p:spTree>
    <p:extLst>
      <p:ext uri="{BB962C8B-B14F-4D97-AF65-F5344CB8AC3E}">
        <p14:creationId xmlns:p14="http://schemas.microsoft.com/office/powerpoint/2010/main" val="2865680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integration of </a:t>
            </a:r>
            <a:r>
              <a:rPr lang="en-US" dirty="0" err="1"/>
              <a:t>blockchain</a:t>
            </a:r>
            <a:r>
              <a:rPr lang="en-US" dirty="0"/>
              <a:t> technology into supply chain management has proven to be a transformative advancement, addressing many traditional challenges associated with transparency, security, and efficiency. Through this project, we have demonstrated several critical benefits of </a:t>
            </a:r>
            <a:r>
              <a:rPr lang="en-US" dirty="0" err="1"/>
              <a:t>blockchain</a:t>
            </a:r>
            <a:r>
              <a:rPr lang="en-US" dirty="0"/>
              <a:t> in supply chain contexts</a:t>
            </a:r>
            <a:r>
              <a:rPr lang="en-US" dirty="0" smtClean="0"/>
              <a:t>:</a:t>
            </a:r>
          </a:p>
          <a:p>
            <a:pPr algn="just"/>
            <a:r>
              <a:rPr lang="en-US" b="1" dirty="0"/>
              <a:t>Enhanced Transparency and Traceability</a:t>
            </a:r>
            <a:r>
              <a:rPr lang="en-US" dirty="0"/>
              <a:t>: </a:t>
            </a:r>
            <a:r>
              <a:rPr lang="en-US" dirty="0" err="1"/>
              <a:t>Blockchain’s</a:t>
            </a:r>
            <a:r>
              <a:rPr lang="en-US" dirty="0"/>
              <a:t> immutable ledger provides an unparalleled level of transparency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Improved Security</a:t>
            </a:r>
            <a:r>
              <a:rPr lang="en-US" dirty="0"/>
              <a:t>: The decentralized nature of </a:t>
            </a:r>
            <a:r>
              <a:rPr lang="en-US" dirty="0" err="1"/>
              <a:t>blockchain</a:t>
            </a:r>
            <a:r>
              <a:rPr lang="en-US" dirty="0"/>
              <a:t> enhances data security. </a:t>
            </a:r>
            <a:endParaRPr lang="en-US" dirty="0" smtClean="0"/>
          </a:p>
          <a:p>
            <a:pPr algn="just"/>
            <a:r>
              <a:rPr lang="en-US" b="1" dirty="0"/>
              <a:t>Increased Efficiency</a:t>
            </a:r>
            <a:r>
              <a:rPr lang="en-US" dirty="0"/>
              <a:t>: Automation through smart contracts can streamline processes such as order fulfillment and payment settlements.</a:t>
            </a:r>
          </a:p>
        </p:txBody>
      </p:sp>
    </p:spTree>
    <p:extLst>
      <p:ext uri="{BB962C8B-B14F-4D97-AF65-F5344CB8AC3E}">
        <p14:creationId xmlns:p14="http://schemas.microsoft.com/office/powerpoint/2010/main" val="3569159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50873"/>
            <a:ext cx="9404723" cy="881812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1" y="1032686"/>
            <a:ext cx="10860329" cy="5527912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“An introduction to Blockchain and Distributed Ledger Technology” - CIPS Knowledge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“An Introduction To Blockchain And Its Potential Benefits And Drawbacks In Supply Chain Management &amp; Logistics” – </a:t>
            </a:r>
            <a:r>
              <a:rPr lang="en-US" dirty="0" err="1"/>
              <a:t>Cerasis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https://www.hyperledger.org/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https://www.scantrust.com/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https://www.oracle.com/cloud/blockchain/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https://cointelegraph.com/news/us-government-implements-blockchain-programs-to-improve-transparency-and-efficiency-expert-blog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https://hackernoon.com/5-governments-backing-blockchain-projects-401afa49d412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https://blockgeeks.com/guides/what-is-blockchain-technology/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https://www.g2crowd.com/categories/blockchain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https://www.lpea.lu/2017/11/30/blockchain-unlocking-the-value-of-distributed-ledger-technology-in-private-equity/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https://www.bis.org/publ/qtrpdf/r_qt1709y.htm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https://www.forbes.com/sites/bernardmarr/2018/02/16/a-very-brief-history-of-blockchain-technology-everyone-should-read/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1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334" y="44390"/>
            <a:ext cx="9404723" cy="881812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1" y="926202"/>
            <a:ext cx="10718285" cy="5607763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https://www.waltonchain.org/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https://origintrail.io/use-cases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https://www.supplychaindigital.com/blockchain-0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https://www.ibm.com/blockchain/industries/supply-chain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https://www-01.ibm.com/common/ssi/cgi-bin/ssialias?htmlfid=93014193USEN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https://www.forbes.com/sites/bernardmarr/2018/03/23/how-blockchain-will-transform-the-supply-chain-and-logistics-industry/#6783a6935fec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https://www.reddit.com/r/waltonchain/comments/98jgtq/how_can_a_blockchain_help_with_supply_chains/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https://www.investinblockchain.com/supply-chain-blockchain-projects/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https://www.verypossible.com/blog/top-blockchain-use-cases-for-supply-chain-management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https://medium.com/trivial-co/blockchain-of-things-cool-things-happen-when-iot-distributed-ledger-tech-collide-3784dc62cc7b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https://www.fdfworld.com/food/carrefour-use-blockchain-technology-trace-food-through-supply-chain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https://www.ey.com/Publication/vwLUAssets/ey-blockchain-and-the-supply-chain-three/$FILE/ey-blockchain-and-the-supply-chain-three.pdf</a:t>
            </a:r>
          </a:p>
        </p:txBody>
      </p:sp>
    </p:spTree>
    <p:extLst>
      <p:ext uri="{BB962C8B-B14F-4D97-AF65-F5344CB8AC3E}">
        <p14:creationId xmlns:p14="http://schemas.microsoft.com/office/powerpoint/2010/main" val="102225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3928"/>
            <a:ext cx="9352252" cy="4844472"/>
          </a:xfrm>
        </p:spPr>
        <p:txBody>
          <a:bodyPr/>
          <a:lstStyle/>
          <a:p>
            <a:pPr algn="just"/>
            <a:r>
              <a:rPr lang="en-US" dirty="0"/>
              <a:t>Supply Chain Management (SCM) is the backbone of global trade, encompassing the flow of goods and services from raw materials to final products delivered to consumers. </a:t>
            </a:r>
            <a:endParaRPr lang="en-US" dirty="0" smtClean="0"/>
          </a:p>
          <a:p>
            <a:pPr algn="just"/>
            <a:r>
              <a:rPr lang="en-US" dirty="0" smtClean="0"/>
              <a:t>Traditional </a:t>
            </a:r>
            <a:r>
              <a:rPr lang="en-US" dirty="0"/>
              <a:t>SCM systems, while essential, face significant challenges such as lack of transparency, inefficiencies, and susceptibility to fraud.</a:t>
            </a:r>
          </a:p>
          <a:p>
            <a:pPr algn="just"/>
            <a:r>
              <a:rPr lang="en-US" dirty="0"/>
              <a:t>Enter </a:t>
            </a:r>
            <a:r>
              <a:rPr lang="en-US" dirty="0" err="1"/>
              <a:t>blockchain</a:t>
            </a:r>
            <a:r>
              <a:rPr lang="en-US" dirty="0"/>
              <a:t> technology, a decentralized and secure ledger system that promises to revolutionize supply chain operations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By leveraging </a:t>
            </a:r>
            <a:r>
              <a:rPr lang="en-US" dirty="0" err="1"/>
              <a:t>blockchain</a:t>
            </a:r>
            <a:r>
              <a:rPr lang="en-US" dirty="0"/>
              <a:t>, we can achieve unprecedented levels of transparency, traceability, and efficiency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This transformation addresses the core issues of traditional SCM, paving the way for more reliable, cost-effective, and trust-driven supply chains.</a:t>
            </a:r>
          </a:p>
        </p:txBody>
      </p:sp>
    </p:spTree>
    <p:extLst>
      <p:ext uri="{BB962C8B-B14F-4D97-AF65-F5344CB8AC3E}">
        <p14:creationId xmlns:p14="http://schemas.microsoft.com/office/powerpoint/2010/main" val="18539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812"/>
          </a:xfrm>
        </p:spPr>
        <p:txBody>
          <a:bodyPr/>
          <a:lstStyle/>
          <a:p>
            <a:pPr algn="ctr"/>
            <a:r>
              <a:rPr lang="en-US" dirty="0"/>
              <a:t>What is Blockchain?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4530"/>
            <a:ext cx="9603158" cy="521719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A </a:t>
            </a:r>
            <a:r>
              <a:rPr lang="en-US" sz="3200" b="1" dirty="0"/>
              <a:t>blockchain</a:t>
            </a:r>
            <a:r>
              <a:rPr lang="en-US" sz="3200" dirty="0"/>
              <a:t> is a growing list of records, called blocks, which are linked using </a:t>
            </a:r>
            <a:r>
              <a:rPr lang="en-US" sz="3200" i="1" dirty="0"/>
              <a:t>cryptographic hash</a:t>
            </a:r>
            <a:r>
              <a:rPr lang="en-US" sz="3200" dirty="0"/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Each block contains a </a:t>
            </a:r>
            <a:r>
              <a:rPr lang="en-US" sz="3200" i="1" dirty="0"/>
              <a:t>cryptographic hash </a:t>
            </a:r>
            <a:r>
              <a:rPr lang="en-US" sz="3200" dirty="0"/>
              <a:t>of the previous block, a timestamp, and transaction data (generally represented as a Merkle tree root hash).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Blockchain was invented by </a:t>
            </a:r>
            <a:r>
              <a:rPr lang="en-US" sz="3200" b="1" dirty="0"/>
              <a:t>Satoshi Nakamoto</a:t>
            </a:r>
            <a:r>
              <a:rPr lang="en-US" sz="3200" dirty="0"/>
              <a:t> in 2008 to serve as the public transaction ledger of the cryptocurrency bitcoin.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452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812"/>
          </a:xfrm>
        </p:spPr>
        <p:txBody>
          <a:bodyPr/>
          <a:lstStyle/>
          <a:p>
            <a:pPr algn="ctr"/>
            <a:r>
              <a:rPr lang="en-US" dirty="0"/>
              <a:t>Cryptographic Hash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4530"/>
            <a:ext cx="8946541" cy="491386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A cryptographic hash function is a hash function which takes an input (or 'message') and returns a fixed-size alphanumeric string.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The string is called the 'hash value', 'message digest', 'digital fingerprint', 'digest' or 'checksum'.</a:t>
            </a:r>
          </a:p>
        </p:txBody>
      </p:sp>
    </p:spTree>
    <p:extLst>
      <p:ext uri="{BB962C8B-B14F-4D97-AF65-F5344CB8AC3E}">
        <p14:creationId xmlns:p14="http://schemas.microsoft.com/office/powerpoint/2010/main" val="324682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53F532-CF1B-4CFE-8696-D1E550BA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B5272D-6C49-4952-A5AA-ADCB5B49B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Beside crypto currencies, blockchains offer the potential to record –</a:t>
            </a:r>
          </a:p>
          <a:p>
            <a:pPr lvl="1" algn="just"/>
            <a:r>
              <a:rPr lang="en-US" sz="2800" dirty="0"/>
              <a:t>asset ownership, </a:t>
            </a:r>
          </a:p>
          <a:p>
            <a:pPr lvl="1" algn="just"/>
            <a:r>
              <a:rPr lang="en-US" sz="2800" dirty="0"/>
              <a:t>asset transfers, </a:t>
            </a:r>
          </a:p>
          <a:p>
            <a:pPr lvl="1" algn="just"/>
            <a:r>
              <a:rPr lang="en-US" sz="2800" dirty="0"/>
              <a:t>document links, </a:t>
            </a:r>
          </a:p>
          <a:p>
            <a:pPr lvl="1" algn="just"/>
            <a:r>
              <a:rPr lang="en-US" sz="2800" dirty="0"/>
              <a:t>provide identity management </a:t>
            </a:r>
          </a:p>
          <a:p>
            <a:pPr marL="1371600" lvl="3" indent="0" algn="just">
              <a:buNone/>
            </a:pPr>
            <a:r>
              <a:rPr lang="en-US" sz="2400" dirty="0"/>
              <a:t>… and so much more.</a:t>
            </a:r>
          </a:p>
        </p:txBody>
      </p:sp>
    </p:spTree>
    <p:extLst>
      <p:ext uri="{BB962C8B-B14F-4D97-AF65-F5344CB8AC3E}">
        <p14:creationId xmlns:p14="http://schemas.microsoft.com/office/powerpoint/2010/main" val="214280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9CCA05-EC6E-4277-B63D-D24153D2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A49A10-4DDA-4B9B-955D-8722BBC7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Immutable records</a:t>
            </a:r>
          </a:p>
          <a:p>
            <a:r>
              <a:rPr lang="en-US" sz="3200" dirty="0"/>
              <a:t>Very secure</a:t>
            </a:r>
          </a:p>
          <a:p>
            <a:r>
              <a:rPr lang="en-US" sz="3200" dirty="0"/>
              <a:t>Distributed and decentralized database</a:t>
            </a:r>
          </a:p>
          <a:p>
            <a:r>
              <a:rPr lang="en-US" sz="3200" dirty="0"/>
              <a:t>transparency and end-to-end visibility</a:t>
            </a:r>
          </a:p>
        </p:txBody>
      </p:sp>
      <p:pic>
        <p:nvPicPr>
          <p:cNvPr id="1026" name="Picture 2" descr="Blockchain from IBM for Walmart supply chain">
            <a:extLst>
              <a:ext uri="{FF2B5EF4-FFF2-40B4-BE49-F238E27FC236}">
                <a16:creationId xmlns="" xmlns:a16="http://schemas.microsoft.com/office/drawing/2014/main" id="{7A5D2FB5-E752-4941-9B3F-74A875AAA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0"/>
            <a:ext cx="28575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85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42515" y="1280978"/>
            <a:ext cx="9437199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Databases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is stored in central databases controlled by individual entities.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visibility across the entire supply chain.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Intermediaries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Numerous third parties involved in verifying and validating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 include suppliers, manufacturers, distributors, and retailers.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Siloed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stakeholder maintains its own records.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integration and communication between systems.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</a:t>
            </a:r>
            <a:r>
              <a:rPr lang="en-US" dirty="0" smtClean="0"/>
              <a:t>SYSTEM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Challenges Faced</a:t>
            </a:r>
          </a:p>
          <a:p>
            <a:r>
              <a:rPr lang="en-US" b="1" dirty="0"/>
              <a:t>Data Silos</a:t>
            </a:r>
            <a:r>
              <a:rPr lang="en-US" dirty="0"/>
              <a:t>: Information compartmentalized across different systems and stakeholders.</a:t>
            </a:r>
          </a:p>
          <a:p>
            <a:r>
              <a:rPr lang="en-US" b="1" dirty="0"/>
              <a:t>High Operational Costs</a:t>
            </a:r>
            <a:r>
              <a:rPr lang="en-US" dirty="0"/>
              <a:t>: Manual processes and intermediary fees increase expenses.</a:t>
            </a:r>
          </a:p>
          <a:p>
            <a:r>
              <a:rPr lang="en-US" b="1" dirty="0"/>
              <a:t>Fraud</a:t>
            </a:r>
            <a:r>
              <a:rPr lang="en-US" dirty="0"/>
              <a:t>: Difficulty in verifying authenticity and preventing counterfeiting.</a:t>
            </a:r>
          </a:p>
          <a:p>
            <a:r>
              <a:rPr lang="en-US" b="1" dirty="0"/>
              <a:t>Slow Processes</a:t>
            </a:r>
            <a:r>
              <a:rPr lang="en-US" dirty="0"/>
              <a:t>: Manual checks and paperwork cause delays in the supply chain.</a:t>
            </a:r>
          </a:p>
        </p:txBody>
      </p:sp>
    </p:spTree>
    <p:extLst>
      <p:ext uri="{BB962C8B-B14F-4D97-AF65-F5344CB8AC3E}">
        <p14:creationId xmlns:p14="http://schemas.microsoft.com/office/powerpoint/2010/main" val="4266657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7246</TotalTime>
  <Words>1167</Words>
  <Application>Microsoft Office PowerPoint</Application>
  <PresentationFormat>Widescreen</PresentationFormat>
  <Paragraphs>136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Wingdings 3</vt:lpstr>
      <vt:lpstr>Ion</vt:lpstr>
      <vt:lpstr>Supply chain Management using Block chain</vt:lpstr>
      <vt:lpstr>ABSTRACT</vt:lpstr>
      <vt:lpstr>INTRODUCTION</vt:lpstr>
      <vt:lpstr>What is Blockchain?</vt:lpstr>
      <vt:lpstr>Cryptographic Hash </vt:lpstr>
      <vt:lpstr>Use of blockchain</vt:lpstr>
      <vt:lpstr>Why Blockchain?</vt:lpstr>
      <vt:lpstr>EXISTING SYSTEM</vt:lpstr>
      <vt:lpstr>EXISTING SYSTEM DISADVANTAGES</vt:lpstr>
      <vt:lpstr>PROPOSED SYSTEM</vt:lpstr>
      <vt:lpstr>PROPOSED SYSTEM</vt:lpstr>
      <vt:lpstr>PROPOSED SYSTEM</vt:lpstr>
      <vt:lpstr>PROPOSED SYSTEM</vt:lpstr>
      <vt:lpstr>Smart Contract</vt:lpstr>
      <vt:lpstr>ARCHITECHTURE</vt:lpstr>
      <vt:lpstr>HARDWARE SOFTWARE REQUIREMENTS</vt:lpstr>
      <vt:lpstr>ACTIVITY DIAGRAM</vt:lpstr>
      <vt:lpstr>SEQUENCE DIAGRAM</vt:lpstr>
      <vt:lpstr>DATA FLOW DIAGRAM</vt:lpstr>
      <vt:lpstr>CONCLUSION</vt:lpstr>
      <vt:lpstr>References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&amp; responsibilities of PWD, DPHE &amp; R&amp;HW Officials Classifications of Works (PWD, RHD, DPHE)</dc:title>
  <dc:creator>Enamul Huque</dc:creator>
  <cp:lastModifiedBy>Microsoft account</cp:lastModifiedBy>
  <cp:revision>344</cp:revision>
  <dcterms:created xsi:type="dcterms:W3CDTF">2017-07-15T02:52:52Z</dcterms:created>
  <dcterms:modified xsi:type="dcterms:W3CDTF">2024-07-30T08:26:17Z</dcterms:modified>
</cp:coreProperties>
</file>