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vivek\Downloads\Monika%20excel.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[Monika excel.xlsx]Sheet3!PivotTable1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Sheet3!$A$4:$A$91</c:f>
              <c:strCache>
                <c:ptCount val="87"/>
                <c:pt idx="0">
                  <c:v>PR00095</c:v>
                </c:pt>
                <c:pt idx="1">
                  <c:v>PR00210</c:v>
                </c:pt>
                <c:pt idx="2">
                  <c:v>PR00419</c:v>
                </c:pt>
                <c:pt idx="3">
                  <c:v>PR00576</c:v>
                </c:pt>
                <c:pt idx="4">
                  <c:v>PR00746</c:v>
                </c:pt>
                <c:pt idx="5">
                  <c:v>PR00916</c:v>
                </c:pt>
                <c:pt idx="6">
                  <c:v>PR01269</c:v>
                </c:pt>
                <c:pt idx="7">
                  <c:v>PR01662</c:v>
                </c:pt>
                <c:pt idx="8">
                  <c:v>PR02016</c:v>
                </c:pt>
                <c:pt idx="9">
                  <c:v>PR02113</c:v>
                </c:pt>
                <c:pt idx="10">
                  <c:v>PR02208</c:v>
                </c:pt>
                <c:pt idx="11">
                  <c:v>PR02321</c:v>
                </c:pt>
                <c:pt idx="12">
                  <c:v>PR02603</c:v>
                </c:pt>
                <c:pt idx="13">
                  <c:v>PR02957</c:v>
                </c:pt>
                <c:pt idx="14">
                  <c:v>PR03158</c:v>
                </c:pt>
                <c:pt idx="15">
                  <c:v>PR03271</c:v>
                </c:pt>
                <c:pt idx="16">
                  <c:v>PR03844</c:v>
                </c:pt>
                <c:pt idx="17">
                  <c:v>PR04380</c:v>
                </c:pt>
                <c:pt idx="18">
                  <c:v>PR04446</c:v>
                </c:pt>
                <c:pt idx="19">
                  <c:v>PR04473</c:v>
                </c:pt>
                <c:pt idx="20">
                  <c:v>PR04686</c:v>
                </c:pt>
                <c:pt idx="21">
                  <c:v>SQ00105</c:v>
                </c:pt>
                <c:pt idx="22">
                  <c:v>SQ00450</c:v>
                </c:pt>
                <c:pt idx="23">
                  <c:v>SQ00498</c:v>
                </c:pt>
                <c:pt idx="24">
                  <c:v>SQ00841</c:v>
                </c:pt>
                <c:pt idx="25">
                  <c:v>SQ00914</c:v>
                </c:pt>
                <c:pt idx="26">
                  <c:v>SQ00960</c:v>
                </c:pt>
                <c:pt idx="27">
                  <c:v>SQ01283</c:v>
                </c:pt>
                <c:pt idx="28">
                  <c:v>SQ01402</c:v>
                </c:pt>
                <c:pt idx="29">
                  <c:v>SQ01854</c:v>
                </c:pt>
                <c:pt idx="30">
                  <c:v>SQ01962</c:v>
                </c:pt>
                <c:pt idx="31">
                  <c:v>SQ02174</c:v>
                </c:pt>
                <c:pt idx="32">
                  <c:v>SQ02223</c:v>
                </c:pt>
                <c:pt idx="33">
                  <c:v>SQ02643</c:v>
                </c:pt>
                <c:pt idx="34">
                  <c:v>SQ02703</c:v>
                </c:pt>
                <c:pt idx="35">
                  <c:v>SQ03024</c:v>
                </c:pt>
                <c:pt idx="36">
                  <c:v>SQ03321</c:v>
                </c:pt>
                <c:pt idx="37">
                  <c:v>SQ03350</c:v>
                </c:pt>
                <c:pt idx="38">
                  <c:v>SQ03387</c:v>
                </c:pt>
                <c:pt idx="39">
                  <c:v>SQ03546</c:v>
                </c:pt>
                <c:pt idx="40">
                  <c:v>SQ03626</c:v>
                </c:pt>
                <c:pt idx="41">
                  <c:v>SQ04612</c:v>
                </c:pt>
                <c:pt idx="42">
                  <c:v>SQ04960</c:v>
                </c:pt>
                <c:pt idx="43">
                  <c:v>TN00083</c:v>
                </c:pt>
                <c:pt idx="44">
                  <c:v>TN00129</c:v>
                </c:pt>
                <c:pt idx="45">
                  <c:v>TN00182</c:v>
                </c:pt>
                <c:pt idx="46">
                  <c:v>TN00214</c:v>
                </c:pt>
                <c:pt idx="47">
                  <c:v>TN00227</c:v>
                </c:pt>
                <c:pt idx="48">
                  <c:v>TN00579</c:v>
                </c:pt>
                <c:pt idx="49">
                  <c:v>TN00698</c:v>
                </c:pt>
                <c:pt idx="50">
                  <c:v>TN00727</c:v>
                </c:pt>
                <c:pt idx="51">
                  <c:v>TN00890</c:v>
                </c:pt>
                <c:pt idx="52">
                  <c:v>TN01281</c:v>
                </c:pt>
                <c:pt idx="53">
                  <c:v>TN01389</c:v>
                </c:pt>
                <c:pt idx="54">
                  <c:v>TN02570</c:v>
                </c:pt>
                <c:pt idx="55">
                  <c:v>TN02727</c:v>
                </c:pt>
                <c:pt idx="56">
                  <c:v>TN02749</c:v>
                </c:pt>
                <c:pt idx="57">
                  <c:v>TN02798</c:v>
                </c:pt>
                <c:pt idx="58">
                  <c:v>TN02883</c:v>
                </c:pt>
                <c:pt idx="59">
                  <c:v>TN03032</c:v>
                </c:pt>
                <c:pt idx="60">
                  <c:v>TN03169</c:v>
                </c:pt>
                <c:pt idx="61">
                  <c:v>TN03575</c:v>
                </c:pt>
                <c:pt idx="62">
                  <c:v>TN04067</c:v>
                </c:pt>
                <c:pt idx="63">
                  <c:v>TN04175</c:v>
                </c:pt>
                <c:pt idx="64">
                  <c:v>TN04246</c:v>
                </c:pt>
                <c:pt idx="65">
                  <c:v>TN04740</c:v>
                </c:pt>
                <c:pt idx="66">
                  <c:v>VT00578</c:v>
                </c:pt>
                <c:pt idx="67">
                  <c:v>VT00596</c:v>
                </c:pt>
                <c:pt idx="68">
                  <c:v>VT01249</c:v>
                </c:pt>
                <c:pt idx="69">
                  <c:v>VT01323</c:v>
                </c:pt>
                <c:pt idx="70">
                  <c:v>VT01523</c:v>
                </c:pt>
                <c:pt idx="71">
                  <c:v>VT01610</c:v>
                </c:pt>
                <c:pt idx="72">
                  <c:v>VT01684</c:v>
                </c:pt>
                <c:pt idx="73">
                  <c:v>VT01740</c:v>
                </c:pt>
                <c:pt idx="74">
                  <c:v>VT01803</c:v>
                </c:pt>
                <c:pt idx="75">
                  <c:v>VT02118</c:v>
                </c:pt>
                <c:pt idx="76">
                  <c:v>VT02260</c:v>
                </c:pt>
                <c:pt idx="77">
                  <c:v>VT02319</c:v>
                </c:pt>
                <c:pt idx="78">
                  <c:v>VT02374</c:v>
                </c:pt>
                <c:pt idx="79">
                  <c:v>VT02532</c:v>
                </c:pt>
                <c:pt idx="80">
                  <c:v>VT03701</c:v>
                </c:pt>
                <c:pt idx="81">
                  <c:v>VT03988</c:v>
                </c:pt>
                <c:pt idx="82">
                  <c:v>VT04093</c:v>
                </c:pt>
                <c:pt idx="83">
                  <c:v>VT04415</c:v>
                </c:pt>
                <c:pt idx="84">
                  <c:v>VT04467</c:v>
                </c:pt>
                <c:pt idx="85">
                  <c:v>VT04552</c:v>
                </c:pt>
                <c:pt idx="86">
                  <c:v>VT04681</c:v>
                </c:pt>
              </c:strCache>
            </c:strRef>
          </c:cat>
          <c:val>
            <c:numRef>
              <c:f>Sheet3!$B$4:$B$91</c:f>
              <c:numCache>
                <c:formatCode>General</c:formatCode>
                <c:ptCount val="87"/>
                <c:pt idx="0">
                  <c:v>70649.460000000006</c:v>
                </c:pt>
                <c:pt idx="1">
                  <c:v>0</c:v>
                </c:pt>
                <c:pt idx="2">
                  <c:v>68980.52</c:v>
                </c:pt>
                <c:pt idx="3">
                  <c:v>63705.4</c:v>
                </c:pt>
                <c:pt idx="4">
                  <c:v>114177.23</c:v>
                </c:pt>
                <c:pt idx="5">
                  <c:v>84309.95</c:v>
                </c:pt>
                <c:pt idx="6">
                  <c:v>97105.19</c:v>
                </c:pt>
                <c:pt idx="7">
                  <c:v>50449.46</c:v>
                </c:pt>
                <c:pt idx="8">
                  <c:v>58861.19</c:v>
                </c:pt>
                <c:pt idx="9">
                  <c:v>75974.990000000005</c:v>
                </c:pt>
                <c:pt idx="10">
                  <c:v>102934.09</c:v>
                </c:pt>
                <c:pt idx="11">
                  <c:v>81897.789999999994</c:v>
                </c:pt>
                <c:pt idx="12">
                  <c:v>61994.76</c:v>
                </c:pt>
                <c:pt idx="13">
                  <c:v>84745.93</c:v>
                </c:pt>
                <c:pt idx="14">
                  <c:v>89690.38</c:v>
                </c:pt>
                <c:pt idx="15">
                  <c:v>39535.49</c:v>
                </c:pt>
                <c:pt idx="16">
                  <c:v>35943.620000000003</c:v>
                </c:pt>
                <c:pt idx="17">
                  <c:v>80695.740000000005</c:v>
                </c:pt>
                <c:pt idx="18">
                  <c:v>92336.08</c:v>
                </c:pt>
                <c:pt idx="19">
                  <c:v>69192.850000000006</c:v>
                </c:pt>
                <c:pt idx="20">
                  <c:v>88360.79</c:v>
                </c:pt>
                <c:pt idx="21">
                  <c:v>86010.54</c:v>
                </c:pt>
                <c:pt idx="22">
                  <c:v>41934.71</c:v>
                </c:pt>
                <c:pt idx="23">
                  <c:v>111049.84</c:v>
                </c:pt>
                <c:pt idx="24">
                  <c:v>89690.38</c:v>
                </c:pt>
                <c:pt idx="25">
                  <c:v>76876.479999999996</c:v>
                </c:pt>
                <c:pt idx="26">
                  <c:v>44447.26</c:v>
                </c:pt>
                <c:pt idx="27">
                  <c:v>68008.55</c:v>
                </c:pt>
                <c:pt idx="28">
                  <c:v>44403.77</c:v>
                </c:pt>
                <c:pt idx="29">
                  <c:v>66017.179999999993</c:v>
                </c:pt>
                <c:pt idx="30">
                  <c:v>0</c:v>
                </c:pt>
                <c:pt idx="31">
                  <c:v>118442.54</c:v>
                </c:pt>
                <c:pt idx="32">
                  <c:v>44845.33</c:v>
                </c:pt>
                <c:pt idx="33">
                  <c:v>88425.08</c:v>
                </c:pt>
                <c:pt idx="34">
                  <c:v>104903.79</c:v>
                </c:pt>
                <c:pt idx="35">
                  <c:v>138114.64000000001</c:v>
                </c:pt>
                <c:pt idx="36">
                  <c:v>68887.839999999997</c:v>
                </c:pt>
                <c:pt idx="37">
                  <c:v>133730.98000000001</c:v>
                </c:pt>
                <c:pt idx="38">
                  <c:v>100731.95</c:v>
                </c:pt>
                <c:pt idx="39">
                  <c:v>75733.740000000005</c:v>
                </c:pt>
                <c:pt idx="40">
                  <c:v>95677.9</c:v>
                </c:pt>
                <c:pt idx="41">
                  <c:v>85879.23</c:v>
                </c:pt>
                <c:pt idx="42">
                  <c:v>71924.850000000006</c:v>
                </c:pt>
                <c:pt idx="43">
                  <c:v>61688.77</c:v>
                </c:pt>
                <c:pt idx="45">
                  <c:v>75475.929999999993</c:v>
                </c:pt>
                <c:pt idx="46">
                  <c:v>75804.7</c:v>
                </c:pt>
                <c:pt idx="47">
                  <c:v>63555.73</c:v>
                </c:pt>
                <c:pt idx="48">
                  <c:v>109163.39</c:v>
                </c:pt>
                <c:pt idx="49">
                  <c:v>88034.67</c:v>
                </c:pt>
                <c:pt idx="50">
                  <c:v>42161.77</c:v>
                </c:pt>
                <c:pt idx="51">
                  <c:v>71570.990000000005</c:v>
                </c:pt>
                <c:pt idx="52">
                  <c:v>114425.19</c:v>
                </c:pt>
                <c:pt idx="54">
                  <c:v>69163.39</c:v>
                </c:pt>
                <c:pt idx="55">
                  <c:v>28974.03</c:v>
                </c:pt>
                <c:pt idx="56">
                  <c:v>57002.02</c:v>
                </c:pt>
                <c:pt idx="57">
                  <c:v>33031.26</c:v>
                </c:pt>
                <c:pt idx="58">
                  <c:v>84762.76</c:v>
                </c:pt>
                <c:pt idx="59">
                  <c:v>39700.82</c:v>
                </c:pt>
                <c:pt idx="60">
                  <c:v>67818.14</c:v>
                </c:pt>
                <c:pt idx="61">
                  <c:v>99683.67</c:v>
                </c:pt>
                <c:pt idx="62">
                  <c:v>73488.679999999993</c:v>
                </c:pt>
                <c:pt idx="63">
                  <c:v>92704.48</c:v>
                </c:pt>
                <c:pt idx="64">
                  <c:v>100371.31</c:v>
                </c:pt>
                <c:pt idx="65">
                  <c:v>104038.9</c:v>
                </c:pt>
                <c:pt idx="66">
                  <c:v>42314.39</c:v>
                </c:pt>
                <c:pt idx="67">
                  <c:v>84598.88</c:v>
                </c:pt>
                <c:pt idx="68">
                  <c:v>31042.51</c:v>
                </c:pt>
                <c:pt idx="69">
                  <c:v>86233.83</c:v>
                </c:pt>
                <c:pt idx="70">
                  <c:v>86558.58</c:v>
                </c:pt>
                <c:pt idx="71">
                  <c:v>152607.64000000001</c:v>
                </c:pt>
                <c:pt idx="72">
                  <c:v>101187.36</c:v>
                </c:pt>
                <c:pt idx="73">
                  <c:v>31172.77</c:v>
                </c:pt>
                <c:pt idx="74">
                  <c:v>93128.34</c:v>
                </c:pt>
                <c:pt idx="75">
                  <c:v>51165.37</c:v>
                </c:pt>
                <c:pt idx="76">
                  <c:v>59434.18</c:v>
                </c:pt>
                <c:pt idx="77">
                  <c:v>96555.53</c:v>
                </c:pt>
                <c:pt idx="78">
                  <c:v>143647.12</c:v>
                </c:pt>
                <c:pt idx="79">
                  <c:v>32496.880000000001</c:v>
                </c:pt>
                <c:pt idx="80">
                  <c:v>89829.33</c:v>
                </c:pt>
                <c:pt idx="81">
                  <c:v>58935.92</c:v>
                </c:pt>
                <c:pt idx="82">
                  <c:v>116767.63</c:v>
                </c:pt>
                <c:pt idx="83">
                  <c:v>58744.17</c:v>
                </c:pt>
                <c:pt idx="84">
                  <c:v>70755.5</c:v>
                </c:pt>
                <c:pt idx="85">
                  <c:v>106665.67</c:v>
                </c:pt>
                <c:pt idx="86">
                  <c:v>110906.35</c:v>
                </c:pt>
              </c:numCache>
            </c:numRef>
          </c:val>
          <c:extLst>
            <c:ext xmlns:c16="http://schemas.microsoft.com/office/drawing/2014/chart" uri="{C3380CC4-5D6E-409C-BE32-E72D297353CC}">
              <c16:uniqueId val="{00000000-3C0B-45FB-98C7-B55D0039095A}"/>
            </c:ext>
          </c:extLst>
        </c:ser>
        <c:dLbls>
          <c:showLegendKey val="0"/>
          <c:showVal val="0"/>
          <c:showCatName val="0"/>
          <c:showSerName val="0"/>
          <c:showPercent val="0"/>
          <c:showBubbleSize val="0"/>
        </c:dLbls>
        <c:gapWidth val="219"/>
        <c:overlap val="-27"/>
        <c:axId val="1981337215"/>
        <c:axId val="1981349695"/>
      </c:barChart>
      <c:catAx>
        <c:axId val="1981337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349695"/>
        <c:crosses val="autoZero"/>
        <c:auto val="1"/>
        <c:lblAlgn val="ctr"/>
        <c:lblOffset val="100"/>
        <c:noMultiLvlLbl val="0"/>
      </c:catAx>
      <c:valAx>
        <c:axId val="19813496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13372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MONIKA R</a:t>
            </a:r>
          </a:p>
          <a:p>
            <a:r>
              <a:rPr lang="en-US" sz="2400" dirty="0"/>
              <a:t>REGISTER NO: 312209107</a:t>
            </a:r>
          </a:p>
          <a:p>
            <a:r>
              <a:rPr lang="en-US" sz="2400" dirty="0"/>
              <a:t>DEPARTMENT: B.COM ACCOUNTING AND FINANCE </a:t>
            </a:r>
          </a:p>
          <a:p>
            <a:r>
              <a:rPr lang="en-US" sz="2400" dirty="0"/>
              <a:t>COLLEGE: ANNA ADHARSH COLLEGE FOR WOMEN</a:t>
            </a:r>
          </a:p>
          <a:p>
            <a:r>
              <a:rPr lang="en-US" sz="2400" dirty="0"/>
              <a:t>NM ID: D8360A32930CD11901B4843D2AC44670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FEC1CDAE-3D5A-38B2-A3E1-996A092B4592}"/>
              </a:ext>
            </a:extLst>
          </p:cNvPr>
          <p:cNvSpPr txBox="1"/>
          <p:nvPr/>
        </p:nvSpPr>
        <p:spPr>
          <a:xfrm>
            <a:off x="591741" y="1357749"/>
            <a:ext cx="9078556" cy="4524315"/>
          </a:xfrm>
          <a:prstGeom prst="rect">
            <a:avLst/>
          </a:prstGeom>
          <a:noFill/>
        </p:spPr>
        <p:txBody>
          <a:bodyPr wrap="square">
            <a:spAutoFit/>
          </a:bodyPr>
          <a:lstStyle/>
          <a:p>
            <a:pPr marL="285750" indent="-285750">
              <a:buFont typeface="Arial" panose="020B0604020202020204" pitchFamily="34" charset="0"/>
              <a:buChar char="•"/>
            </a:pPr>
            <a:r>
              <a:rPr lang="en-US" b="1" dirty="0"/>
              <a:t>Data collection</a:t>
            </a:r>
            <a:r>
              <a:rPr lang="en-US" dirty="0"/>
              <a:t>: Using Kaggle I collected the dataset for employee performance analysis.</a:t>
            </a:r>
          </a:p>
          <a:p>
            <a:pPr marL="285750" indent="-285750">
              <a:buFont typeface="Arial" panose="020B0604020202020204" pitchFamily="34" charset="0"/>
              <a:buChar char="•"/>
            </a:pPr>
            <a:r>
              <a:rPr lang="en-US" b="1" dirty="0"/>
              <a:t>Feature collection</a:t>
            </a:r>
            <a:r>
              <a:rPr lang="en-US" dirty="0"/>
              <a:t>: The feature that have been taken are: Department , Salary, Employee type ,Gender, Performance level .</a:t>
            </a:r>
          </a:p>
          <a:p>
            <a:pPr marL="285750" indent="-285750">
              <a:buFont typeface="Arial" panose="020B0604020202020204" pitchFamily="34" charset="0"/>
              <a:buChar char="•"/>
            </a:pPr>
            <a:r>
              <a:rPr lang="en-US" b="1" dirty="0"/>
              <a:t>Data cleaning: </a:t>
            </a:r>
            <a:r>
              <a:rPr lang="en-US" dirty="0"/>
              <a:t>Using conditional formatting to identify the blank area and used it to fill the blanks. Then under sort and filter choose filter and select filter by color and no fill to delete the blanks.</a:t>
            </a:r>
          </a:p>
          <a:p>
            <a:pPr marL="285750" indent="-285750">
              <a:buFont typeface="Arial" panose="020B0604020202020204" pitchFamily="34" charset="0"/>
              <a:buChar char="•"/>
            </a:pPr>
            <a:r>
              <a:rPr lang="en-US" b="1" dirty="0"/>
              <a:t>Grade level</a:t>
            </a:r>
            <a:r>
              <a:rPr lang="en-US" dirty="0"/>
              <a:t>: With the formula =IFS(G2&gt;=1,”very good”,G2&gt;=0.7,”good”,G2&gt;=0.4,”med”,TRUE,”low”) we can grade the rank based on the level we have given.</a:t>
            </a:r>
          </a:p>
          <a:p>
            <a:pPr marL="285750" indent="-285750">
              <a:buFont typeface="Arial" panose="020B0604020202020204" pitchFamily="34" charset="0"/>
              <a:buChar char="•"/>
            </a:pPr>
            <a:r>
              <a:rPr lang="en-US" b="1" dirty="0"/>
              <a:t>Summary</a:t>
            </a:r>
            <a:r>
              <a:rPr lang="en-US" dirty="0"/>
              <a:t>: After the data collection and data cleaning we can create a summary using pivot table which will create a table for easy understanding and using slicer we can simplify the data. To create select the pivot table in insert menu and select data we need to insert as row, columns, sums or filter and after that it will create the table .We can also create graph, chart, bar graph for better analysis. To create graph or chart click the insert menu and select the type of graph or chart and it will create chart using the pivot table. With the graph we can understand the data set easily and give recommendation according to the readings.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0B86CDD-DE51-B36B-5DF2-6BC011746495}"/>
              </a:ext>
            </a:extLst>
          </p:cNvPr>
          <p:cNvGraphicFramePr>
            <a:graphicFrameLocks/>
          </p:cNvGraphicFramePr>
          <p:nvPr>
            <p:extLst>
              <p:ext uri="{D42A27DB-BD31-4B8C-83A1-F6EECF244321}">
                <p14:modId xmlns:p14="http://schemas.microsoft.com/office/powerpoint/2010/main" val="4179620141"/>
              </p:ext>
            </p:extLst>
          </p:nvPr>
        </p:nvGraphicFramePr>
        <p:xfrm>
          <a:off x="609601" y="1143634"/>
          <a:ext cx="7391400"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3FA03A4-40DD-8474-2EEE-6608980C61D5}"/>
              </a:ext>
            </a:extLst>
          </p:cNvPr>
          <p:cNvSpPr txBox="1"/>
          <p:nvPr/>
        </p:nvSpPr>
        <p:spPr>
          <a:xfrm>
            <a:off x="755332" y="2413337"/>
            <a:ext cx="8108156" cy="2308324"/>
          </a:xfrm>
          <a:prstGeom prst="rect">
            <a:avLst/>
          </a:prstGeom>
          <a:noFill/>
        </p:spPr>
        <p:txBody>
          <a:bodyPr wrap="square">
            <a:spAutoFit/>
          </a:bodyPr>
          <a:lstStyle/>
          <a:p>
            <a:r>
              <a:rPr lang="en-US" dirty="0"/>
              <a:t>The chart demonstrates variability in employee performance across the board. </a:t>
            </a:r>
          </a:p>
          <a:p>
            <a:r>
              <a:rPr lang="en-US" dirty="0"/>
              <a:t>Some employees or departments consistently perform above the median, as indicated by the taller bars, while others fall below.</a:t>
            </a:r>
          </a:p>
          <a:p>
            <a:r>
              <a:rPr lang="en-US" dirty="0"/>
              <a:t> There are peaks where performance is exceptionally high, but there are also noticeable dips.</a:t>
            </a:r>
          </a:p>
          <a:p>
            <a:r>
              <a:rPr lang="en-US" dirty="0"/>
              <a:t> The range of performance suggests that while some teams or individuals are excelling, there are others who may need additional support or resources to reach their potential.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B93BDF4-370D-A264-0ACA-0903C707EF66}"/>
              </a:ext>
            </a:extLst>
          </p:cNvPr>
          <p:cNvSpPr txBox="1"/>
          <p:nvPr/>
        </p:nvSpPr>
        <p:spPr>
          <a:xfrm>
            <a:off x="588168" y="2236648"/>
            <a:ext cx="6912769" cy="1754326"/>
          </a:xfrm>
          <a:prstGeom prst="rect">
            <a:avLst/>
          </a:prstGeom>
          <a:noFill/>
        </p:spPr>
        <p:txBody>
          <a:bodyPr wrap="square">
            <a:spAutoFit/>
          </a:bodyPr>
          <a:lstStyle/>
          <a:p>
            <a:r>
              <a:rPr lang="en-US" dirty="0"/>
              <a:t>The objective of this project is to conduct a detailed analysis of employee performance data to identify areas of excellence and opportunities for improvement. </a:t>
            </a:r>
          </a:p>
          <a:p>
            <a:r>
              <a:rPr lang="en-US" dirty="0"/>
              <a:t>This data-driven approach will inform strategic decisions to boost productivity and morale, ensuring that the organization operates at its highest potential.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9BC9276-7FF3-1F85-FD13-5444E3C07D36}"/>
              </a:ext>
            </a:extLst>
          </p:cNvPr>
          <p:cNvSpPr txBox="1"/>
          <p:nvPr/>
        </p:nvSpPr>
        <p:spPr>
          <a:xfrm>
            <a:off x="1035844" y="2413337"/>
            <a:ext cx="6107906" cy="2031325"/>
          </a:xfrm>
          <a:prstGeom prst="rect">
            <a:avLst/>
          </a:prstGeom>
          <a:noFill/>
        </p:spPr>
        <p:txBody>
          <a:bodyPr wrap="square">
            <a:spAutoFit/>
          </a:bodyPr>
          <a:lstStyle/>
          <a:p>
            <a:r>
              <a:rPr lang="en-US" dirty="0"/>
              <a:t>This project aims to analyze and improve employee performance within the organization. </a:t>
            </a:r>
          </a:p>
          <a:p>
            <a:r>
              <a:rPr lang="en-US" dirty="0"/>
              <a:t>By collecting and examining performance data, we identify patterns and disparities in productivity. </a:t>
            </a:r>
          </a:p>
          <a:p>
            <a:r>
              <a:rPr lang="en-US" dirty="0"/>
              <a:t>The goal is to implement strategies that can enhance overall performance, reduce gaps between high and low performers, and ensure that all employees are equipped to succeed.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996D63C-BC0B-7A62-EF15-1BC736CCE48B}"/>
              </a:ext>
            </a:extLst>
          </p:cNvPr>
          <p:cNvSpPr txBox="1"/>
          <p:nvPr/>
        </p:nvSpPr>
        <p:spPr>
          <a:xfrm>
            <a:off x="928686" y="2082916"/>
            <a:ext cx="6875859" cy="3416320"/>
          </a:xfrm>
          <a:prstGeom prst="rect">
            <a:avLst/>
          </a:prstGeom>
          <a:noFill/>
        </p:spPr>
        <p:txBody>
          <a:bodyPr wrap="square">
            <a:spAutoFit/>
          </a:bodyPr>
          <a:lstStyle/>
          <a:p>
            <a:r>
              <a:rPr lang="en-US" b="1" dirty="0"/>
              <a:t>HR Managers:</a:t>
            </a:r>
            <a:r>
              <a:rPr lang="en-US" dirty="0"/>
              <a:t> They need to assess employee performance for appraisals, promotions, and identifying areas for improvement.   </a:t>
            </a:r>
          </a:p>
          <a:p>
            <a:endParaRPr lang="en-US" dirty="0"/>
          </a:p>
          <a:p>
            <a:r>
              <a:rPr lang="en-US" b="1" dirty="0"/>
              <a:t>Team Leads/Supervisors</a:t>
            </a:r>
            <a:r>
              <a:rPr lang="en-US" dirty="0"/>
              <a:t>: They monitor team performance, track individual contributions, and set goals based on the analysis.  </a:t>
            </a:r>
          </a:p>
          <a:p>
            <a:endParaRPr lang="en-US" dirty="0"/>
          </a:p>
          <a:p>
            <a:r>
              <a:rPr lang="en-US" dirty="0"/>
              <a:t> </a:t>
            </a:r>
            <a:r>
              <a:rPr lang="en-US" b="1" dirty="0"/>
              <a:t>Senior Management</a:t>
            </a:r>
            <a:r>
              <a:rPr lang="en-US" dirty="0"/>
              <a:t>: They require high-level performance data to make strategic decisions regarding staffing, training, and resource allocation. </a:t>
            </a:r>
          </a:p>
          <a:p>
            <a:endParaRPr lang="en-US" dirty="0"/>
          </a:p>
          <a:p>
            <a:r>
              <a:rPr lang="en-US" b="1" dirty="0"/>
              <a:t>Employees</a:t>
            </a:r>
            <a:r>
              <a:rPr lang="en-US" dirty="0"/>
              <a:t>: They can use performance data for self-assessment and career development planning.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CFE0030-AF37-75A1-9F3B-8570358A84B1}"/>
              </a:ext>
            </a:extLst>
          </p:cNvPr>
          <p:cNvSpPr txBox="1"/>
          <p:nvPr/>
        </p:nvSpPr>
        <p:spPr>
          <a:xfrm>
            <a:off x="3053953" y="2422267"/>
            <a:ext cx="6107906" cy="2308324"/>
          </a:xfrm>
          <a:prstGeom prst="rect">
            <a:avLst/>
          </a:prstGeom>
          <a:noFill/>
        </p:spPr>
        <p:txBody>
          <a:bodyPr wrap="square">
            <a:spAutoFit/>
          </a:bodyPr>
          <a:lstStyle/>
          <a:p>
            <a:r>
              <a:rPr lang="en-US" dirty="0"/>
              <a:t>By utilizing Excel dashboards, automated data analysis, and performance metrics tracking, the solution delivers real-time insights that empower better decision-making and strategic planning. </a:t>
            </a:r>
          </a:p>
          <a:p>
            <a:r>
              <a:rPr lang="en-US" dirty="0"/>
              <a:t>This approach is flexible, scalable, and accessible, making it an ideal choice for organizations looking to enhance employee development and operational efficiency without incurring additional software costs.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FCB51E7-DFC6-2A5C-362E-45ECE4308F60}"/>
              </a:ext>
            </a:extLst>
          </p:cNvPr>
          <p:cNvSpPr txBox="1"/>
          <p:nvPr/>
        </p:nvSpPr>
        <p:spPr>
          <a:xfrm>
            <a:off x="755331" y="2215491"/>
            <a:ext cx="8245793" cy="3139321"/>
          </a:xfrm>
          <a:prstGeom prst="rect">
            <a:avLst/>
          </a:prstGeom>
          <a:noFill/>
        </p:spPr>
        <p:txBody>
          <a:bodyPr wrap="square" anchor="ctr">
            <a:spAutoFit/>
          </a:bodyPr>
          <a:lstStyle/>
          <a:p>
            <a:pPr marL="285750" indent="-285750">
              <a:buFont typeface="Arial" panose="020B0604020202020204" pitchFamily="34" charset="0"/>
              <a:buChar char="•"/>
            </a:pPr>
            <a:r>
              <a:rPr lang="en-US" b="1" dirty="0"/>
              <a:t>Employee ID</a:t>
            </a:r>
            <a:r>
              <a:rPr lang="en-US" dirty="0"/>
              <a:t>: A unique code used to identify an employee. </a:t>
            </a:r>
          </a:p>
          <a:p>
            <a:pPr marL="285750" indent="-285750">
              <a:buFont typeface="Arial" panose="020B0604020202020204" pitchFamily="34" charset="0"/>
              <a:buChar char="•"/>
            </a:pPr>
            <a:r>
              <a:rPr lang="en-US" b="1" dirty="0"/>
              <a:t>Name</a:t>
            </a:r>
            <a:r>
              <a:rPr lang="en-US" dirty="0"/>
              <a:t>: The full name of the employee. </a:t>
            </a:r>
          </a:p>
          <a:p>
            <a:pPr marL="285750" indent="-285750">
              <a:buFont typeface="Arial" panose="020B0604020202020204" pitchFamily="34" charset="0"/>
              <a:buChar char="•"/>
            </a:pPr>
            <a:r>
              <a:rPr lang="en-US" b="1" dirty="0"/>
              <a:t>Gender</a:t>
            </a:r>
            <a:r>
              <a:rPr lang="en-US" dirty="0"/>
              <a:t>: The employee’s gender, recorded for administrative purposes.</a:t>
            </a:r>
          </a:p>
          <a:p>
            <a:pPr marL="285750" indent="-285750">
              <a:buFont typeface="Arial" panose="020B0604020202020204" pitchFamily="34" charset="0"/>
              <a:buChar char="•"/>
            </a:pPr>
            <a:r>
              <a:rPr lang="en-US" b="1" dirty="0"/>
              <a:t>Department</a:t>
            </a:r>
            <a:r>
              <a:rPr lang="en-US" dirty="0"/>
              <a:t>: The division or team within the company where the employee works.</a:t>
            </a:r>
          </a:p>
          <a:p>
            <a:pPr marL="285750" indent="-285750">
              <a:buFont typeface="Arial" panose="020B0604020202020204" pitchFamily="34" charset="0"/>
              <a:buChar char="•"/>
            </a:pPr>
            <a:r>
              <a:rPr lang="en-US" b="1" dirty="0"/>
              <a:t>Salary</a:t>
            </a:r>
            <a:r>
              <a:rPr lang="en-US" dirty="0"/>
              <a:t>: The amount of money the employee earns, usually annually. </a:t>
            </a:r>
          </a:p>
          <a:p>
            <a:pPr marL="285750" indent="-285750">
              <a:buFont typeface="Arial" panose="020B0604020202020204" pitchFamily="34" charset="0"/>
              <a:buChar char="•"/>
            </a:pPr>
            <a:r>
              <a:rPr lang="en-US" b="1" dirty="0"/>
              <a:t>Start Date</a:t>
            </a:r>
            <a:r>
              <a:rPr lang="en-US" dirty="0"/>
              <a:t> : The date the employee began their job at the company.</a:t>
            </a:r>
          </a:p>
          <a:p>
            <a:pPr marL="285750" indent="-285750">
              <a:buFont typeface="Arial" panose="020B0604020202020204" pitchFamily="34" charset="0"/>
              <a:buChar char="•"/>
            </a:pPr>
            <a:r>
              <a:rPr lang="en-US" b="1" dirty="0"/>
              <a:t>FTE (Full-Time Equivalent)</a:t>
            </a:r>
            <a:r>
              <a:rPr lang="en-US" dirty="0"/>
              <a:t>: Indicates if the employee is full-time or part-time. </a:t>
            </a:r>
          </a:p>
          <a:p>
            <a:pPr marL="285750" indent="-285750">
              <a:buFont typeface="Arial" panose="020B0604020202020204" pitchFamily="34" charset="0"/>
              <a:buChar char="•"/>
            </a:pPr>
            <a:r>
              <a:rPr lang="en-US" b="1" dirty="0"/>
              <a:t>Employee Type</a:t>
            </a:r>
            <a:r>
              <a:rPr lang="en-US" dirty="0"/>
              <a:t>: The employment status, such as full-time, part-time, or contractor. </a:t>
            </a:r>
          </a:p>
          <a:p>
            <a:pPr marL="285750" indent="-285750">
              <a:buFont typeface="Arial" panose="020B0604020202020204" pitchFamily="34" charset="0"/>
              <a:buChar char="•"/>
            </a:pPr>
            <a:r>
              <a:rPr lang="en-US" b="1" dirty="0"/>
              <a:t>Work Location</a:t>
            </a:r>
            <a:r>
              <a:rPr lang="en-US" dirty="0"/>
              <a:t>: The place where the employee works, either on-site or remote. </a:t>
            </a:r>
          </a:p>
          <a:p>
            <a:pPr marL="285750" indent="-285750">
              <a:buFont typeface="Arial" panose="020B0604020202020204" pitchFamily="34" charset="0"/>
              <a:buChar char="•"/>
            </a:pPr>
            <a:r>
              <a:rPr lang="en-US" b="1" dirty="0"/>
              <a:t>Performance Level</a:t>
            </a:r>
            <a:r>
              <a:rPr lang="en-US" dirty="0"/>
              <a:t>: An evaluation of the employee’s work performance.</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00074" y="2095499"/>
            <a:ext cx="8480425" cy="954107"/>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=IFS(G2&gt;=1,"verygood",G2&gt;=0.7,"good",G2&gt;=0.4,"med",TRUE,"low")</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3EC471D-649B-320D-CE5C-C9BC588237ED}"/>
              </a:ext>
            </a:extLst>
          </p:cNvPr>
          <p:cNvSpPr txBox="1"/>
          <p:nvPr/>
        </p:nvSpPr>
        <p:spPr>
          <a:xfrm>
            <a:off x="2526030" y="3381373"/>
            <a:ext cx="6107906" cy="646331"/>
          </a:xfrm>
          <a:prstGeom prst="rect">
            <a:avLst/>
          </a:prstGeom>
          <a:noFill/>
        </p:spPr>
        <p:txBody>
          <a:bodyPr wrap="square">
            <a:spAutoFit/>
          </a:bodyPr>
          <a:lstStyle/>
          <a:p>
            <a:r>
              <a:rPr lang="en-US" dirty="0"/>
              <a:t> This is a ifs function in excel. This is useful for categorizing data set based on a set of threshold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TotalTime>
  <Words>103</Words>
  <Application>Microsoft Office PowerPoint</Application>
  <PresentationFormat>Widescreen</PresentationFormat>
  <Paragraphs>42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MONIKA R</cp:lastModifiedBy>
  <cp:revision>21</cp:revision>
  <dcterms:created xsi:type="dcterms:W3CDTF">2024-03-29T15:07:22Z</dcterms:created>
  <dcterms:modified xsi:type="dcterms:W3CDTF">2024-08-28T07:49:32Z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