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pricots" charset="1" panose="00000000000000000000"/>
      <p:regular r:id="rId17"/>
    </p:embeddedFont>
    <p:embeddedFont>
      <p:font typeface="Hangyaboly"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0.png" Type="http://schemas.openxmlformats.org/officeDocument/2006/relationships/image"/><Relationship Id="rId13"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0.png" Type="http://schemas.openxmlformats.org/officeDocument/2006/relationships/image"/><Relationship Id="rId13"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8.png" Type="http://schemas.openxmlformats.org/officeDocument/2006/relationships/image"/><Relationship Id="rId15"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20.png" Type="http://schemas.openxmlformats.org/officeDocument/2006/relationships/image"/><Relationship Id="rId15"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2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506509" y="-1372959"/>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050499">
            <a:off x="4602623" y="4359653"/>
            <a:ext cx="6718061" cy="6217260"/>
          </a:xfrm>
          <a:custGeom>
            <a:avLst/>
            <a:gdLst/>
            <a:ahLst/>
            <a:cxnLst/>
            <a:rect r="r" b="b" t="t" l="l"/>
            <a:pathLst>
              <a:path h="6217260" w="6718061">
                <a:moveTo>
                  <a:pt x="0" y="0"/>
                </a:moveTo>
                <a:lnTo>
                  <a:pt x="6718061" y="0"/>
                </a:lnTo>
                <a:lnTo>
                  <a:pt x="6718061" y="6217261"/>
                </a:lnTo>
                <a:lnTo>
                  <a:pt x="0" y="6217261"/>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true" rot="6672490">
            <a:off x="11950955" y="2858031"/>
            <a:ext cx="1293066" cy="1212249"/>
          </a:xfrm>
          <a:custGeom>
            <a:avLst/>
            <a:gdLst/>
            <a:ahLst/>
            <a:cxnLst/>
            <a:rect r="r" b="b" t="t" l="l"/>
            <a:pathLst>
              <a:path h="1212249" w="1293066">
                <a:moveTo>
                  <a:pt x="0" y="1212250"/>
                </a:moveTo>
                <a:lnTo>
                  <a:pt x="1293066" y="1212250"/>
                </a:lnTo>
                <a:lnTo>
                  <a:pt x="1293066" y="0"/>
                </a:lnTo>
                <a:lnTo>
                  <a:pt x="0" y="0"/>
                </a:lnTo>
                <a:lnTo>
                  <a:pt x="0" y="1212250"/>
                </a:lnTo>
                <a:close/>
              </a:path>
            </a:pathLst>
          </a:custGeom>
          <a:blipFill>
            <a:blip r:embed="rId7"/>
            <a:stretch>
              <a:fillRect l="0" t="0" r="0" b="0"/>
            </a:stretch>
          </a:blipFill>
        </p:spPr>
      </p:sp>
      <p:sp>
        <p:nvSpPr>
          <p:cNvPr name="Freeform 10" id="10"/>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8"/>
            <a:stretch>
              <a:fillRect l="0" t="0" r="0" b="0"/>
            </a:stretch>
          </a:blipFill>
        </p:spPr>
      </p:sp>
      <p:sp>
        <p:nvSpPr>
          <p:cNvPr name="Freeform 11" id="11"/>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9"/>
            <a:stretch>
              <a:fillRect l="0" t="0" r="0" b="0"/>
            </a:stretch>
          </a:blipFill>
        </p:spPr>
      </p:sp>
      <p:sp>
        <p:nvSpPr>
          <p:cNvPr name="Freeform 13" id="13"/>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10"/>
            <a:stretch>
              <a:fillRect l="0" t="0" r="0" b="0"/>
            </a:stretch>
          </a:blipFill>
        </p:spPr>
      </p:sp>
      <p:sp>
        <p:nvSpPr>
          <p:cNvPr name="Freeform 14" id="14"/>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1"/>
            <a:stretch>
              <a:fillRect l="0" t="0" r="0" b="0"/>
            </a:stretch>
          </a:blipFill>
        </p:spPr>
      </p:sp>
      <p:sp>
        <p:nvSpPr>
          <p:cNvPr name="Freeform 15" id="15"/>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2"/>
            <a:stretch>
              <a:fillRect l="0" t="0" r="0" b="0"/>
            </a:stretch>
          </a:blipFill>
        </p:spPr>
      </p:sp>
      <p:sp>
        <p:nvSpPr>
          <p:cNvPr name="TextBox 16" id="16"/>
          <p:cNvSpPr txBox="true"/>
          <p:nvPr/>
        </p:nvSpPr>
        <p:spPr>
          <a:xfrm rot="10915">
            <a:off x="2157913" y="1003655"/>
            <a:ext cx="13375711" cy="10160681"/>
          </a:xfrm>
          <a:prstGeom prst="rect">
            <a:avLst/>
          </a:prstGeom>
        </p:spPr>
        <p:txBody>
          <a:bodyPr anchor="t" rtlCol="false" tIns="0" lIns="0" bIns="0" rIns="0">
            <a:spAutoFit/>
          </a:bodyPr>
          <a:lstStyle/>
          <a:p>
            <a:pPr algn="ctr">
              <a:lnSpc>
                <a:spcPts val="13262"/>
              </a:lnSpc>
            </a:pPr>
            <a:r>
              <a:rPr lang="en-US" sz="9473">
                <a:solidFill>
                  <a:srgbClr val="6C382E"/>
                </a:solidFill>
                <a:latin typeface="Apricots"/>
                <a:ea typeface="Apricots"/>
                <a:cs typeface="Apricots"/>
                <a:sym typeface="Apricots"/>
              </a:rPr>
              <a:t>Big Data Analytics Project: </a:t>
            </a:r>
          </a:p>
          <a:p>
            <a:pPr algn="ctr">
              <a:lnSpc>
                <a:spcPts val="13262"/>
              </a:lnSpc>
            </a:pPr>
            <a:r>
              <a:rPr lang="en-US" sz="9473">
                <a:solidFill>
                  <a:srgbClr val="6C382E"/>
                </a:solidFill>
                <a:latin typeface="Apricots"/>
                <a:ea typeface="Apricots"/>
                <a:cs typeface="Apricots"/>
                <a:sym typeface="Apricots"/>
              </a:rPr>
              <a:t>Property Based Crime Analysis (2001_2010)</a:t>
            </a:r>
          </a:p>
          <a:p>
            <a:pPr algn="ctr">
              <a:lnSpc>
                <a:spcPts val="7243"/>
              </a:lnSpc>
            </a:pPr>
            <a:r>
              <a:rPr lang="en-US" sz="5173">
                <a:solidFill>
                  <a:srgbClr val="6C382E"/>
                </a:solidFill>
                <a:latin typeface="Apricots"/>
                <a:ea typeface="Apricots"/>
                <a:cs typeface="Apricots"/>
                <a:sym typeface="Apricots"/>
              </a:rPr>
              <a:t>name : S.Monis</a:t>
            </a:r>
          </a:p>
          <a:p>
            <a:pPr algn="ctr">
              <a:lnSpc>
                <a:spcPts val="7243"/>
              </a:lnSpc>
            </a:pPr>
            <a:r>
              <a:rPr lang="en-US" sz="5173">
                <a:solidFill>
                  <a:srgbClr val="6C382E"/>
                </a:solidFill>
                <a:latin typeface="Apricots"/>
                <a:ea typeface="Apricots"/>
                <a:cs typeface="Apricots"/>
                <a:sym typeface="Apricots"/>
              </a:rPr>
              <a:t>Roll no : 2211CS010502</a:t>
            </a:r>
          </a:p>
          <a:p>
            <a:pPr algn="ctr">
              <a:lnSpc>
                <a:spcPts val="13262"/>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506509" y="-1372959"/>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837631">
            <a:off x="2377661" y="6149670"/>
            <a:ext cx="6718061" cy="6217260"/>
          </a:xfrm>
          <a:custGeom>
            <a:avLst/>
            <a:gdLst/>
            <a:ahLst/>
            <a:cxnLst/>
            <a:rect r="r" b="b" t="t" l="l"/>
            <a:pathLst>
              <a:path h="6217260" w="6718061">
                <a:moveTo>
                  <a:pt x="0" y="0"/>
                </a:moveTo>
                <a:lnTo>
                  <a:pt x="6718062" y="0"/>
                </a:lnTo>
                <a:lnTo>
                  <a:pt x="6718062" y="6217260"/>
                </a:lnTo>
                <a:lnTo>
                  <a:pt x="0" y="6217260"/>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7"/>
            <a:stretch>
              <a:fillRect l="0" t="0" r="0" b="0"/>
            </a:stretch>
          </a:blipFill>
        </p:spPr>
      </p:sp>
      <p:sp>
        <p:nvSpPr>
          <p:cNvPr name="Freeform 10" id="10"/>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8"/>
            <a:stretch>
              <a:fillRect l="0" t="0" r="0" b="0"/>
            </a:stretch>
          </a:blipFill>
        </p:spPr>
      </p:sp>
      <p:sp>
        <p:nvSpPr>
          <p:cNvPr name="Freeform 12" id="12"/>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9"/>
            <a:stretch>
              <a:fillRect l="0" t="0" r="0" b="0"/>
            </a:stretch>
          </a:blipFill>
        </p:spPr>
      </p:sp>
      <p:sp>
        <p:nvSpPr>
          <p:cNvPr name="Freeform 13" id="13"/>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0"/>
            <a:stretch>
              <a:fillRect l="0" t="0" r="0" b="0"/>
            </a:stretch>
          </a:blipFill>
        </p:spPr>
      </p:sp>
      <p:sp>
        <p:nvSpPr>
          <p:cNvPr name="Freeform 14" id="14"/>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1"/>
            <a:stretch>
              <a:fillRect l="0" t="0" r="0" b="0"/>
            </a:stretch>
          </a:blipFill>
        </p:spPr>
      </p:sp>
      <p:sp>
        <p:nvSpPr>
          <p:cNvPr name="Freeform 15" id="15"/>
          <p:cNvSpPr/>
          <p:nvPr/>
        </p:nvSpPr>
        <p:spPr>
          <a:xfrm flipH="false" flipV="false" rot="0">
            <a:off x="3856660" y="1343340"/>
            <a:ext cx="10574680" cy="7600320"/>
          </a:xfrm>
          <a:custGeom>
            <a:avLst/>
            <a:gdLst/>
            <a:ahLst/>
            <a:cxnLst/>
            <a:rect r="r" b="b" t="t" l="l"/>
            <a:pathLst>
              <a:path h="7600320" w="10574680">
                <a:moveTo>
                  <a:pt x="0" y="0"/>
                </a:moveTo>
                <a:lnTo>
                  <a:pt x="10574680" y="0"/>
                </a:lnTo>
                <a:lnTo>
                  <a:pt x="10574680" y="7600320"/>
                </a:lnTo>
                <a:lnTo>
                  <a:pt x="0" y="7600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6" id="16"/>
          <p:cNvSpPr txBox="true"/>
          <p:nvPr/>
        </p:nvSpPr>
        <p:spPr>
          <a:xfrm rot="10915">
            <a:off x="3593893" y="2692781"/>
            <a:ext cx="10835800" cy="1377950"/>
          </a:xfrm>
          <a:prstGeom prst="rect">
            <a:avLst/>
          </a:prstGeom>
        </p:spPr>
        <p:txBody>
          <a:bodyPr anchor="t" rtlCol="false" tIns="0" lIns="0" bIns="0" rIns="0">
            <a:spAutoFit/>
          </a:bodyPr>
          <a:lstStyle/>
          <a:p>
            <a:pPr algn="ctr">
              <a:lnSpc>
                <a:spcPts val="11200"/>
              </a:lnSpc>
            </a:pPr>
            <a:r>
              <a:rPr lang="en-US" sz="8000">
                <a:solidFill>
                  <a:srgbClr val="6C382E"/>
                </a:solidFill>
                <a:latin typeface="Apricots"/>
                <a:ea typeface="Apricots"/>
                <a:cs typeface="Apricots"/>
                <a:sym typeface="Apricots"/>
              </a:rPr>
              <a:t>Conclusion</a:t>
            </a:r>
          </a:p>
        </p:txBody>
      </p:sp>
      <p:sp>
        <p:nvSpPr>
          <p:cNvPr name="TextBox 17" id="17"/>
          <p:cNvSpPr txBox="true"/>
          <p:nvPr/>
        </p:nvSpPr>
        <p:spPr>
          <a:xfrm rot="10915">
            <a:off x="4362289" y="4055060"/>
            <a:ext cx="9298648" cy="3181985"/>
          </a:xfrm>
          <a:prstGeom prst="rect">
            <a:avLst/>
          </a:prstGeom>
        </p:spPr>
        <p:txBody>
          <a:bodyPr anchor="t" rtlCol="false" tIns="0" lIns="0" bIns="0" rIns="0">
            <a:spAutoFit/>
          </a:bodyPr>
          <a:lstStyle/>
          <a:p>
            <a:pPr algn="ctr">
              <a:lnSpc>
                <a:spcPts val="3640"/>
              </a:lnSpc>
            </a:pPr>
            <a:r>
              <a:rPr lang="en-US" sz="2600">
                <a:solidFill>
                  <a:srgbClr val="C47A3B"/>
                </a:solidFill>
                <a:latin typeface="Hangyaboly"/>
                <a:ea typeface="Hangyaboly"/>
                <a:cs typeface="Hangyaboly"/>
                <a:sym typeface="Hangyaboly"/>
              </a:rPr>
              <a:t>This project proves that Big Data tools like PySpark are essential for crime analysis. They allow us to move beyond simple counts and create complex efficiency metrics rapidlyThe data shows the problem is getting worse, not better. The significant increase in stolen property cases demands an immediate data-driven response.The next step is to leverage this clean data for predictive modeling. We can move from analyzing the past to predicting the future to truly enhance public safety.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506509" y="-1372959"/>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050499">
            <a:off x="4602623" y="4359653"/>
            <a:ext cx="6718061" cy="6217260"/>
          </a:xfrm>
          <a:custGeom>
            <a:avLst/>
            <a:gdLst/>
            <a:ahLst/>
            <a:cxnLst/>
            <a:rect r="r" b="b" t="t" l="l"/>
            <a:pathLst>
              <a:path h="6217260" w="6718061">
                <a:moveTo>
                  <a:pt x="0" y="0"/>
                </a:moveTo>
                <a:lnTo>
                  <a:pt x="6718061" y="0"/>
                </a:lnTo>
                <a:lnTo>
                  <a:pt x="6718061" y="6217261"/>
                </a:lnTo>
                <a:lnTo>
                  <a:pt x="0" y="6217261"/>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true" rot="6672490">
            <a:off x="13438790" y="2987820"/>
            <a:ext cx="1293066" cy="1212249"/>
          </a:xfrm>
          <a:custGeom>
            <a:avLst/>
            <a:gdLst/>
            <a:ahLst/>
            <a:cxnLst/>
            <a:rect r="r" b="b" t="t" l="l"/>
            <a:pathLst>
              <a:path h="1212249" w="1293066">
                <a:moveTo>
                  <a:pt x="0" y="1212249"/>
                </a:moveTo>
                <a:lnTo>
                  <a:pt x="1293066" y="1212249"/>
                </a:lnTo>
                <a:lnTo>
                  <a:pt x="1293066" y="0"/>
                </a:lnTo>
                <a:lnTo>
                  <a:pt x="0" y="0"/>
                </a:lnTo>
                <a:lnTo>
                  <a:pt x="0" y="1212249"/>
                </a:lnTo>
                <a:close/>
              </a:path>
            </a:pathLst>
          </a:custGeom>
          <a:blipFill>
            <a:blip r:embed="rId7"/>
            <a:stretch>
              <a:fillRect l="0" t="0" r="0" b="0"/>
            </a:stretch>
          </a:blipFill>
        </p:spPr>
      </p:sp>
      <p:sp>
        <p:nvSpPr>
          <p:cNvPr name="Freeform 10" id="10"/>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8"/>
            <a:stretch>
              <a:fillRect l="0" t="0" r="0" b="0"/>
            </a:stretch>
          </a:blipFill>
        </p:spPr>
      </p:sp>
      <p:sp>
        <p:nvSpPr>
          <p:cNvPr name="Freeform 11" id="11"/>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9"/>
            <a:stretch>
              <a:fillRect l="0" t="0" r="0" b="0"/>
            </a:stretch>
          </a:blipFill>
        </p:spPr>
      </p:sp>
      <p:sp>
        <p:nvSpPr>
          <p:cNvPr name="Freeform 13" id="13"/>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10"/>
            <a:stretch>
              <a:fillRect l="0" t="0" r="0" b="0"/>
            </a:stretch>
          </a:blipFill>
        </p:spPr>
      </p:sp>
      <p:sp>
        <p:nvSpPr>
          <p:cNvPr name="Freeform 14" id="14"/>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1"/>
            <a:stretch>
              <a:fillRect l="0" t="0" r="0" b="0"/>
            </a:stretch>
          </a:blipFill>
        </p:spPr>
      </p:sp>
      <p:sp>
        <p:nvSpPr>
          <p:cNvPr name="Freeform 15" id="15"/>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2"/>
            <a:stretch>
              <a:fillRect l="0" t="0" r="0" b="0"/>
            </a:stretch>
          </a:blipFill>
        </p:spPr>
      </p:sp>
      <p:sp>
        <p:nvSpPr>
          <p:cNvPr name="TextBox 16" id="16"/>
          <p:cNvSpPr txBox="true"/>
          <p:nvPr/>
        </p:nvSpPr>
        <p:spPr>
          <a:xfrm rot="10915">
            <a:off x="4044704" y="2929039"/>
            <a:ext cx="10199710" cy="3103593"/>
          </a:xfrm>
          <a:prstGeom prst="rect">
            <a:avLst/>
          </a:prstGeom>
        </p:spPr>
        <p:txBody>
          <a:bodyPr anchor="t" rtlCol="false" tIns="0" lIns="0" bIns="0" rIns="0">
            <a:spAutoFit/>
          </a:bodyPr>
          <a:lstStyle/>
          <a:p>
            <a:pPr algn="ctr">
              <a:lnSpc>
                <a:spcPts val="25273"/>
              </a:lnSpc>
            </a:pPr>
            <a:r>
              <a:rPr lang="en-US" sz="18052">
                <a:solidFill>
                  <a:srgbClr val="6C382E"/>
                </a:solidFill>
                <a:latin typeface="Apricots"/>
                <a:ea typeface="Apricots"/>
                <a:cs typeface="Apricots"/>
                <a:sym typeface="Apricot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506509" y="-1372959"/>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837631">
            <a:off x="2377661" y="6149670"/>
            <a:ext cx="6718061" cy="6217260"/>
          </a:xfrm>
          <a:custGeom>
            <a:avLst/>
            <a:gdLst/>
            <a:ahLst/>
            <a:cxnLst/>
            <a:rect r="r" b="b" t="t" l="l"/>
            <a:pathLst>
              <a:path h="6217260" w="6718061">
                <a:moveTo>
                  <a:pt x="0" y="0"/>
                </a:moveTo>
                <a:lnTo>
                  <a:pt x="6718062" y="0"/>
                </a:lnTo>
                <a:lnTo>
                  <a:pt x="6718062" y="6217260"/>
                </a:lnTo>
                <a:lnTo>
                  <a:pt x="0" y="6217260"/>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7"/>
            <a:stretch>
              <a:fillRect l="0" t="0" r="0" b="0"/>
            </a:stretch>
          </a:blipFill>
        </p:spPr>
      </p:sp>
      <p:sp>
        <p:nvSpPr>
          <p:cNvPr name="Freeform 10" id="10"/>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8"/>
            <a:stretch>
              <a:fillRect l="0" t="0" r="0" b="0"/>
            </a:stretch>
          </a:blipFill>
        </p:spPr>
      </p:sp>
      <p:sp>
        <p:nvSpPr>
          <p:cNvPr name="Freeform 12" id="12"/>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9"/>
            <a:stretch>
              <a:fillRect l="0" t="0" r="0" b="0"/>
            </a:stretch>
          </a:blipFill>
        </p:spPr>
      </p:sp>
      <p:sp>
        <p:nvSpPr>
          <p:cNvPr name="Freeform 13" id="13"/>
          <p:cNvSpPr/>
          <p:nvPr/>
        </p:nvSpPr>
        <p:spPr>
          <a:xfrm flipH="false" flipV="false" rot="0">
            <a:off x="3448055" y="2554881"/>
            <a:ext cx="11668899" cy="5465180"/>
          </a:xfrm>
          <a:custGeom>
            <a:avLst/>
            <a:gdLst/>
            <a:ahLst/>
            <a:cxnLst/>
            <a:rect r="r" b="b" t="t" l="l"/>
            <a:pathLst>
              <a:path h="5465180" w="11668899">
                <a:moveTo>
                  <a:pt x="0" y="0"/>
                </a:moveTo>
                <a:lnTo>
                  <a:pt x="11668898" y="0"/>
                </a:lnTo>
                <a:lnTo>
                  <a:pt x="11668898" y="5465180"/>
                </a:lnTo>
                <a:lnTo>
                  <a:pt x="0" y="54651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10915">
            <a:off x="3602632" y="3573359"/>
            <a:ext cx="11358861" cy="3051175"/>
          </a:xfrm>
          <a:prstGeom prst="rect">
            <a:avLst/>
          </a:prstGeom>
        </p:spPr>
        <p:txBody>
          <a:bodyPr anchor="t" rtlCol="false" tIns="0" lIns="0" bIns="0" rIns="0">
            <a:spAutoFit/>
          </a:bodyPr>
          <a:lstStyle/>
          <a:p>
            <a:pPr algn="just">
              <a:lnSpc>
                <a:spcPts val="3500"/>
              </a:lnSpc>
            </a:pPr>
            <a:r>
              <a:rPr lang="en-US" sz="2500">
                <a:solidFill>
                  <a:srgbClr val="954C3E"/>
                </a:solidFill>
                <a:latin typeface="Hangyaboly"/>
                <a:ea typeface="Hangyaboly"/>
                <a:cs typeface="Hangyaboly"/>
                <a:sym typeface="Hangyaboly"/>
              </a:rPr>
              <a:t>Property crime is a major concern that affects public safety and economic stability across India. To address this issue, our project leverages Big Data Analytics using PySpark to study property crime trends over a decade (2001–2010). The system processes large-scale crime datasets to uncover meaningful insights about regional crime patterns, recovery efficiency, and changes in crime behavior over time. By using a data-driven approach, this project demonstrates how big data technologies can transform raw crime records into actionable intelligence for decision-makers and law enforcement agencies.</a:t>
            </a:r>
          </a:p>
        </p:txBody>
      </p:sp>
      <p:sp>
        <p:nvSpPr>
          <p:cNvPr name="TextBox 15" id="15"/>
          <p:cNvSpPr txBox="true"/>
          <p:nvPr/>
        </p:nvSpPr>
        <p:spPr>
          <a:xfrm rot="10915">
            <a:off x="3724650" y="1247867"/>
            <a:ext cx="11388953" cy="2452103"/>
          </a:xfrm>
          <a:prstGeom prst="rect">
            <a:avLst/>
          </a:prstGeom>
        </p:spPr>
        <p:txBody>
          <a:bodyPr anchor="t" rtlCol="false" tIns="0" lIns="0" bIns="0" rIns="0">
            <a:spAutoFit/>
          </a:bodyPr>
          <a:lstStyle/>
          <a:p>
            <a:pPr algn="ctr">
              <a:lnSpc>
                <a:spcPts val="11214"/>
              </a:lnSpc>
            </a:pPr>
            <a:r>
              <a:rPr lang="en-US" sz="8010">
                <a:solidFill>
                  <a:srgbClr val="6C382E"/>
                </a:solidFill>
                <a:latin typeface="Apricots"/>
                <a:ea typeface="Apricots"/>
                <a:cs typeface="Apricots"/>
                <a:sym typeface="Apricots"/>
              </a:rPr>
              <a:t>Introduction </a:t>
            </a:r>
          </a:p>
          <a:p>
            <a:pPr algn="ctr">
              <a:lnSpc>
                <a:spcPts val="8274"/>
              </a:lnSpc>
            </a:pPr>
          </a:p>
        </p:txBody>
      </p:sp>
      <p:sp>
        <p:nvSpPr>
          <p:cNvPr name="Freeform 16" id="16"/>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2"/>
            <a:stretch>
              <a:fillRect l="0" t="0" r="0" b="0"/>
            </a:stretch>
          </a:blipFill>
        </p:spPr>
      </p:sp>
      <p:sp>
        <p:nvSpPr>
          <p:cNvPr name="Freeform 17" id="17"/>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506509" y="-1372959"/>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837631">
            <a:off x="2377661" y="6149670"/>
            <a:ext cx="6718061" cy="6217260"/>
          </a:xfrm>
          <a:custGeom>
            <a:avLst/>
            <a:gdLst/>
            <a:ahLst/>
            <a:cxnLst/>
            <a:rect r="r" b="b" t="t" l="l"/>
            <a:pathLst>
              <a:path h="6217260" w="6718061">
                <a:moveTo>
                  <a:pt x="0" y="0"/>
                </a:moveTo>
                <a:lnTo>
                  <a:pt x="6718062" y="0"/>
                </a:lnTo>
                <a:lnTo>
                  <a:pt x="6718062" y="6217260"/>
                </a:lnTo>
                <a:lnTo>
                  <a:pt x="0" y="6217260"/>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7"/>
            <a:stretch>
              <a:fillRect l="0" t="0" r="0" b="0"/>
            </a:stretch>
          </a:blipFill>
        </p:spPr>
      </p:sp>
      <p:sp>
        <p:nvSpPr>
          <p:cNvPr name="Freeform 10" id="10"/>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8"/>
            <a:stretch>
              <a:fillRect l="0" t="0" r="0" b="0"/>
            </a:stretch>
          </a:blipFill>
        </p:spPr>
      </p:sp>
      <p:sp>
        <p:nvSpPr>
          <p:cNvPr name="Freeform 12" id="12"/>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9"/>
            <a:stretch>
              <a:fillRect l="0" t="0" r="0" b="0"/>
            </a:stretch>
          </a:blipFill>
        </p:spPr>
      </p:sp>
      <p:sp>
        <p:nvSpPr>
          <p:cNvPr name="Freeform 13" id="13"/>
          <p:cNvSpPr/>
          <p:nvPr/>
        </p:nvSpPr>
        <p:spPr>
          <a:xfrm flipH="false" flipV="false" rot="0">
            <a:off x="4890635" y="3373310"/>
            <a:ext cx="8506730" cy="3984165"/>
          </a:xfrm>
          <a:custGeom>
            <a:avLst/>
            <a:gdLst/>
            <a:ahLst/>
            <a:cxnLst/>
            <a:rect r="r" b="b" t="t" l="l"/>
            <a:pathLst>
              <a:path h="3984165" w="8506730">
                <a:moveTo>
                  <a:pt x="0" y="0"/>
                </a:moveTo>
                <a:lnTo>
                  <a:pt x="8506730" y="0"/>
                </a:lnTo>
                <a:lnTo>
                  <a:pt x="8506730" y="3984165"/>
                </a:lnTo>
                <a:lnTo>
                  <a:pt x="0" y="39841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10915">
            <a:off x="4893012" y="4306015"/>
            <a:ext cx="13247918" cy="1736565"/>
          </a:xfrm>
          <a:prstGeom prst="rect">
            <a:avLst/>
          </a:prstGeom>
        </p:spPr>
        <p:txBody>
          <a:bodyPr anchor="t" rtlCol="false" tIns="0" lIns="0" bIns="0" rIns="0">
            <a:spAutoFit/>
          </a:bodyPr>
          <a:lstStyle/>
          <a:p>
            <a:pPr algn="just" marL="541111" indent="-270556" lvl="1">
              <a:lnSpc>
                <a:spcPts val="3508"/>
              </a:lnSpc>
              <a:buFont typeface="Arial"/>
              <a:buChar char="•"/>
            </a:pPr>
            <a:r>
              <a:rPr lang="en-US" sz="2506">
                <a:solidFill>
                  <a:srgbClr val="954C3E"/>
                </a:solidFill>
                <a:latin typeface="Hangyaboly"/>
                <a:ea typeface="Hangyaboly"/>
                <a:cs typeface="Hangyaboly"/>
                <a:sym typeface="Hangyaboly"/>
              </a:rPr>
              <a:t>Analyze crime patterns to identify dominant crime types.</a:t>
            </a:r>
          </a:p>
          <a:p>
            <a:pPr algn="just" marL="541111" indent="-270556" lvl="1">
              <a:lnSpc>
                <a:spcPts val="3508"/>
              </a:lnSpc>
              <a:buFont typeface="Arial"/>
              <a:buChar char="•"/>
            </a:pPr>
            <a:r>
              <a:rPr lang="en-US" sz="2506">
                <a:solidFill>
                  <a:srgbClr val="954C3E"/>
                </a:solidFill>
                <a:latin typeface="Hangyaboly"/>
                <a:ea typeface="Hangyaboly"/>
                <a:cs typeface="Hangyaboly"/>
                <a:sym typeface="Hangyaboly"/>
              </a:rPr>
              <a:t>Evaluate law enforcement efficiency through recovery rates.</a:t>
            </a:r>
          </a:p>
          <a:p>
            <a:pPr algn="just" marL="541111" indent="-270556" lvl="1">
              <a:lnSpc>
                <a:spcPts val="3508"/>
              </a:lnSpc>
              <a:buFont typeface="Arial"/>
              <a:buChar char="•"/>
            </a:pPr>
            <a:r>
              <a:rPr lang="en-US" sz="2506">
                <a:solidFill>
                  <a:srgbClr val="954C3E"/>
                </a:solidFill>
                <a:latin typeface="Hangyaboly"/>
                <a:ea typeface="Hangyaboly"/>
                <a:cs typeface="Hangyaboly"/>
                <a:sym typeface="Hangyaboly"/>
              </a:rPr>
              <a:t>Identify high-risk and high-recovery regions across India</a:t>
            </a:r>
          </a:p>
          <a:p>
            <a:pPr algn="just">
              <a:lnSpc>
                <a:spcPts val="3508"/>
              </a:lnSpc>
            </a:pPr>
          </a:p>
        </p:txBody>
      </p:sp>
      <p:sp>
        <p:nvSpPr>
          <p:cNvPr name="TextBox 15" id="15"/>
          <p:cNvSpPr txBox="true"/>
          <p:nvPr/>
        </p:nvSpPr>
        <p:spPr>
          <a:xfrm rot="10915">
            <a:off x="3726357" y="1246991"/>
            <a:ext cx="10835800" cy="1377949"/>
          </a:xfrm>
          <a:prstGeom prst="rect">
            <a:avLst/>
          </a:prstGeom>
        </p:spPr>
        <p:txBody>
          <a:bodyPr anchor="t" rtlCol="false" tIns="0" lIns="0" bIns="0" rIns="0">
            <a:spAutoFit/>
          </a:bodyPr>
          <a:lstStyle/>
          <a:p>
            <a:pPr algn="ctr">
              <a:lnSpc>
                <a:spcPts val="11200"/>
              </a:lnSpc>
            </a:pPr>
            <a:r>
              <a:rPr lang="en-US" sz="8000">
                <a:solidFill>
                  <a:srgbClr val="6C382E"/>
                </a:solidFill>
                <a:latin typeface="Apricots"/>
                <a:ea typeface="Apricots"/>
                <a:cs typeface="Apricots"/>
                <a:sym typeface="Apricots"/>
              </a:rPr>
              <a:t>Project Objective</a:t>
            </a:r>
          </a:p>
        </p:txBody>
      </p:sp>
      <p:sp>
        <p:nvSpPr>
          <p:cNvPr name="Freeform 16" id="16"/>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2"/>
            <a:stretch>
              <a:fillRect l="0" t="0" r="0" b="0"/>
            </a:stretch>
          </a:blipFill>
        </p:spPr>
      </p:sp>
      <p:sp>
        <p:nvSpPr>
          <p:cNvPr name="Freeform 17" id="17"/>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506509" y="-1372959"/>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837631">
            <a:off x="2377661" y="6149670"/>
            <a:ext cx="6718061" cy="6217260"/>
          </a:xfrm>
          <a:custGeom>
            <a:avLst/>
            <a:gdLst/>
            <a:ahLst/>
            <a:cxnLst/>
            <a:rect r="r" b="b" t="t" l="l"/>
            <a:pathLst>
              <a:path h="6217260" w="6718061">
                <a:moveTo>
                  <a:pt x="0" y="0"/>
                </a:moveTo>
                <a:lnTo>
                  <a:pt x="6718062" y="0"/>
                </a:lnTo>
                <a:lnTo>
                  <a:pt x="6718062" y="6217260"/>
                </a:lnTo>
                <a:lnTo>
                  <a:pt x="0" y="6217260"/>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7"/>
            <a:stretch>
              <a:fillRect l="0" t="0" r="0" b="0"/>
            </a:stretch>
          </a:blipFill>
        </p:spPr>
      </p:sp>
      <p:sp>
        <p:nvSpPr>
          <p:cNvPr name="Freeform 10" id="10"/>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8"/>
            <a:stretch>
              <a:fillRect l="0" t="0" r="0" b="0"/>
            </a:stretch>
          </a:blipFill>
        </p:spPr>
      </p:sp>
      <p:sp>
        <p:nvSpPr>
          <p:cNvPr name="Freeform 12" id="12"/>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9"/>
            <a:stretch>
              <a:fillRect l="0" t="0" r="0" b="0"/>
            </a:stretch>
          </a:blipFill>
        </p:spPr>
      </p:sp>
      <p:sp>
        <p:nvSpPr>
          <p:cNvPr name="Freeform 13" id="13"/>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0"/>
            <a:stretch>
              <a:fillRect l="0" t="0" r="0" b="0"/>
            </a:stretch>
          </a:blipFill>
        </p:spPr>
      </p:sp>
      <p:sp>
        <p:nvSpPr>
          <p:cNvPr name="Freeform 14" id="14"/>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1"/>
            <a:stretch>
              <a:fillRect l="0" t="0" r="0" b="0"/>
            </a:stretch>
          </a:blipFill>
        </p:spPr>
      </p:sp>
      <p:sp>
        <p:nvSpPr>
          <p:cNvPr name="Freeform 15" id="15"/>
          <p:cNvSpPr/>
          <p:nvPr/>
        </p:nvSpPr>
        <p:spPr>
          <a:xfrm flipH="false" flipV="false" rot="0">
            <a:off x="2687378" y="3022572"/>
            <a:ext cx="5412201" cy="5320850"/>
          </a:xfrm>
          <a:custGeom>
            <a:avLst/>
            <a:gdLst/>
            <a:ahLst/>
            <a:cxnLst/>
            <a:rect r="r" b="b" t="t" l="l"/>
            <a:pathLst>
              <a:path h="5320850" w="5412201">
                <a:moveTo>
                  <a:pt x="0" y="0"/>
                </a:moveTo>
                <a:lnTo>
                  <a:pt x="5412201" y="0"/>
                </a:lnTo>
                <a:lnTo>
                  <a:pt x="5412201" y="5320850"/>
                </a:lnTo>
                <a:lnTo>
                  <a:pt x="0" y="53208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6" id="16"/>
          <p:cNvSpPr txBox="true"/>
          <p:nvPr/>
        </p:nvSpPr>
        <p:spPr>
          <a:xfrm rot="10915">
            <a:off x="2678658" y="3373819"/>
            <a:ext cx="5413875" cy="4561205"/>
          </a:xfrm>
          <a:prstGeom prst="rect">
            <a:avLst/>
          </a:prstGeom>
        </p:spPr>
        <p:txBody>
          <a:bodyPr anchor="t" rtlCol="false" tIns="0" lIns="0" bIns="0" rIns="0">
            <a:spAutoFit/>
          </a:bodyPr>
          <a:lstStyle/>
          <a:p>
            <a:pPr algn="ctr">
              <a:lnSpc>
                <a:spcPts val="4479"/>
              </a:lnSpc>
            </a:pPr>
            <a:r>
              <a:rPr lang="en-US" sz="3199">
                <a:solidFill>
                  <a:srgbClr val="FF3131"/>
                </a:solidFill>
                <a:latin typeface="Hangyaboly"/>
                <a:ea typeface="Hangyaboly"/>
                <a:cs typeface="Hangyaboly"/>
                <a:sym typeface="Hangyaboly"/>
              </a:rPr>
              <a:t>Dataset &amp; Scope</a:t>
            </a:r>
          </a:p>
          <a:p>
            <a:pPr algn="ctr">
              <a:lnSpc>
                <a:spcPts val="3500"/>
              </a:lnSpc>
            </a:pPr>
            <a:r>
              <a:rPr lang="en-US" sz="2500">
                <a:solidFill>
                  <a:srgbClr val="954C3E"/>
                </a:solidFill>
                <a:latin typeface="Hangyaboly"/>
                <a:ea typeface="Hangyaboly"/>
                <a:cs typeface="Hangyaboly"/>
                <a:sym typeface="Hangyaboly"/>
              </a:rPr>
              <a:t>Dataset: 10_Property_stolen_and_recovered.csv</a:t>
            </a:r>
          </a:p>
          <a:p>
            <a:pPr algn="ctr" marL="539753" indent="-269876" lvl="1">
              <a:lnSpc>
                <a:spcPts val="3500"/>
              </a:lnSpc>
              <a:buFont typeface="Arial"/>
              <a:buChar char="•"/>
            </a:pPr>
            <a:r>
              <a:rPr lang="en-US" sz="2500">
                <a:solidFill>
                  <a:srgbClr val="954C3E"/>
                </a:solidFill>
                <a:latin typeface="Hangyaboly"/>
                <a:ea typeface="Hangyaboly"/>
                <a:cs typeface="Hangyaboly"/>
                <a:sym typeface="Hangyaboly"/>
              </a:rPr>
              <a:t>Scope: 35 Indian regions</a:t>
            </a:r>
          </a:p>
          <a:p>
            <a:pPr algn="ctr" marL="539753" indent="-269876" lvl="1">
              <a:lnSpc>
                <a:spcPts val="3500"/>
              </a:lnSpc>
              <a:buFont typeface="Arial"/>
              <a:buChar char="•"/>
            </a:pPr>
            <a:r>
              <a:rPr lang="en-US" sz="2500">
                <a:solidFill>
                  <a:srgbClr val="954C3E"/>
                </a:solidFill>
                <a:latin typeface="Hangyaboly"/>
                <a:ea typeface="Hangyaboly"/>
                <a:cs typeface="Hangyaboly"/>
                <a:sym typeface="Hangyaboly"/>
              </a:rPr>
              <a:t>Period: 10 years (2001–2010)</a:t>
            </a:r>
          </a:p>
          <a:p>
            <a:pPr algn="ctr" marL="539753" indent="-269876" lvl="1">
              <a:lnSpc>
                <a:spcPts val="3500"/>
              </a:lnSpc>
              <a:buFont typeface="Arial"/>
              <a:buChar char="•"/>
            </a:pPr>
            <a:r>
              <a:rPr lang="en-US" sz="2500">
                <a:solidFill>
                  <a:srgbClr val="954C3E"/>
                </a:solidFill>
                <a:latin typeface="Hangyaboly"/>
                <a:ea typeface="Hangyaboly"/>
                <a:cs typeface="Hangyaboly"/>
                <a:sym typeface="Hangyaboly"/>
              </a:rPr>
              <a:t>Records: 2,449 total entries</a:t>
            </a:r>
          </a:p>
          <a:p>
            <a:pPr algn="ctr">
              <a:lnSpc>
                <a:spcPts val="3500"/>
              </a:lnSpc>
            </a:pPr>
            <a:r>
              <a:rPr lang="en-US" sz="2500">
                <a:solidFill>
                  <a:srgbClr val="954C3E"/>
                </a:solidFill>
                <a:latin typeface="Hangyaboly"/>
                <a:ea typeface="Hangyaboly"/>
                <a:cs typeface="Hangyaboly"/>
                <a:sym typeface="Hangyaboly"/>
              </a:rPr>
              <a:t>This comprehensive dataset provides a robust foundation for our analysis, covering a wide geographic and temporal range.</a:t>
            </a:r>
          </a:p>
          <a:p>
            <a:pPr algn="ctr">
              <a:lnSpc>
                <a:spcPts val="4060"/>
              </a:lnSpc>
            </a:pPr>
          </a:p>
        </p:txBody>
      </p:sp>
      <p:sp>
        <p:nvSpPr>
          <p:cNvPr name="Freeform 17" id="17"/>
          <p:cNvSpPr/>
          <p:nvPr/>
        </p:nvSpPr>
        <p:spPr>
          <a:xfrm flipH="false" flipV="false" rot="0">
            <a:off x="9968684" y="3422385"/>
            <a:ext cx="5005523" cy="4921037"/>
          </a:xfrm>
          <a:custGeom>
            <a:avLst/>
            <a:gdLst/>
            <a:ahLst/>
            <a:cxnLst/>
            <a:rect r="r" b="b" t="t" l="l"/>
            <a:pathLst>
              <a:path h="4921037" w="5005523">
                <a:moveTo>
                  <a:pt x="0" y="0"/>
                </a:moveTo>
                <a:lnTo>
                  <a:pt x="5005523" y="0"/>
                </a:lnTo>
                <a:lnTo>
                  <a:pt x="5005523" y="4921037"/>
                </a:lnTo>
                <a:lnTo>
                  <a:pt x="0" y="49210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8" id="18"/>
          <p:cNvSpPr txBox="true"/>
          <p:nvPr/>
        </p:nvSpPr>
        <p:spPr>
          <a:xfrm rot="10915">
            <a:off x="10018354" y="3992548"/>
            <a:ext cx="4950725" cy="3333272"/>
          </a:xfrm>
          <a:prstGeom prst="rect">
            <a:avLst/>
          </a:prstGeom>
        </p:spPr>
        <p:txBody>
          <a:bodyPr anchor="t" rtlCol="false" tIns="0" lIns="0" bIns="0" rIns="0">
            <a:spAutoFit/>
          </a:bodyPr>
          <a:lstStyle/>
          <a:p>
            <a:pPr algn="ctr">
              <a:lnSpc>
                <a:spcPts val="3466"/>
              </a:lnSpc>
            </a:pPr>
            <a:r>
              <a:rPr lang="en-US" sz="2476">
                <a:solidFill>
                  <a:srgbClr val="FF3131"/>
                </a:solidFill>
                <a:latin typeface="Hangyaboly"/>
                <a:ea typeface="Hangyaboly"/>
                <a:cs typeface="Hangyaboly"/>
                <a:sym typeface="Hangyaboly"/>
              </a:rPr>
              <a:t>Technology Stack</a:t>
            </a:r>
          </a:p>
          <a:p>
            <a:pPr algn="ctr">
              <a:lnSpc>
                <a:spcPts val="3336"/>
              </a:lnSpc>
            </a:pPr>
            <a:r>
              <a:rPr lang="en-US" sz="2383">
                <a:solidFill>
                  <a:srgbClr val="5E17EB"/>
                </a:solidFill>
                <a:latin typeface="Hangyaboly"/>
                <a:ea typeface="Hangyaboly"/>
                <a:cs typeface="Hangyaboly"/>
                <a:sym typeface="Hangyaboly"/>
              </a:rPr>
              <a:t>1.</a:t>
            </a:r>
            <a:r>
              <a:rPr lang="en-US" sz="2383">
                <a:solidFill>
                  <a:srgbClr val="5E17EB"/>
                </a:solidFill>
                <a:latin typeface="Hangyaboly"/>
                <a:ea typeface="Hangyaboly"/>
                <a:cs typeface="Hangyaboly"/>
                <a:sym typeface="Hangyaboly"/>
              </a:rPr>
              <a:t>PySpark</a:t>
            </a:r>
          </a:p>
          <a:p>
            <a:pPr algn="ctr">
              <a:lnSpc>
                <a:spcPts val="3336"/>
              </a:lnSpc>
            </a:pPr>
            <a:r>
              <a:rPr lang="en-US" sz="2383">
                <a:solidFill>
                  <a:srgbClr val="954C3E"/>
                </a:solidFill>
                <a:latin typeface="Hangyaboly"/>
                <a:ea typeface="Hangyaboly"/>
                <a:cs typeface="Hangyaboly"/>
                <a:sym typeface="Hangyaboly"/>
              </a:rPr>
              <a:t>Distributed computing for large-scale data processing.</a:t>
            </a:r>
          </a:p>
          <a:p>
            <a:pPr algn="ctr">
              <a:lnSpc>
                <a:spcPts val="3336"/>
              </a:lnSpc>
            </a:pPr>
            <a:r>
              <a:rPr lang="en-US" sz="2383">
                <a:solidFill>
                  <a:srgbClr val="5E17EB"/>
                </a:solidFill>
                <a:latin typeface="Hangyaboly"/>
                <a:ea typeface="Hangyaboly"/>
                <a:cs typeface="Hangyaboly"/>
                <a:sym typeface="Hangyaboly"/>
              </a:rPr>
              <a:t>2.Jupyter</a:t>
            </a:r>
          </a:p>
          <a:p>
            <a:pPr algn="ctr">
              <a:lnSpc>
                <a:spcPts val="3336"/>
              </a:lnSpc>
            </a:pPr>
            <a:r>
              <a:rPr lang="en-US" sz="2383">
                <a:solidFill>
                  <a:srgbClr val="954C3E"/>
                </a:solidFill>
                <a:latin typeface="Hangyaboly"/>
                <a:ea typeface="Hangyaboly"/>
                <a:cs typeface="Hangyaboly"/>
                <a:sym typeface="Hangyaboly"/>
              </a:rPr>
              <a:t>Interactive environment for development and visualization.</a:t>
            </a:r>
          </a:p>
          <a:p>
            <a:pPr algn="ctr">
              <a:lnSpc>
                <a:spcPts val="3336"/>
              </a:lnSpc>
            </a:pPr>
          </a:p>
        </p:txBody>
      </p:sp>
      <p:sp>
        <p:nvSpPr>
          <p:cNvPr name="TextBox 19" id="19"/>
          <p:cNvSpPr txBox="true"/>
          <p:nvPr/>
        </p:nvSpPr>
        <p:spPr>
          <a:xfrm rot="10915">
            <a:off x="3724104" y="881904"/>
            <a:ext cx="10835800" cy="2797174"/>
          </a:xfrm>
          <a:prstGeom prst="rect">
            <a:avLst/>
          </a:prstGeom>
        </p:spPr>
        <p:txBody>
          <a:bodyPr anchor="t" rtlCol="false" tIns="0" lIns="0" bIns="0" rIns="0">
            <a:spAutoFit/>
          </a:bodyPr>
          <a:lstStyle/>
          <a:p>
            <a:pPr algn="ctr">
              <a:lnSpc>
                <a:spcPts val="11200"/>
              </a:lnSpc>
            </a:pPr>
            <a:r>
              <a:rPr lang="en-US" sz="8000">
                <a:solidFill>
                  <a:srgbClr val="6C382E"/>
                </a:solidFill>
                <a:latin typeface="Apricots"/>
                <a:ea typeface="Apricots"/>
                <a:cs typeface="Apricots"/>
                <a:sym typeface="Apricots"/>
              </a:rPr>
              <a:t>Data &amp; Technology Stack</a:t>
            </a:r>
          </a:p>
          <a:p>
            <a:pPr algn="ctr">
              <a:lnSpc>
                <a:spcPts val="11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506509" y="-1372959"/>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837631">
            <a:off x="2377661" y="6149670"/>
            <a:ext cx="6718061" cy="6217260"/>
          </a:xfrm>
          <a:custGeom>
            <a:avLst/>
            <a:gdLst/>
            <a:ahLst/>
            <a:cxnLst/>
            <a:rect r="r" b="b" t="t" l="l"/>
            <a:pathLst>
              <a:path h="6217260" w="6718061">
                <a:moveTo>
                  <a:pt x="0" y="0"/>
                </a:moveTo>
                <a:lnTo>
                  <a:pt x="6718062" y="0"/>
                </a:lnTo>
                <a:lnTo>
                  <a:pt x="6718062" y="6217260"/>
                </a:lnTo>
                <a:lnTo>
                  <a:pt x="0" y="6217260"/>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7"/>
            <a:stretch>
              <a:fillRect l="0" t="0" r="0" b="0"/>
            </a:stretch>
          </a:blipFill>
        </p:spPr>
      </p:sp>
      <p:sp>
        <p:nvSpPr>
          <p:cNvPr name="Freeform 10" id="10"/>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8"/>
            <a:stretch>
              <a:fillRect l="0" t="0" r="0" b="0"/>
            </a:stretch>
          </a:blipFill>
        </p:spPr>
      </p:sp>
      <p:sp>
        <p:nvSpPr>
          <p:cNvPr name="Freeform 12" id="12"/>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9"/>
            <a:stretch>
              <a:fillRect l="0" t="0" r="0" b="0"/>
            </a:stretch>
          </a:blipFill>
        </p:spPr>
      </p:sp>
      <p:sp>
        <p:nvSpPr>
          <p:cNvPr name="Freeform 13" id="13"/>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0"/>
            <a:stretch>
              <a:fillRect l="0" t="0" r="0" b="0"/>
            </a:stretch>
          </a:blipFill>
        </p:spPr>
      </p:sp>
      <p:sp>
        <p:nvSpPr>
          <p:cNvPr name="Freeform 14" id="14"/>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1"/>
            <a:stretch>
              <a:fillRect l="0" t="0" r="0" b="0"/>
            </a:stretch>
          </a:blipFill>
        </p:spPr>
      </p:sp>
      <p:sp>
        <p:nvSpPr>
          <p:cNvPr name="Freeform 15" id="15"/>
          <p:cNvSpPr/>
          <p:nvPr/>
        </p:nvSpPr>
        <p:spPr>
          <a:xfrm flipH="false" flipV="false" rot="0">
            <a:off x="2729839" y="2642141"/>
            <a:ext cx="5747765" cy="5650750"/>
          </a:xfrm>
          <a:custGeom>
            <a:avLst/>
            <a:gdLst/>
            <a:ahLst/>
            <a:cxnLst/>
            <a:rect r="r" b="b" t="t" l="l"/>
            <a:pathLst>
              <a:path h="5650750" w="5747765">
                <a:moveTo>
                  <a:pt x="0" y="0"/>
                </a:moveTo>
                <a:lnTo>
                  <a:pt x="5747766" y="0"/>
                </a:lnTo>
                <a:lnTo>
                  <a:pt x="5747766" y="5650751"/>
                </a:lnTo>
                <a:lnTo>
                  <a:pt x="0" y="565075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6" id="16"/>
          <p:cNvSpPr txBox="true"/>
          <p:nvPr/>
        </p:nvSpPr>
        <p:spPr>
          <a:xfrm rot="10915">
            <a:off x="2594592" y="2603862"/>
            <a:ext cx="5895589" cy="5611767"/>
          </a:xfrm>
          <a:prstGeom prst="rect">
            <a:avLst/>
          </a:prstGeom>
        </p:spPr>
        <p:txBody>
          <a:bodyPr anchor="t" rtlCol="false" tIns="0" lIns="0" bIns="0" rIns="0">
            <a:spAutoFit/>
          </a:bodyPr>
          <a:lstStyle/>
          <a:p>
            <a:pPr algn="ctr">
              <a:lnSpc>
                <a:spcPts val="3654"/>
              </a:lnSpc>
            </a:pPr>
            <a:r>
              <a:rPr lang="en-US" sz="2610">
                <a:solidFill>
                  <a:srgbClr val="FF3131"/>
                </a:solidFill>
                <a:latin typeface="Hangyaboly"/>
                <a:ea typeface="Hangyaboly"/>
                <a:cs typeface="Hangyaboly"/>
                <a:sym typeface="Hangyaboly"/>
              </a:rPr>
              <a:t>Data Cleaning &amp; Preprocessing</a:t>
            </a:r>
          </a:p>
          <a:p>
            <a:pPr algn="ctr">
              <a:lnSpc>
                <a:spcPts val="3522"/>
              </a:lnSpc>
            </a:pPr>
            <a:r>
              <a:rPr lang="en-US" sz="2515">
                <a:solidFill>
                  <a:srgbClr val="5E17EB"/>
                </a:solidFill>
                <a:latin typeface="Hangyaboly"/>
                <a:ea typeface="Hangyaboly"/>
                <a:cs typeface="Hangyaboly"/>
                <a:sym typeface="Hangyaboly"/>
              </a:rPr>
              <a:t>Schema Check</a:t>
            </a:r>
          </a:p>
          <a:p>
            <a:pPr algn="ctr">
              <a:lnSpc>
                <a:spcPts val="3386"/>
              </a:lnSpc>
            </a:pPr>
            <a:r>
              <a:rPr lang="en-US" sz="2418">
                <a:solidFill>
                  <a:srgbClr val="954C3E"/>
                </a:solidFill>
                <a:latin typeface="Hangyaboly"/>
                <a:ea typeface="Hangyaboly"/>
                <a:cs typeface="Hangyaboly"/>
                <a:sym typeface="Hangyaboly"/>
              </a:rPr>
              <a:t>Data was loaded with appropriate data types:</a:t>
            </a:r>
          </a:p>
          <a:p>
            <a:pPr algn="ctr" marL="522173" indent="-261086" lvl="1">
              <a:lnSpc>
                <a:spcPts val="3386"/>
              </a:lnSpc>
              <a:buFont typeface="Arial"/>
              <a:buChar char="•"/>
            </a:pPr>
            <a:r>
              <a:rPr lang="en-US" sz="2418">
                <a:solidFill>
                  <a:srgbClr val="004AAD"/>
                </a:solidFill>
                <a:latin typeface="Hangyaboly"/>
                <a:ea typeface="Hangyaboly"/>
                <a:cs typeface="Hangyaboly"/>
                <a:sym typeface="Hangyaboly"/>
              </a:rPr>
              <a:t>Area: String</a:t>
            </a:r>
          </a:p>
          <a:p>
            <a:pPr algn="ctr" marL="522173" indent="-261086" lvl="1">
              <a:lnSpc>
                <a:spcPts val="3386"/>
              </a:lnSpc>
              <a:buFont typeface="Arial"/>
              <a:buChar char="•"/>
            </a:pPr>
            <a:r>
              <a:rPr lang="en-US" sz="2418">
                <a:solidFill>
                  <a:srgbClr val="004AAD"/>
                </a:solidFill>
                <a:latin typeface="Hangyaboly"/>
                <a:ea typeface="Hangyaboly"/>
                <a:cs typeface="Hangyaboly"/>
                <a:sym typeface="Hangyaboly"/>
              </a:rPr>
              <a:t>Group_Name: String</a:t>
            </a:r>
          </a:p>
          <a:p>
            <a:pPr algn="ctr" marL="522173" indent="-261086" lvl="1">
              <a:lnSpc>
                <a:spcPts val="3386"/>
              </a:lnSpc>
              <a:buFont typeface="Arial"/>
              <a:buChar char="•"/>
            </a:pPr>
            <a:r>
              <a:rPr lang="en-US" sz="2418">
                <a:solidFill>
                  <a:srgbClr val="004AAD"/>
                </a:solidFill>
                <a:latin typeface="Hangyaboly"/>
                <a:ea typeface="Hangyaboly"/>
                <a:cs typeface="Hangyaboly"/>
                <a:sym typeface="Hangyaboly"/>
              </a:rPr>
              <a:t>Cases_Stolen: Long Integer</a:t>
            </a:r>
          </a:p>
          <a:p>
            <a:pPr algn="ctr" marL="522173" indent="-261086" lvl="1">
              <a:lnSpc>
                <a:spcPts val="3386"/>
              </a:lnSpc>
              <a:buFont typeface="Arial"/>
              <a:buChar char="•"/>
            </a:pPr>
            <a:r>
              <a:rPr lang="en-US" sz="2418">
                <a:solidFill>
                  <a:srgbClr val="004AAD"/>
                </a:solidFill>
                <a:latin typeface="Hangyaboly"/>
                <a:ea typeface="Hangyaboly"/>
                <a:cs typeface="Hangyaboly"/>
                <a:sym typeface="Hangyaboly"/>
              </a:rPr>
              <a:t>Value_Stolen: Long Integer</a:t>
            </a:r>
          </a:p>
          <a:p>
            <a:pPr algn="ctr" marL="522173" indent="-261086" lvl="1">
              <a:lnSpc>
                <a:spcPts val="3386"/>
              </a:lnSpc>
              <a:buFont typeface="Arial"/>
              <a:buChar char="•"/>
            </a:pPr>
            <a:r>
              <a:rPr lang="en-US" sz="2418">
                <a:solidFill>
                  <a:srgbClr val="004AAD"/>
                </a:solidFill>
                <a:latin typeface="Hangyaboly"/>
                <a:ea typeface="Hangyaboly"/>
                <a:cs typeface="Hangyaboly"/>
                <a:sym typeface="Hangyaboly"/>
              </a:rPr>
              <a:t>Year: Integer</a:t>
            </a:r>
          </a:p>
          <a:p>
            <a:pPr algn="ctr" marL="522173" indent="-261086" lvl="1">
              <a:lnSpc>
                <a:spcPts val="3386"/>
              </a:lnSpc>
              <a:buFont typeface="Arial"/>
              <a:buChar char="•"/>
            </a:pPr>
            <a:r>
              <a:rPr lang="en-US" sz="2418">
                <a:solidFill>
                  <a:srgbClr val="954C3E"/>
                </a:solidFill>
                <a:latin typeface="Hangyaboly"/>
                <a:ea typeface="Hangyaboly"/>
                <a:cs typeface="Hangyaboly"/>
                <a:sym typeface="Hangyaboly"/>
              </a:rPr>
              <a:t>...and other relevant columns</a:t>
            </a:r>
          </a:p>
          <a:p>
            <a:pPr algn="ctr">
              <a:lnSpc>
                <a:spcPts val="3386"/>
              </a:lnSpc>
            </a:pPr>
            <a:r>
              <a:rPr lang="en-US" sz="2418">
                <a:solidFill>
                  <a:srgbClr val="954C3E"/>
                </a:solidFill>
                <a:latin typeface="Hangyaboly"/>
                <a:ea typeface="Hangyaboly"/>
                <a:cs typeface="Hangyaboly"/>
                <a:sym typeface="Hangyaboly"/>
              </a:rPr>
              <a:t>Ensuring correct data types is fundamental for accurate analysis and prevents computational errors.</a:t>
            </a:r>
          </a:p>
          <a:p>
            <a:pPr algn="ctr">
              <a:lnSpc>
                <a:spcPts val="3526"/>
              </a:lnSpc>
            </a:pPr>
          </a:p>
        </p:txBody>
      </p:sp>
      <p:sp>
        <p:nvSpPr>
          <p:cNvPr name="Freeform 17" id="17"/>
          <p:cNvSpPr/>
          <p:nvPr/>
        </p:nvSpPr>
        <p:spPr>
          <a:xfrm flipH="false" flipV="false" rot="0">
            <a:off x="9810395" y="2490238"/>
            <a:ext cx="5902277" cy="5802654"/>
          </a:xfrm>
          <a:custGeom>
            <a:avLst/>
            <a:gdLst/>
            <a:ahLst/>
            <a:cxnLst/>
            <a:rect r="r" b="b" t="t" l="l"/>
            <a:pathLst>
              <a:path h="5802654" w="5902277">
                <a:moveTo>
                  <a:pt x="0" y="0"/>
                </a:moveTo>
                <a:lnTo>
                  <a:pt x="5902277" y="0"/>
                </a:lnTo>
                <a:lnTo>
                  <a:pt x="5902277" y="5802654"/>
                </a:lnTo>
                <a:lnTo>
                  <a:pt x="0" y="58026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8" id="18"/>
          <p:cNvSpPr txBox="true"/>
          <p:nvPr/>
        </p:nvSpPr>
        <p:spPr>
          <a:xfrm rot="10915">
            <a:off x="9819593" y="2799265"/>
            <a:ext cx="5919957" cy="5802714"/>
          </a:xfrm>
          <a:prstGeom prst="rect">
            <a:avLst/>
          </a:prstGeom>
        </p:spPr>
        <p:txBody>
          <a:bodyPr anchor="t" rtlCol="false" tIns="0" lIns="0" bIns="0" rIns="0">
            <a:spAutoFit/>
          </a:bodyPr>
          <a:lstStyle/>
          <a:p>
            <a:pPr algn="ctr">
              <a:lnSpc>
                <a:spcPts val="3549"/>
              </a:lnSpc>
            </a:pPr>
            <a:r>
              <a:rPr lang="en-US" sz="2535">
                <a:solidFill>
                  <a:srgbClr val="FF3131"/>
                </a:solidFill>
                <a:latin typeface="Hangyaboly"/>
                <a:ea typeface="Hangyaboly"/>
                <a:cs typeface="Hangyaboly"/>
                <a:sym typeface="Hangyaboly"/>
              </a:rPr>
              <a:t>Data Quality Assessment:</a:t>
            </a:r>
            <a:r>
              <a:rPr lang="en-US" sz="2535">
                <a:solidFill>
                  <a:srgbClr val="954C3E"/>
                </a:solidFill>
                <a:latin typeface="Hangyaboly"/>
                <a:ea typeface="Hangyaboly"/>
                <a:cs typeface="Hangyaboly"/>
                <a:sym typeface="Hangyaboly"/>
              </a:rPr>
              <a:t> </a:t>
            </a:r>
          </a:p>
          <a:p>
            <a:pPr algn="ctr">
              <a:lnSpc>
                <a:spcPts val="3581"/>
              </a:lnSpc>
            </a:pPr>
            <a:r>
              <a:rPr lang="en-US" sz="2558">
                <a:solidFill>
                  <a:srgbClr val="954C3E"/>
                </a:solidFill>
                <a:latin typeface="Hangyaboly"/>
                <a:ea typeface="Hangyaboly"/>
                <a:cs typeface="Hangyaboly"/>
                <a:sym typeface="Hangyaboly"/>
              </a:rPr>
              <a:t>Zero Defects</a:t>
            </a:r>
          </a:p>
          <a:p>
            <a:pPr algn="ctr">
              <a:lnSpc>
                <a:spcPts val="3581"/>
              </a:lnSpc>
            </a:pPr>
            <a:r>
              <a:rPr lang="en-US" sz="2558">
                <a:solidFill>
                  <a:srgbClr val="954C3E"/>
                </a:solidFill>
                <a:latin typeface="Hangyaboly"/>
                <a:ea typeface="Hangyaboly"/>
                <a:cs typeface="Hangyaboly"/>
                <a:sym typeface="Hangyaboly"/>
              </a:rPr>
              <a:t>A critical finding during preprocessing was the exceptional quality of our dataset. We confirmed 100% data quality with:</a:t>
            </a:r>
          </a:p>
          <a:p>
            <a:pPr algn="ctr" marL="552289" indent="-276144" lvl="1">
              <a:lnSpc>
                <a:spcPts val="3581"/>
              </a:lnSpc>
              <a:buFont typeface="Arial"/>
              <a:buChar char="•"/>
            </a:pPr>
            <a:r>
              <a:rPr lang="en-US" sz="2558">
                <a:solidFill>
                  <a:srgbClr val="954C3E"/>
                </a:solidFill>
                <a:latin typeface="Hangyaboly"/>
                <a:ea typeface="Hangyaboly"/>
                <a:cs typeface="Hangyaboly"/>
                <a:sym typeface="Hangyaboly"/>
              </a:rPr>
              <a:t>Zero Missing Values: All fields were populated.</a:t>
            </a:r>
          </a:p>
          <a:p>
            <a:pPr algn="ctr" marL="552289" indent="-276144" lvl="1">
              <a:lnSpc>
                <a:spcPts val="3581"/>
              </a:lnSpc>
              <a:buFont typeface="Arial"/>
              <a:buChar char="•"/>
            </a:pPr>
            <a:r>
              <a:rPr lang="en-US" sz="2558">
                <a:solidFill>
                  <a:srgbClr val="954C3E"/>
                </a:solidFill>
                <a:latin typeface="Hangyaboly"/>
                <a:ea typeface="Hangyaboly"/>
                <a:cs typeface="Hangyaboly"/>
                <a:sym typeface="Hangyaboly"/>
              </a:rPr>
              <a:t>Zero Duplicate Rows: Each record was unique.</a:t>
            </a:r>
          </a:p>
          <a:p>
            <a:pPr algn="ctr">
              <a:lnSpc>
                <a:spcPts val="3581"/>
              </a:lnSpc>
            </a:pPr>
            <a:r>
              <a:rPr lang="en-US" sz="2558">
                <a:solidFill>
                  <a:srgbClr val="954C3E"/>
                </a:solidFill>
                <a:latin typeface="Hangyaboly"/>
                <a:ea typeface="Hangyaboly"/>
                <a:cs typeface="Hangyaboly"/>
                <a:sym typeface="Hangyaboly"/>
              </a:rPr>
              <a:t>This high data integrity significantly simplified our cleaning pipeline, allowing us to focus directly on feature engineering and analysis.</a:t>
            </a:r>
          </a:p>
          <a:p>
            <a:pPr algn="ctr">
              <a:lnSpc>
                <a:spcPts val="3581"/>
              </a:lnSpc>
            </a:pPr>
          </a:p>
        </p:txBody>
      </p:sp>
      <p:sp>
        <p:nvSpPr>
          <p:cNvPr name="TextBox 19" id="19"/>
          <p:cNvSpPr txBox="true"/>
          <p:nvPr/>
        </p:nvSpPr>
        <p:spPr>
          <a:xfrm rot="10915">
            <a:off x="3726357" y="881908"/>
            <a:ext cx="10835800" cy="1377949"/>
          </a:xfrm>
          <a:prstGeom prst="rect">
            <a:avLst/>
          </a:prstGeom>
        </p:spPr>
        <p:txBody>
          <a:bodyPr anchor="t" rtlCol="false" tIns="0" lIns="0" bIns="0" rIns="0">
            <a:spAutoFit/>
          </a:bodyPr>
          <a:lstStyle/>
          <a:p>
            <a:pPr algn="ctr">
              <a:lnSpc>
                <a:spcPts val="11200"/>
              </a:lnSpc>
            </a:pPr>
            <a:r>
              <a:rPr lang="en-US" sz="8000">
                <a:solidFill>
                  <a:srgbClr val="6C382E"/>
                </a:solidFill>
                <a:latin typeface="Apricots"/>
                <a:ea typeface="Apricots"/>
                <a:cs typeface="Apricots"/>
                <a:sym typeface="Apricots"/>
              </a:rPr>
              <a:t>Methology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506509" y="-1372959"/>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837631">
            <a:off x="2377661" y="6149670"/>
            <a:ext cx="6718061" cy="6217260"/>
          </a:xfrm>
          <a:custGeom>
            <a:avLst/>
            <a:gdLst/>
            <a:ahLst/>
            <a:cxnLst/>
            <a:rect r="r" b="b" t="t" l="l"/>
            <a:pathLst>
              <a:path h="6217260" w="6718061">
                <a:moveTo>
                  <a:pt x="0" y="0"/>
                </a:moveTo>
                <a:lnTo>
                  <a:pt x="6718062" y="0"/>
                </a:lnTo>
                <a:lnTo>
                  <a:pt x="6718062" y="6217260"/>
                </a:lnTo>
                <a:lnTo>
                  <a:pt x="0" y="6217260"/>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7"/>
            <a:stretch>
              <a:fillRect l="0" t="0" r="0" b="0"/>
            </a:stretch>
          </a:blipFill>
        </p:spPr>
      </p:sp>
      <p:sp>
        <p:nvSpPr>
          <p:cNvPr name="Freeform 10" id="10"/>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8"/>
            <a:stretch>
              <a:fillRect l="0" t="0" r="0" b="0"/>
            </a:stretch>
          </a:blipFill>
        </p:spPr>
      </p:sp>
      <p:sp>
        <p:nvSpPr>
          <p:cNvPr name="Freeform 12" id="12"/>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9"/>
            <a:stretch>
              <a:fillRect l="0" t="0" r="0" b="0"/>
            </a:stretch>
          </a:blipFill>
        </p:spPr>
      </p:sp>
      <p:sp>
        <p:nvSpPr>
          <p:cNvPr name="Freeform 13" id="13"/>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0"/>
            <a:stretch>
              <a:fillRect l="0" t="0" r="0" b="0"/>
            </a:stretch>
          </a:blipFill>
        </p:spPr>
      </p:sp>
      <p:sp>
        <p:nvSpPr>
          <p:cNvPr name="Freeform 14" id="14"/>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1"/>
            <a:stretch>
              <a:fillRect l="0" t="0" r="0" b="0"/>
            </a:stretch>
          </a:blipFill>
        </p:spPr>
      </p:sp>
      <p:sp>
        <p:nvSpPr>
          <p:cNvPr name="Freeform 15" id="15"/>
          <p:cNvSpPr/>
          <p:nvPr/>
        </p:nvSpPr>
        <p:spPr>
          <a:xfrm flipH="false" flipV="false" rot="0">
            <a:off x="1957826" y="2510732"/>
            <a:ext cx="6445098" cy="6336313"/>
          </a:xfrm>
          <a:custGeom>
            <a:avLst/>
            <a:gdLst/>
            <a:ahLst/>
            <a:cxnLst/>
            <a:rect r="r" b="b" t="t" l="l"/>
            <a:pathLst>
              <a:path h="6336313" w="6445098">
                <a:moveTo>
                  <a:pt x="0" y="0"/>
                </a:moveTo>
                <a:lnTo>
                  <a:pt x="6445098" y="0"/>
                </a:lnTo>
                <a:lnTo>
                  <a:pt x="6445098" y="6336312"/>
                </a:lnTo>
                <a:lnTo>
                  <a:pt x="0" y="63363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pic>
        <p:nvPicPr>
          <p:cNvPr name="Picture 16" id="16"/>
          <p:cNvPicPr>
            <a:picLocks noChangeAspect="true"/>
          </p:cNvPicPr>
          <p:nvPr/>
        </p:nvPicPr>
        <p:blipFill>
          <a:blip r:embed="rId14"/>
          <a:stretch>
            <a:fillRect/>
          </a:stretch>
        </p:blipFill>
        <p:spPr>
          <a:xfrm rot="0">
            <a:off x="9206386" y="2200534"/>
            <a:ext cx="6978601" cy="6896099"/>
          </a:xfrm>
          <a:prstGeom prst="rect">
            <a:avLst/>
          </a:prstGeom>
        </p:spPr>
      </p:pic>
      <p:sp>
        <p:nvSpPr>
          <p:cNvPr name="Freeform 17" id="17"/>
          <p:cNvSpPr/>
          <p:nvPr/>
        </p:nvSpPr>
        <p:spPr>
          <a:xfrm flipH="false" flipV="false" rot="0">
            <a:off x="8536148" y="2698148"/>
            <a:ext cx="9751852" cy="5900869"/>
          </a:xfrm>
          <a:custGeom>
            <a:avLst/>
            <a:gdLst/>
            <a:ahLst/>
            <a:cxnLst/>
            <a:rect r="r" b="b" t="t" l="l"/>
            <a:pathLst>
              <a:path h="5900869" w="9751852">
                <a:moveTo>
                  <a:pt x="0" y="0"/>
                </a:moveTo>
                <a:lnTo>
                  <a:pt x="9751852" y="0"/>
                </a:lnTo>
                <a:lnTo>
                  <a:pt x="9751852" y="5900870"/>
                </a:lnTo>
                <a:lnTo>
                  <a:pt x="0" y="5900870"/>
                </a:lnTo>
                <a:lnTo>
                  <a:pt x="0" y="0"/>
                </a:lnTo>
                <a:close/>
              </a:path>
            </a:pathLst>
          </a:custGeom>
          <a:blipFill>
            <a:blip r:embed="rId15"/>
            <a:stretch>
              <a:fillRect l="-39134" t="-9906" r="-13835" b="0"/>
            </a:stretch>
          </a:blipFill>
        </p:spPr>
      </p:sp>
      <p:sp>
        <p:nvSpPr>
          <p:cNvPr name="TextBox 18" id="18"/>
          <p:cNvSpPr txBox="true"/>
          <p:nvPr/>
        </p:nvSpPr>
        <p:spPr>
          <a:xfrm rot="10915">
            <a:off x="2097434" y="2604502"/>
            <a:ext cx="6297702" cy="5010616"/>
          </a:xfrm>
          <a:prstGeom prst="rect">
            <a:avLst/>
          </a:prstGeom>
        </p:spPr>
        <p:txBody>
          <a:bodyPr anchor="t" rtlCol="false" tIns="0" lIns="0" bIns="0" rIns="0">
            <a:spAutoFit/>
          </a:bodyPr>
          <a:lstStyle/>
          <a:p>
            <a:pPr algn="ctr">
              <a:lnSpc>
                <a:spcPts val="3649"/>
              </a:lnSpc>
            </a:pPr>
            <a:r>
              <a:rPr lang="en-US" sz="2606">
                <a:solidFill>
                  <a:srgbClr val="004AAD"/>
                </a:solidFill>
                <a:latin typeface="Hangyaboly"/>
                <a:ea typeface="Hangyaboly"/>
                <a:cs typeface="Hangyaboly"/>
                <a:sym typeface="Hangyaboly"/>
              </a:rPr>
              <a:t>Theft is the Primary Concern</a:t>
            </a:r>
          </a:p>
          <a:p>
            <a:pPr algn="ctr">
              <a:lnSpc>
                <a:spcPts val="3649"/>
              </a:lnSpc>
            </a:pPr>
            <a:r>
              <a:rPr lang="en-US" sz="2606">
                <a:solidFill>
                  <a:srgbClr val="954C3E"/>
                </a:solidFill>
                <a:latin typeface="Hangyaboly"/>
                <a:ea typeface="Hangyaboly"/>
                <a:cs typeface="Hangyaboly"/>
                <a:sym typeface="Hangyaboly"/>
              </a:rPr>
              <a:t>Our analysis unequivocally reveals that Theft - Property is the dominant specific crime head within the dataset, accounting for the vast majority of all property-related incidents.</a:t>
            </a:r>
          </a:p>
          <a:p>
            <a:pPr algn="ctr" marL="562774" indent="-281387" lvl="1">
              <a:lnSpc>
                <a:spcPts val="3649"/>
              </a:lnSpc>
              <a:buFont typeface="Arial"/>
              <a:buChar char="•"/>
            </a:pPr>
            <a:r>
              <a:rPr lang="en-US" sz="2606">
                <a:solidFill>
                  <a:srgbClr val="954C3E"/>
                </a:solidFill>
                <a:latin typeface="Hangyaboly"/>
                <a:ea typeface="Hangyaboly"/>
                <a:cs typeface="Hangyaboly"/>
                <a:sym typeface="Hangyaboly"/>
              </a:rPr>
              <a:t>Theft: 32.8% of all property crimes</a:t>
            </a:r>
          </a:p>
          <a:p>
            <a:pPr algn="ctr" marL="562774" indent="-281387" lvl="1">
              <a:lnSpc>
                <a:spcPts val="3649"/>
              </a:lnSpc>
              <a:buFont typeface="Arial"/>
              <a:buChar char="•"/>
            </a:pPr>
            <a:r>
              <a:rPr lang="en-US" sz="2606">
                <a:solidFill>
                  <a:srgbClr val="954C3E"/>
                </a:solidFill>
                <a:latin typeface="Hangyaboly"/>
                <a:ea typeface="Hangyaboly"/>
                <a:cs typeface="Hangyaboly"/>
                <a:sym typeface="Hangyaboly"/>
              </a:rPr>
              <a:t>Burglary: 10.8%</a:t>
            </a:r>
          </a:p>
          <a:p>
            <a:pPr algn="ctr">
              <a:lnSpc>
                <a:spcPts val="3649"/>
              </a:lnSpc>
            </a:pPr>
            <a:r>
              <a:rPr lang="en-US" sz="2606">
                <a:solidFill>
                  <a:srgbClr val="954C3E"/>
                </a:solidFill>
                <a:latin typeface="Hangyaboly"/>
                <a:ea typeface="Hangyaboly"/>
                <a:cs typeface="Hangyaboly"/>
                <a:sym typeface="Hangyaboly"/>
              </a:rPr>
              <a:t>This insight is critical for policymakers to prioritize preventative measures and allocate resources effectively toward mitigating theft</a:t>
            </a:r>
          </a:p>
          <a:p>
            <a:pPr algn="ctr">
              <a:lnSpc>
                <a:spcPts val="3649"/>
              </a:lnSpc>
            </a:pPr>
          </a:p>
        </p:txBody>
      </p:sp>
      <p:sp>
        <p:nvSpPr>
          <p:cNvPr name="TextBox 19" id="19"/>
          <p:cNvSpPr txBox="true"/>
          <p:nvPr/>
        </p:nvSpPr>
        <p:spPr>
          <a:xfrm rot="10915">
            <a:off x="2729454" y="919772"/>
            <a:ext cx="12680598" cy="1556379"/>
          </a:xfrm>
          <a:prstGeom prst="rect">
            <a:avLst/>
          </a:prstGeom>
        </p:spPr>
        <p:txBody>
          <a:bodyPr anchor="t" rtlCol="false" tIns="0" lIns="0" bIns="0" rIns="0">
            <a:spAutoFit/>
          </a:bodyPr>
          <a:lstStyle/>
          <a:p>
            <a:pPr algn="ctr">
              <a:lnSpc>
                <a:spcPts val="8260"/>
              </a:lnSpc>
            </a:pPr>
            <a:r>
              <a:rPr lang="en-US" sz="5900">
                <a:solidFill>
                  <a:srgbClr val="6C382E"/>
                </a:solidFill>
                <a:latin typeface="Apricots"/>
                <a:ea typeface="Apricots"/>
                <a:cs typeface="Apricots"/>
                <a:sym typeface="Apricots"/>
              </a:rPr>
              <a:t>Key Finding 1: Crime Type Dominance</a:t>
            </a:r>
          </a:p>
          <a:p>
            <a:pPr algn="ctr">
              <a:lnSpc>
                <a:spcPts val="392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506509" y="-1372959"/>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837631">
            <a:off x="2377661" y="6149670"/>
            <a:ext cx="6718061" cy="6217260"/>
          </a:xfrm>
          <a:custGeom>
            <a:avLst/>
            <a:gdLst/>
            <a:ahLst/>
            <a:cxnLst/>
            <a:rect r="r" b="b" t="t" l="l"/>
            <a:pathLst>
              <a:path h="6217260" w="6718061">
                <a:moveTo>
                  <a:pt x="0" y="0"/>
                </a:moveTo>
                <a:lnTo>
                  <a:pt x="6718062" y="0"/>
                </a:lnTo>
                <a:lnTo>
                  <a:pt x="6718062" y="6217260"/>
                </a:lnTo>
                <a:lnTo>
                  <a:pt x="0" y="6217260"/>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7"/>
            <a:stretch>
              <a:fillRect l="0" t="0" r="0" b="0"/>
            </a:stretch>
          </a:blipFill>
        </p:spPr>
      </p:sp>
      <p:sp>
        <p:nvSpPr>
          <p:cNvPr name="Freeform 10" id="10"/>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8"/>
            <a:stretch>
              <a:fillRect l="0" t="0" r="0" b="0"/>
            </a:stretch>
          </a:blipFill>
        </p:spPr>
      </p:sp>
      <p:sp>
        <p:nvSpPr>
          <p:cNvPr name="Freeform 12" id="12"/>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9"/>
            <a:stretch>
              <a:fillRect l="0" t="0" r="0" b="0"/>
            </a:stretch>
          </a:blipFill>
        </p:spPr>
      </p:sp>
      <p:sp>
        <p:nvSpPr>
          <p:cNvPr name="Freeform 13" id="13"/>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0"/>
            <a:stretch>
              <a:fillRect l="0" t="0" r="0" b="0"/>
            </a:stretch>
          </a:blipFill>
        </p:spPr>
      </p:sp>
      <p:sp>
        <p:nvSpPr>
          <p:cNvPr name="Freeform 14" id="14"/>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1"/>
            <a:stretch>
              <a:fillRect l="0" t="0" r="0" b="0"/>
            </a:stretch>
          </a:blipFill>
        </p:spPr>
      </p:sp>
      <p:sp>
        <p:nvSpPr>
          <p:cNvPr name="Freeform 15" id="15"/>
          <p:cNvSpPr/>
          <p:nvPr/>
        </p:nvSpPr>
        <p:spPr>
          <a:xfrm flipH="false" flipV="false" rot="0">
            <a:off x="1469032" y="2044428"/>
            <a:ext cx="6815884" cy="6700841"/>
          </a:xfrm>
          <a:custGeom>
            <a:avLst/>
            <a:gdLst/>
            <a:ahLst/>
            <a:cxnLst/>
            <a:rect r="r" b="b" t="t" l="l"/>
            <a:pathLst>
              <a:path h="6700841" w="6815884">
                <a:moveTo>
                  <a:pt x="0" y="0"/>
                </a:moveTo>
                <a:lnTo>
                  <a:pt x="6815884" y="0"/>
                </a:lnTo>
                <a:lnTo>
                  <a:pt x="6815884" y="6700841"/>
                </a:lnTo>
                <a:lnTo>
                  <a:pt x="0" y="67008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6" id="16"/>
          <p:cNvSpPr txBox="true"/>
          <p:nvPr/>
        </p:nvSpPr>
        <p:spPr>
          <a:xfrm rot="10915">
            <a:off x="1621646" y="2800204"/>
            <a:ext cx="6510807" cy="5536761"/>
          </a:xfrm>
          <a:prstGeom prst="rect">
            <a:avLst/>
          </a:prstGeom>
        </p:spPr>
        <p:txBody>
          <a:bodyPr anchor="t" rtlCol="false" tIns="0" lIns="0" bIns="0" rIns="0">
            <a:spAutoFit/>
          </a:bodyPr>
          <a:lstStyle/>
          <a:p>
            <a:pPr algn="just">
              <a:lnSpc>
                <a:spcPts val="3734"/>
              </a:lnSpc>
            </a:pPr>
            <a:r>
              <a:rPr lang="en-US" sz="2667">
                <a:solidFill>
                  <a:srgbClr val="954C3E"/>
                </a:solidFill>
                <a:latin typeface="Hangyaboly"/>
                <a:ea typeface="Hangyaboly"/>
                <a:cs typeface="Hangyaboly"/>
                <a:sym typeface="Hangyaboly"/>
              </a:rPr>
              <a:t>Understanding geographical impact is crucial. This chart illustrates the regions with the highest and lowest total stolen cases, highlighting areas that require focused attention and intervention.</a:t>
            </a:r>
          </a:p>
          <a:p>
            <a:pPr algn="just">
              <a:lnSpc>
                <a:spcPts val="3734"/>
              </a:lnSpc>
            </a:pPr>
            <a:r>
              <a:rPr lang="en-US" sz="2667">
                <a:solidFill>
                  <a:srgbClr val="954C3E"/>
                </a:solidFill>
                <a:latin typeface="Hangyaboly"/>
                <a:ea typeface="Hangyaboly"/>
                <a:cs typeface="Hangyaboly"/>
                <a:sym typeface="Hangyaboly"/>
              </a:rPr>
              <a:t>As per our aggregation,</a:t>
            </a:r>
            <a:r>
              <a:rPr lang="en-US" sz="2667">
                <a:solidFill>
                  <a:srgbClr val="FF3131"/>
                </a:solidFill>
                <a:latin typeface="Hangyaboly"/>
                <a:ea typeface="Hangyaboly"/>
                <a:cs typeface="Hangyaboly"/>
                <a:sym typeface="Hangyaboly"/>
              </a:rPr>
              <a:t>Maharashtra, Madhya pradesh and Andhra Pradesh </a:t>
            </a:r>
            <a:r>
              <a:rPr lang="en-US" sz="2667">
                <a:solidFill>
                  <a:srgbClr val="954C3E"/>
                </a:solidFill>
                <a:latin typeface="Hangyaboly"/>
                <a:ea typeface="Hangyaboly"/>
                <a:cs typeface="Hangyaboly"/>
                <a:sym typeface="Hangyaboly"/>
              </a:rPr>
              <a:t>consistently report the highest number of stolen property cases. Conversely, regions like </a:t>
            </a:r>
            <a:r>
              <a:rPr lang="en-US" sz="2667">
                <a:solidFill>
                  <a:srgbClr val="00BF63"/>
                </a:solidFill>
                <a:latin typeface="Hangyaboly"/>
                <a:ea typeface="Hangyaboly"/>
                <a:cs typeface="Hangyaboly"/>
                <a:sym typeface="Hangyaboly"/>
              </a:rPr>
              <a:t>Tamilnadu and Bihar</a:t>
            </a:r>
            <a:r>
              <a:rPr lang="en-US" sz="2667">
                <a:solidFill>
                  <a:srgbClr val="954C3E"/>
                </a:solidFill>
                <a:latin typeface="Hangyaboly"/>
                <a:ea typeface="Hangyaboly"/>
                <a:cs typeface="Hangyaboly"/>
                <a:sym typeface="Hangyaboly"/>
              </a:rPr>
              <a:t> show significantly lower rates, which might indicate better security or different reporting practices.</a:t>
            </a:r>
          </a:p>
          <a:p>
            <a:pPr algn="ctr">
              <a:lnSpc>
                <a:spcPts val="3314"/>
              </a:lnSpc>
            </a:pPr>
          </a:p>
        </p:txBody>
      </p:sp>
      <p:sp>
        <p:nvSpPr>
          <p:cNvPr name="TextBox 17" id="17"/>
          <p:cNvSpPr txBox="true"/>
          <p:nvPr/>
        </p:nvSpPr>
        <p:spPr>
          <a:xfrm rot="10915">
            <a:off x="2948977" y="368817"/>
            <a:ext cx="12595396" cy="3236921"/>
          </a:xfrm>
          <a:prstGeom prst="rect">
            <a:avLst/>
          </a:prstGeom>
        </p:spPr>
        <p:txBody>
          <a:bodyPr anchor="t" rtlCol="false" tIns="0" lIns="0" bIns="0" rIns="0">
            <a:spAutoFit/>
          </a:bodyPr>
          <a:lstStyle/>
          <a:p>
            <a:pPr algn="ctr">
              <a:lnSpc>
                <a:spcPts val="7633"/>
              </a:lnSpc>
            </a:pPr>
            <a:r>
              <a:rPr lang="en-US" sz="5452">
                <a:solidFill>
                  <a:srgbClr val="6C382E"/>
                </a:solidFill>
                <a:latin typeface="Apricots"/>
                <a:ea typeface="Apricots"/>
                <a:cs typeface="Apricots"/>
                <a:sym typeface="Apricots"/>
              </a:rPr>
              <a:t>Key Finding 2. Top and Bottom Crime-Prone Regions</a:t>
            </a:r>
          </a:p>
          <a:p>
            <a:pPr algn="ctr">
              <a:lnSpc>
                <a:spcPts val="10713"/>
              </a:lnSpc>
            </a:pPr>
          </a:p>
        </p:txBody>
      </p:sp>
      <p:pic>
        <p:nvPicPr>
          <p:cNvPr name="Picture 18" id="18"/>
          <p:cNvPicPr>
            <a:picLocks noChangeAspect="true"/>
          </p:cNvPicPr>
          <p:nvPr/>
        </p:nvPicPr>
        <p:blipFill>
          <a:blip r:embed="rId14"/>
          <a:stretch>
            <a:fillRect/>
          </a:stretch>
        </p:blipFill>
        <p:spPr>
          <a:xfrm rot="0">
            <a:off x="8533508" y="2576199"/>
            <a:ext cx="7663258" cy="6205379"/>
          </a:xfrm>
          <a:prstGeom prst="rect">
            <a:avLst/>
          </a:prstGeom>
        </p:spPr>
      </p:pic>
      <p:sp>
        <p:nvSpPr>
          <p:cNvPr name="Freeform 19" id="19"/>
          <p:cNvSpPr/>
          <p:nvPr/>
        </p:nvSpPr>
        <p:spPr>
          <a:xfrm flipH="false" flipV="false" rot="0">
            <a:off x="8410972" y="2399035"/>
            <a:ext cx="8848328" cy="5991626"/>
          </a:xfrm>
          <a:custGeom>
            <a:avLst/>
            <a:gdLst/>
            <a:ahLst/>
            <a:cxnLst/>
            <a:rect r="r" b="b" t="t" l="l"/>
            <a:pathLst>
              <a:path h="5991626" w="8848328">
                <a:moveTo>
                  <a:pt x="0" y="0"/>
                </a:moveTo>
                <a:lnTo>
                  <a:pt x="8848328" y="0"/>
                </a:lnTo>
                <a:lnTo>
                  <a:pt x="8848328" y="5991626"/>
                </a:lnTo>
                <a:lnTo>
                  <a:pt x="0" y="5991626"/>
                </a:lnTo>
                <a:lnTo>
                  <a:pt x="0" y="0"/>
                </a:lnTo>
                <a:close/>
              </a:path>
            </a:pathLst>
          </a:custGeom>
          <a:blipFill>
            <a:blip r:embed="rId15"/>
            <a:stretch>
              <a:fillRect l="0" t="0" r="-573"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650296" y="-1976954"/>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837631">
            <a:off x="2377661" y="6149670"/>
            <a:ext cx="6718061" cy="6217260"/>
          </a:xfrm>
          <a:custGeom>
            <a:avLst/>
            <a:gdLst/>
            <a:ahLst/>
            <a:cxnLst/>
            <a:rect r="r" b="b" t="t" l="l"/>
            <a:pathLst>
              <a:path h="6217260" w="6718061">
                <a:moveTo>
                  <a:pt x="0" y="0"/>
                </a:moveTo>
                <a:lnTo>
                  <a:pt x="6718062" y="0"/>
                </a:lnTo>
                <a:lnTo>
                  <a:pt x="6718062" y="6217260"/>
                </a:lnTo>
                <a:lnTo>
                  <a:pt x="0" y="6217260"/>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7"/>
            <a:stretch>
              <a:fillRect l="0" t="0" r="0" b="0"/>
            </a:stretch>
          </a:blipFill>
        </p:spPr>
      </p:sp>
      <p:sp>
        <p:nvSpPr>
          <p:cNvPr name="Freeform 10" id="10"/>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8"/>
            <a:stretch>
              <a:fillRect l="0" t="0" r="0" b="0"/>
            </a:stretch>
          </a:blipFill>
        </p:spPr>
      </p:sp>
      <p:sp>
        <p:nvSpPr>
          <p:cNvPr name="Freeform 12" id="12"/>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9"/>
            <a:stretch>
              <a:fillRect l="0" t="0" r="0" b="0"/>
            </a:stretch>
          </a:blipFill>
        </p:spPr>
      </p:sp>
      <p:sp>
        <p:nvSpPr>
          <p:cNvPr name="Freeform 13" id="13"/>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0"/>
            <a:stretch>
              <a:fillRect l="0" t="0" r="0" b="0"/>
            </a:stretch>
          </a:blipFill>
        </p:spPr>
      </p:sp>
      <p:sp>
        <p:nvSpPr>
          <p:cNvPr name="Freeform 14" id="14"/>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1"/>
            <a:stretch>
              <a:fillRect l="0" t="0" r="0" b="0"/>
            </a:stretch>
          </a:blipFill>
        </p:spPr>
      </p:sp>
      <p:sp>
        <p:nvSpPr>
          <p:cNvPr name="Freeform 15" id="15"/>
          <p:cNvSpPr/>
          <p:nvPr/>
        </p:nvSpPr>
        <p:spPr>
          <a:xfrm flipH="false" flipV="false" rot="0">
            <a:off x="2015955" y="2198850"/>
            <a:ext cx="6491904" cy="6382329"/>
          </a:xfrm>
          <a:custGeom>
            <a:avLst/>
            <a:gdLst/>
            <a:ahLst/>
            <a:cxnLst/>
            <a:rect r="r" b="b" t="t" l="l"/>
            <a:pathLst>
              <a:path h="6382329" w="6491904">
                <a:moveTo>
                  <a:pt x="0" y="0"/>
                </a:moveTo>
                <a:lnTo>
                  <a:pt x="6491904" y="0"/>
                </a:lnTo>
                <a:lnTo>
                  <a:pt x="6491904" y="6382329"/>
                </a:lnTo>
                <a:lnTo>
                  <a:pt x="0" y="63823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pic>
        <p:nvPicPr>
          <p:cNvPr name="Picture 16" id="16"/>
          <p:cNvPicPr>
            <a:picLocks noChangeAspect="true"/>
          </p:cNvPicPr>
          <p:nvPr/>
        </p:nvPicPr>
        <p:blipFill>
          <a:blip r:embed="rId14"/>
          <a:stretch>
            <a:fillRect/>
          </a:stretch>
        </p:blipFill>
        <p:spPr>
          <a:xfrm rot="0">
            <a:off x="8533508" y="2576199"/>
            <a:ext cx="7663258" cy="6205379"/>
          </a:xfrm>
          <a:prstGeom prst="rect">
            <a:avLst/>
          </a:prstGeom>
        </p:spPr>
      </p:pic>
      <p:sp>
        <p:nvSpPr>
          <p:cNvPr name="Freeform 17" id="17"/>
          <p:cNvSpPr/>
          <p:nvPr/>
        </p:nvSpPr>
        <p:spPr>
          <a:xfrm flipH="false" flipV="false" rot="0">
            <a:off x="8648602" y="2214768"/>
            <a:ext cx="9342033" cy="5928205"/>
          </a:xfrm>
          <a:custGeom>
            <a:avLst/>
            <a:gdLst/>
            <a:ahLst/>
            <a:cxnLst/>
            <a:rect r="r" b="b" t="t" l="l"/>
            <a:pathLst>
              <a:path h="5928205" w="9342033">
                <a:moveTo>
                  <a:pt x="0" y="0"/>
                </a:moveTo>
                <a:lnTo>
                  <a:pt x="9342033" y="0"/>
                </a:lnTo>
                <a:lnTo>
                  <a:pt x="9342033" y="5928205"/>
                </a:lnTo>
                <a:lnTo>
                  <a:pt x="0" y="5928205"/>
                </a:lnTo>
                <a:lnTo>
                  <a:pt x="0" y="0"/>
                </a:lnTo>
                <a:close/>
              </a:path>
            </a:pathLst>
          </a:custGeom>
          <a:blipFill>
            <a:blip r:embed="rId15"/>
            <a:stretch>
              <a:fillRect l="0" t="0" r="0" b="0"/>
            </a:stretch>
          </a:blipFill>
        </p:spPr>
      </p:sp>
      <p:sp>
        <p:nvSpPr>
          <p:cNvPr name="TextBox 18" id="18"/>
          <p:cNvSpPr txBox="true"/>
          <p:nvPr/>
        </p:nvSpPr>
        <p:spPr>
          <a:xfrm rot="10915">
            <a:off x="2127277" y="2207255"/>
            <a:ext cx="6269412" cy="5925779"/>
          </a:xfrm>
          <a:prstGeom prst="rect">
            <a:avLst/>
          </a:prstGeom>
        </p:spPr>
        <p:txBody>
          <a:bodyPr anchor="t" rtlCol="false" tIns="0" lIns="0" bIns="0" rIns="0">
            <a:spAutoFit/>
          </a:bodyPr>
          <a:lstStyle/>
          <a:p>
            <a:pPr algn="just">
              <a:lnSpc>
                <a:spcPts val="3607"/>
              </a:lnSpc>
            </a:pPr>
            <a:r>
              <a:rPr lang="en-US" sz="2576">
                <a:solidFill>
                  <a:srgbClr val="954C3E"/>
                </a:solidFill>
                <a:latin typeface="Hangyaboly"/>
                <a:ea typeface="Hangyaboly"/>
                <a:cs typeface="Hangyaboly"/>
                <a:sym typeface="Hangyaboly"/>
              </a:rPr>
              <a:t>Where is High-Value Property Recovered?</a:t>
            </a:r>
          </a:p>
          <a:p>
            <a:pPr algn="just">
              <a:lnSpc>
                <a:spcPts val="3607"/>
              </a:lnSpc>
            </a:pPr>
            <a:r>
              <a:rPr lang="en-US" sz="2576">
                <a:solidFill>
                  <a:srgbClr val="954C3E"/>
                </a:solidFill>
                <a:latin typeface="Hangyaboly"/>
                <a:ea typeface="Hangyaboly"/>
                <a:cs typeface="Hangyaboly"/>
                <a:sym typeface="Hangyaboly"/>
              </a:rPr>
              <a:t>This chart compares regions based on their Recovery Rate (Value), revealing where high-value property is most and least likely to be retrieved. This offers a nuanced view of law enforcement performance beyond just crime rates.</a:t>
            </a:r>
          </a:p>
          <a:p>
            <a:pPr algn="just" marL="556292" indent="-278146" lvl="1">
              <a:lnSpc>
                <a:spcPts val="3607"/>
              </a:lnSpc>
              <a:buFont typeface="Arial"/>
              <a:buChar char="•"/>
            </a:pPr>
            <a:r>
              <a:rPr lang="en-US" sz="2576">
                <a:solidFill>
                  <a:srgbClr val="954C3E"/>
                </a:solidFill>
                <a:latin typeface="Hangyaboly"/>
                <a:ea typeface="Hangyaboly"/>
                <a:cs typeface="Hangyaboly"/>
                <a:sym typeface="Hangyaboly"/>
              </a:rPr>
              <a:t>Top Performers: </a:t>
            </a:r>
            <a:r>
              <a:rPr lang="en-US" sz="2576">
                <a:solidFill>
                  <a:srgbClr val="00BF63"/>
                </a:solidFill>
                <a:latin typeface="Hangyaboly"/>
                <a:ea typeface="Hangyaboly"/>
                <a:cs typeface="Hangyaboly"/>
                <a:sym typeface="Hangyaboly"/>
              </a:rPr>
              <a:t>Tamilnadu, Mizoram, and Punjab</a:t>
            </a:r>
            <a:r>
              <a:rPr lang="en-US" sz="2576">
                <a:solidFill>
                  <a:srgbClr val="954C3E"/>
                </a:solidFill>
                <a:latin typeface="Hangyaboly"/>
                <a:ea typeface="Hangyaboly"/>
                <a:cs typeface="Hangyaboly"/>
                <a:sym typeface="Hangyaboly"/>
              </a:rPr>
              <a:t> demonstrate higher efficiency in recovering stolen property by value.</a:t>
            </a:r>
          </a:p>
          <a:p>
            <a:pPr algn="just" marL="556292" indent="-278146" lvl="1">
              <a:lnSpc>
                <a:spcPts val="3607"/>
              </a:lnSpc>
              <a:buFont typeface="Arial"/>
              <a:buChar char="•"/>
            </a:pPr>
            <a:r>
              <a:rPr lang="en-US" sz="2576">
                <a:solidFill>
                  <a:srgbClr val="954C3E"/>
                </a:solidFill>
                <a:latin typeface="Hangyaboly"/>
                <a:ea typeface="Hangyaboly"/>
                <a:cs typeface="Hangyaboly"/>
                <a:sym typeface="Hangyaboly"/>
              </a:rPr>
              <a:t>Areas for Improvement: </a:t>
            </a:r>
            <a:r>
              <a:rPr lang="en-US" sz="2576">
                <a:solidFill>
                  <a:srgbClr val="FF3131"/>
                </a:solidFill>
                <a:latin typeface="Hangyaboly"/>
                <a:ea typeface="Hangyaboly"/>
                <a:cs typeface="Hangyaboly"/>
                <a:sym typeface="Hangyaboly"/>
              </a:rPr>
              <a:t>HimachaLpradesh, Daman &amp; Diu, and West Bengal</a:t>
            </a:r>
            <a:r>
              <a:rPr lang="en-US" sz="2576">
                <a:solidFill>
                  <a:srgbClr val="954C3E"/>
                </a:solidFill>
                <a:latin typeface="Hangyaboly"/>
                <a:ea typeface="Hangyaboly"/>
                <a:cs typeface="Hangyaboly"/>
                <a:sym typeface="Hangyaboly"/>
              </a:rPr>
              <a:t> show lower recovery rates, indicating potential challenges in their investigative or recovery processes.</a:t>
            </a:r>
          </a:p>
        </p:txBody>
      </p:sp>
      <p:sp>
        <p:nvSpPr>
          <p:cNvPr name="TextBox 19" id="19"/>
          <p:cNvSpPr txBox="true"/>
          <p:nvPr/>
        </p:nvSpPr>
        <p:spPr>
          <a:xfrm rot="10915">
            <a:off x="2254403" y="683306"/>
            <a:ext cx="13606883" cy="2406012"/>
          </a:xfrm>
          <a:prstGeom prst="rect">
            <a:avLst/>
          </a:prstGeom>
        </p:spPr>
        <p:txBody>
          <a:bodyPr anchor="t" rtlCol="false" tIns="0" lIns="0" bIns="0" rIns="0">
            <a:spAutoFit/>
          </a:bodyPr>
          <a:lstStyle/>
          <a:p>
            <a:pPr algn="ctr">
              <a:lnSpc>
                <a:spcPts val="8120"/>
              </a:lnSpc>
            </a:pPr>
            <a:r>
              <a:rPr lang="en-US" sz="5800">
                <a:solidFill>
                  <a:srgbClr val="6C382E"/>
                </a:solidFill>
                <a:latin typeface="Apricots"/>
                <a:ea typeface="Apricots"/>
                <a:cs typeface="Apricots"/>
                <a:sym typeface="Apricots"/>
              </a:rPr>
              <a:t>Key Finding 3: Recovery Efficiency by Region</a:t>
            </a:r>
          </a:p>
          <a:p>
            <a:pPr algn="ctr">
              <a:lnSpc>
                <a:spcPts val="11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640665" y="-4387474"/>
            <a:ext cx="10503030" cy="18694713"/>
          </a:xfrm>
          <a:custGeom>
            <a:avLst/>
            <a:gdLst/>
            <a:ahLst/>
            <a:cxnLst/>
            <a:rect r="r" b="b" t="t" l="l"/>
            <a:pathLst>
              <a:path h="18694713" w="10503030">
                <a:moveTo>
                  <a:pt x="0" y="0"/>
                </a:moveTo>
                <a:lnTo>
                  <a:pt x="10503030" y="0"/>
                </a:lnTo>
                <a:lnTo>
                  <a:pt x="10503030" y="18694713"/>
                </a:lnTo>
                <a:lnTo>
                  <a:pt x="0" y="186947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90423">
            <a:off x="-713360" y="-5668544"/>
            <a:ext cx="12213676" cy="9175524"/>
          </a:xfrm>
          <a:custGeom>
            <a:avLst/>
            <a:gdLst/>
            <a:ahLst/>
            <a:cxnLst/>
            <a:rect r="r" b="b" t="t" l="l"/>
            <a:pathLst>
              <a:path h="9175524" w="12213676">
                <a:moveTo>
                  <a:pt x="0" y="0"/>
                </a:moveTo>
                <a:lnTo>
                  <a:pt x="12213676" y="0"/>
                </a:lnTo>
                <a:lnTo>
                  <a:pt x="12213676" y="9175524"/>
                </a:lnTo>
                <a:lnTo>
                  <a:pt x="0" y="9175524"/>
                </a:lnTo>
                <a:lnTo>
                  <a:pt x="0" y="0"/>
                </a:lnTo>
                <a:close/>
              </a:path>
            </a:pathLst>
          </a:custGeom>
          <a:blipFill>
            <a:blip r:embed="rId4">
              <a:alphaModFix amt="46000"/>
            </a:blip>
            <a:stretch>
              <a:fillRect l="0" t="0" r="0" b="0"/>
            </a:stretch>
          </a:blipFill>
        </p:spPr>
      </p:sp>
      <p:sp>
        <p:nvSpPr>
          <p:cNvPr name="Freeform 4" id="4"/>
          <p:cNvSpPr/>
          <p:nvPr/>
        </p:nvSpPr>
        <p:spPr>
          <a:xfrm flipH="false" flipV="false" rot="6994669">
            <a:off x="8988183" y="5662897"/>
            <a:ext cx="11792203" cy="8858893"/>
          </a:xfrm>
          <a:custGeom>
            <a:avLst/>
            <a:gdLst/>
            <a:ahLst/>
            <a:cxnLst/>
            <a:rect r="r" b="b" t="t" l="l"/>
            <a:pathLst>
              <a:path h="8858893" w="11792203">
                <a:moveTo>
                  <a:pt x="0" y="0"/>
                </a:moveTo>
                <a:lnTo>
                  <a:pt x="11792203" y="0"/>
                </a:lnTo>
                <a:lnTo>
                  <a:pt x="11792203" y="8858893"/>
                </a:lnTo>
                <a:lnTo>
                  <a:pt x="0" y="8858893"/>
                </a:lnTo>
                <a:lnTo>
                  <a:pt x="0" y="0"/>
                </a:lnTo>
                <a:close/>
              </a:path>
            </a:pathLst>
          </a:custGeom>
          <a:blipFill>
            <a:blip r:embed="rId4">
              <a:alphaModFix amt="57000"/>
            </a:blip>
            <a:stretch>
              <a:fillRect l="0" t="0" r="0" b="0"/>
            </a:stretch>
          </a:blipFill>
        </p:spPr>
      </p:sp>
      <p:sp>
        <p:nvSpPr>
          <p:cNvPr name="Freeform 5" id="5"/>
          <p:cNvSpPr/>
          <p:nvPr/>
        </p:nvSpPr>
        <p:spPr>
          <a:xfrm flipH="false" flipV="false" rot="6994669">
            <a:off x="14345414" y="2899234"/>
            <a:ext cx="8384913" cy="6299166"/>
          </a:xfrm>
          <a:custGeom>
            <a:avLst/>
            <a:gdLst/>
            <a:ahLst/>
            <a:cxnLst/>
            <a:rect r="r" b="b" t="t" l="l"/>
            <a:pathLst>
              <a:path h="6299166" w="8384913">
                <a:moveTo>
                  <a:pt x="0" y="0"/>
                </a:moveTo>
                <a:lnTo>
                  <a:pt x="8384914" y="0"/>
                </a:lnTo>
                <a:lnTo>
                  <a:pt x="8384914" y="6299166"/>
                </a:lnTo>
                <a:lnTo>
                  <a:pt x="0" y="6299166"/>
                </a:lnTo>
                <a:lnTo>
                  <a:pt x="0" y="0"/>
                </a:lnTo>
                <a:close/>
              </a:path>
            </a:pathLst>
          </a:custGeom>
          <a:blipFill>
            <a:blip r:embed="rId4">
              <a:alphaModFix amt="65000"/>
            </a:blip>
            <a:stretch>
              <a:fillRect l="0" t="0" r="0" b="0"/>
            </a:stretch>
          </a:blipFill>
        </p:spPr>
      </p:sp>
      <p:sp>
        <p:nvSpPr>
          <p:cNvPr name="Freeform 6" id="6"/>
          <p:cNvSpPr/>
          <p:nvPr/>
        </p:nvSpPr>
        <p:spPr>
          <a:xfrm flipH="false" flipV="false" rot="6690423">
            <a:off x="-5506509" y="-1372959"/>
            <a:ext cx="12213676" cy="9175524"/>
          </a:xfrm>
          <a:custGeom>
            <a:avLst/>
            <a:gdLst/>
            <a:ahLst/>
            <a:cxnLst/>
            <a:rect r="r" b="b" t="t" l="l"/>
            <a:pathLst>
              <a:path h="9175524" w="12213676">
                <a:moveTo>
                  <a:pt x="0" y="0"/>
                </a:moveTo>
                <a:lnTo>
                  <a:pt x="12213676" y="0"/>
                </a:lnTo>
                <a:lnTo>
                  <a:pt x="12213676" y="9175525"/>
                </a:lnTo>
                <a:lnTo>
                  <a:pt x="0" y="9175525"/>
                </a:lnTo>
                <a:lnTo>
                  <a:pt x="0" y="0"/>
                </a:lnTo>
                <a:close/>
              </a:path>
            </a:pathLst>
          </a:custGeom>
          <a:blipFill>
            <a:blip r:embed="rId4">
              <a:alphaModFix amt="46000"/>
            </a:blip>
            <a:stretch>
              <a:fillRect l="0" t="0" r="0" b="0"/>
            </a:stretch>
          </a:blipFill>
        </p:spPr>
      </p:sp>
      <p:sp>
        <p:nvSpPr>
          <p:cNvPr name="Freeform 7" id="7"/>
          <p:cNvSpPr/>
          <p:nvPr/>
        </p:nvSpPr>
        <p:spPr>
          <a:xfrm flipH="false" flipV="false" rot="5400000">
            <a:off x="11782119" y="-1792719"/>
            <a:ext cx="4875113" cy="4511696"/>
          </a:xfrm>
          <a:custGeom>
            <a:avLst/>
            <a:gdLst/>
            <a:ahLst/>
            <a:cxnLst/>
            <a:rect r="r" b="b" t="t" l="l"/>
            <a:pathLst>
              <a:path h="4511696" w="4875113">
                <a:moveTo>
                  <a:pt x="0" y="0"/>
                </a:moveTo>
                <a:lnTo>
                  <a:pt x="4875113" y="0"/>
                </a:lnTo>
                <a:lnTo>
                  <a:pt x="4875113" y="4511695"/>
                </a:lnTo>
                <a:lnTo>
                  <a:pt x="0" y="451169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3837631">
            <a:off x="2377661" y="5034342"/>
            <a:ext cx="6718061" cy="6217260"/>
          </a:xfrm>
          <a:custGeom>
            <a:avLst/>
            <a:gdLst/>
            <a:ahLst/>
            <a:cxnLst/>
            <a:rect r="r" b="b" t="t" l="l"/>
            <a:pathLst>
              <a:path h="6217260" w="6718061">
                <a:moveTo>
                  <a:pt x="0" y="0"/>
                </a:moveTo>
                <a:lnTo>
                  <a:pt x="6718062" y="0"/>
                </a:lnTo>
                <a:lnTo>
                  <a:pt x="6718062" y="6217261"/>
                </a:lnTo>
                <a:lnTo>
                  <a:pt x="0" y="6217261"/>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0915">
            <a:off x="-452162" y="735252"/>
            <a:ext cx="2602068" cy="1902762"/>
          </a:xfrm>
          <a:custGeom>
            <a:avLst/>
            <a:gdLst/>
            <a:ahLst/>
            <a:cxnLst/>
            <a:rect r="r" b="b" t="t" l="l"/>
            <a:pathLst>
              <a:path h="1902762" w="2602068">
                <a:moveTo>
                  <a:pt x="0" y="0"/>
                </a:moveTo>
                <a:lnTo>
                  <a:pt x="2602068" y="0"/>
                </a:lnTo>
                <a:lnTo>
                  <a:pt x="2602068" y="1902763"/>
                </a:lnTo>
                <a:lnTo>
                  <a:pt x="0" y="1902763"/>
                </a:lnTo>
                <a:lnTo>
                  <a:pt x="0" y="0"/>
                </a:lnTo>
                <a:close/>
              </a:path>
            </a:pathLst>
          </a:custGeom>
          <a:blipFill>
            <a:blip r:embed="rId7"/>
            <a:stretch>
              <a:fillRect l="0" t="0" r="0" b="0"/>
            </a:stretch>
          </a:blipFill>
        </p:spPr>
      </p:sp>
      <p:sp>
        <p:nvSpPr>
          <p:cNvPr name="Freeform 10" id="10"/>
          <p:cNvSpPr/>
          <p:nvPr/>
        </p:nvSpPr>
        <p:spPr>
          <a:xfrm flipH="false" flipV="false" rot="-7150495">
            <a:off x="-1395710" y="-2028930"/>
            <a:ext cx="5729482" cy="5302375"/>
          </a:xfrm>
          <a:custGeom>
            <a:avLst/>
            <a:gdLst/>
            <a:ahLst/>
            <a:cxnLst/>
            <a:rect r="r" b="b" t="t" l="l"/>
            <a:pathLst>
              <a:path h="5302375" w="5729482">
                <a:moveTo>
                  <a:pt x="0" y="0"/>
                </a:moveTo>
                <a:lnTo>
                  <a:pt x="5729483" y="0"/>
                </a:lnTo>
                <a:lnTo>
                  <a:pt x="5729483" y="5302375"/>
                </a:lnTo>
                <a:lnTo>
                  <a:pt x="0" y="5302375"/>
                </a:lnTo>
                <a:lnTo>
                  <a:pt x="0" y="0"/>
                </a:lnTo>
                <a:close/>
              </a:path>
            </a:pathLst>
          </a:custGeom>
          <a:blipFill>
            <a:blip r:embed="rId5">
              <a:alphaModFix amt="19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939302">
            <a:off x="16994383" y="1497210"/>
            <a:ext cx="631252" cy="911555"/>
          </a:xfrm>
          <a:custGeom>
            <a:avLst/>
            <a:gdLst/>
            <a:ahLst/>
            <a:cxnLst/>
            <a:rect r="r" b="b" t="t" l="l"/>
            <a:pathLst>
              <a:path h="911555" w="631252">
                <a:moveTo>
                  <a:pt x="0" y="0"/>
                </a:moveTo>
                <a:lnTo>
                  <a:pt x="631252" y="0"/>
                </a:lnTo>
                <a:lnTo>
                  <a:pt x="631252" y="911555"/>
                </a:lnTo>
                <a:lnTo>
                  <a:pt x="0" y="911555"/>
                </a:lnTo>
                <a:lnTo>
                  <a:pt x="0" y="0"/>
                </a:lnTo>
                <a:close/>
              </a:path>
            </a:pathLst>
          </a:custGeom>
          <a:blipFill>
            <a:blip r:embed="rId8"/>
            <a:stretch>
              <a:fillRect l="0" t="0" r="0" b="0"/>
            </a:stretch>
          </a:blipFill>
        </p:spPr>
      </p:sp>
      <p:sp>
        <p:nvSpPr>
          <p:cNvPr name="Freeform 12" id="12"/>
          <p:cNvSpPr/>
          <p:nvPr/>
        </p:nvSpPr>
        <p:spPr>
          <a:xfrm flipH="false" flipV="false" rot="95100">
            <a:off x="15999231" y="298043"/>
            <a:ext cx="1118386" cy="1457180"/>
          </a:xfrm>
          <a:custGeom>
            <a:avLst/>
            <a:gdLst/>
            <a:ahLst/>
            <a:cxnLst/>
            <a:rect r="r" b="b" t="t" l="l"/>
            <a:pathLst>
              <a:path h="1457180" w="1118386">
                <a:moveTo>
                  <a:pt x="0" y="0"/>
                </a:moveTo>
                <a:lnTo>
                  <a:pt x="1118385" y="0"/>
                </a:lnTo>
                <a:lnTo>
                  <a:pt x="1118385" y="1457180"/>
                </a:lnTo>
                <a:lnTo>
                  <a:pt x="0" y="1457180"/>
                </a:lnTo>
                <a:lnTo>
                  <a:pt x="0" y="0"/>
                </a:lnTo>
                <a:close/>
              </a:path>
            </a:pathLst>
          </a:custGeom>
          <a:blipFill>
            <a:blip r:embed="rId9"/>
            <a:stretch>
              <a:fillRect l="0" t="0" r="0" b="0"/>
            </a:stretch>
          </a:blipFill>
        </p:spPr>
      </p:sp>
      <p:sp>
        <p:nvSpPr>
          <p:cNvPr name="Freeform 13" id="13"/>
          <p:cNvSpPr/>
          <p:nvPr/>
        </p:nvSpPr>
        <p:spPr>
          <a:xfrm flipH="true" flipV="false" rot="-3246881">
            <a:off x="817007" y="7861662"/>
            <a:ext cx="1304048" cy="2146582"/>
          </a:xfrm>
          <a:custGeom>
            <a:avLst/>
            <a:gdLst/>
            <a:ahLst/>
            <a:cxnLst/>
            <a:rect r="r" b="b" t="t" l="l"/>
            <a:pathLst>
              <a:path h="2146582" w="1304048">
                <a:moveTo>
                  <a:pt x="1304049" y="0"/>
                </a:moveTo>
                <a:lnTo>
                  <a:pt x="0" y="0"/>
                </a:lnTo>
                <a:lnTo>
                  <a:pt x="0" y="2146582"/>
                </a:lnTo>
                <a:lnTo>
                  <a:pt x="1304049" y="2146582"/>
                </a:lnTo>
                <a:lnTo>
                  <a:pt x="1304049" y="0"/>
                </a:lnTo>
                <a:close/>
              </a:path>
            </a:pathLst>
          </a:custGeom>
          <a:blipFill>
            <a:blip r:embed="rId10"/>
            <a:stretch>
              <a:fillRect l="0" t="0" r="0" b="0"/>
            </a:stretch>
          </a:blipFill>
        </p:spPr>
      </p:sp>
      <p:sp>
        <p:nvSpPr>
          <p:cNvPr name="Freeform 14" id="14"/>
          <p:cNvSpPr/>
          <p:nvPr/>
        </p:nvSpPr>
        <p:spPr>
          <a:xfrm flipH="false" flipV="false" rot="0">
            <a:off x="15549118" y="7777563"/>
            <a:ext cx="2018611" cy="1791517"/>
          </a:xfrm>
          <a:custGeom>
            <a:avLst/>
            <a:gdLst/>
            <a:ahLst/>
            <a:cxnLst/>
            <a:rect r="r" b="b" t="t" l="l"/>
            <a:pathLst>
              <a:path h="1791517" w="2018611">
                <a:moveTo>
                  <a:pt x="0" y="0"/>
                </a:moveTo>
                <a:lnTo>
                  <a:pt x="2018611" y="0"/>
                </a:lnTo>
                <a:lnTo>
                  <a:pt x="2018611" y="1791518"/>
                </a:lnTo>
                <a:lnTo>
                  <a:pt x="0" y="1791518"/>
                </a:lnTo>
                <a:lnTo>
                  <a:pt x="0" y="0"/>
                </a:lnTo>
                <a:close/>
              </a:path>
            </a:pathLst>
          </a:custGeom>
          <a:blipFill>
            <a:blip r:embed="rId11"/>
            <a:stretch>
              <a:fillRect l="0" t="0" r="0" b="0"/>
            </a:stretch>
          </a:blipFill>
        </p:spPr>
      </p:sp>
      <p:sp>
        <p:nvSpPr>
          <p:cNvPr name="Freeform 15" id="15"/>
          <p:cNvSpPr/>
          <p:nvPr/>
        </p:nvSpPr>
        <p:spPr>
          <a:xfrm flipH="false" flipV="false" rot="0">
            <a:off x="1359755" y="2900685"/>
            <a:ext cx="5747765" cy="5650750"/>
          </a:xfrm>
          <a:custGeom>
            <a:avLst/>
            <a:gdLst/>
            <a:ahLst/>
            <a:cxnLst/>
            <a:rect r="r" b="b" t="t" l="l"/>
            <a:pathLst>
              <a:path h="5650750" w="5747765">
                <a:moveTo>
                  <a:pt x="0" y="0"/>
                </a:moveTo>
                <a:lnTo>
                  <a:pt x="5747765" y="0"/>
                </a:lnTo>
                <a:lnTo>
                  <a:pt x="5747765" y="5650750"/>
                </a:lnTo>
                <a:lnTo>
                  <a:pt x="0" y="56507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6" id="16"/>
          <p:cNvSpPr/>
          <p:nvPr/>
        </p:nvSpPr>
        <p:spPr>
          <a:xfrm flipH="false" flipV="false" rot="0">
            <a:off x="7213598" y="4250397"/>
            <a:ext cx="11025938" cy="2951326"/>
          </a:xfrm>
          <a:custGeom>
            <a:avLst/>
            <a:gdLst/>
            <a:ahLst/>
            <a:cxnLst/>
            <a:rect r="r" b="b" t="t" l="l"/>
            <a:pathLst>
              <a:path h="2951326" w="11025938">
                <a:moveTo>
                  <a:pt x="0" y="0"/>
                </a:moveTo>
                <a:lnTo>
                  <a:pt x="11025939" y="0"/>
                </a:lnTo>
                <a:lnTo>
                  <a:pt x="11025939" y="2951326"/>
                </a:lnTo>
                <a:lnTo>
                  <a:pt x="0" y="2951326"/>
                </a:lnTo>
                <a:lnTo>
                  <a:pt x="0" y="0"/>
                </a:lnTo>
                <a:close/>
              </a:path>
            </a:pathLst>
          </a:custGeom>
          <a:blipFill>
            <a:blip r:embed="rId14"/>
            <a:stretch>
              <a:fillRect l="0" t="-4995" r="-452" b="0"/>
            </a:stretch>
          </a:blipFill>
        </p:spPr>
      </p:sp>
      <p:sp>
        <p:nvSpPr>
          <p:cNvPr name="TextBox 17" id="17"/>
          <p:cNvSpPr txBox="true"/>
          <p:nvPr/>
        </p:nvSpPr>
        <p:spPr>
          <a:xfrm rot="10915">
            <a:off x="1367515" y="3258181"/>
            <a:ext cx="5739128" cy="4897658"/>
          </a:xfrm>
          <a:prstGeom prst="rect">
            <a:avLst/>
          </a:prstGeom>
        </p:spPr>
        <p:txBody>
          <a:bodyPr anchor="t" rtlCol="false" tIns="0" lIns="0" bIns="0" rIns="0">
            <a:spAutoFit/>
          </a:bodyPr>
          <a:lstStyle/>
          <a:p>
            <a:pPr algn="ctr">
              <a:lnSpc>
                <a:spcPts val="3575"/>
              </a:lnSpc>
            </a:pPr>
            <a:r>
              <a:rPr lang="en-US" sz="2553">
                <a:solidFill>
                  <a:srgbClr val="954C3E"/>
                </a:solidFill>
                <a:latin typeface="Hangyaboly"/>
                <a:ea typeface="Hangyaboly"/>
                <a:cs typeface="Hangyaboly"/>
                <a:sym typeface="Hangyaboly"/>
              </a:rPr>
              <a:t>While crime fluctuated, the decade ended with significantly more stolen property cases than it began, indicating a failure to curb the issue.The early 2000s showed initial success, with the number of cases slightly dropping for two consecutive years.This suggests that the crime wave accelerated in the mid-2000s. We see a significant spike in 2004, and the highest volume of property crime was reported at the end of our study period in 2010.</a:t>
            </a:r>
          </a:p>
        </p:txBody>
      </p:sp>
      <p:sp>
        <p:nvSpPr>
          <p:cNvPr name="TextBox 18" id="18"/>
          <p:cNvSpPr txBox="true"/>
          <p:nvPr/>
        </p:nvSpPr>
        <p:spPr>
          <a:xfrm rot="10915">
            <a:off x="2156058" y="621665"/>
            <a:ext cx="13945677" cy="1998340"/>
          </a:xfrm>
          <a:prstGeom prst="rect">
            <a:avLst/>
          </a:prstGeom>
        </p:spPr>
        <p:txBody>
          <a:bodyPr anchor="t" rtlCol="false" tIns="0" lIns="0" bIns="0" rIns="0">
            <a:spAutoFit/>
          </a:bodyPr>
          <a:lstStyle/>
          <a:p>
            <a:pPr algn="ctr">
              <a:lnSpc>
                <a:spcPts val="7980"/>
              </a:lnSpc>
            </a:pPr>
            <a:r>
              <a:rPr lang="en-US" sz="5700">
                <a:solidFill>
                  <a:srgbClr val="6C382E"/>
                </a:solidFill>
                <a:latin typeface="Apricots"/>
                <a:ea typeface="Apricots"/>
                <a:cs typeface="Apricots"/>
                <a:sym typeface="Apricots"/>
              </a:rPr>
              <a:t>Key Finding 4: Decadal Property Crime Trends (2001–2010)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DAG02I7Vhpw</dc:identifier>
  <dcterms:modified xsi:type="dcterms:W3CDTF">2011-08-01T06:04:30Z</dcterms:modified>
  <cp:revision>1</cp:revision>
  <dc:title>Big Data Analytics Project: Property Stolen &amp; Recovered (2001-2010)</dc:title>
</cp:coreProperties>
</file>