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23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8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E551-417B-B1E5-F34521D7653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8-E551-417B-B1E5-F34521D76539}"/>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9-E551-417B-B1E5-F34521D7653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A-E551-417B-B1E5-F34521D76539}"/>
            </c:ext>
          </c:extLst>
        </c:ser>
        <c:dLbls>
          <c:showLegendKey val="0"/>
          <c:showVal val="0"/>
          <c:showCatName val="0"/>
          <c:showSerName val="0"/>
          <c:showPercent val="0"/>
          <c:showBubbleSize val="0"/>
        </c:dLbls>
        <c:gapWidth val="219"/>
        <c:overlap val="-27"/>
        <c:axId val="400542256"/>
        <c:axId val="503114032"/>
      </c:barChart>
      <c:catAx>
        <c:axId val="40054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114032"/>
        <c:crosses val="autoZero"/>
        <c:auto val="1"/>
        <c:lblAlgn val="ctr"/>
        <c:lblOffset val="100"/>
        <c:noMultiLvlLbl val="0"/>
      </c:catAx>
      <c:valAx>
        <c:axId val="503114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542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2873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093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772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8489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73244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74696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4667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87459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6046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13586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518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357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2407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8958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387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26822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236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0458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31595954"/>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57200" y="37004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582" y="3314150"/>
            <a:ext cx="10210418"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 </a:t>
            </a:r>
            <a:r>
              <a:rPr lang="en-IN" sz="2400" dirty="0" err="1">
                <a:latin typeface="Times New Roman" panose="02020603050405020304" pitchFamily="18" charset="0"/>
                <a:cs typeface="Times New Roman" panose="02020603050405020304" pitchFamily="18" charset="0"/>
              </a:rPr>
              <a:t>Monish</a:t>
            </a:r>
            <a:r>
              <a:rPr lang="en-IN" sz="2400" dirty="0">
                <a:latin typeface="Times New Roman" panose="02020603050405020304" pitchFamily="18" charset="0"/>
                <a:cs typeface="Times New Roman" panose="02020603050405020304" pitchFamily="18" charset="0"/>
              </a:rPr>
              <a:t> 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 22131110420</a:t>
            </a:r>
            <a:r>
              <a:rPr lang="en-IN" sz="24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6</a:t>
            </a:r>
          </a:p>
          <a:p>
            <a:r>
              <a:rPr lang="en-US" sz="2400" dirty="0">
                <a:latin typeface="Times New Roman" panose="02020603050405020304" pitchFamily="18" charset="0"/>
                <a:cs typeface="Times New Roman" panose="02020603050405020304" pitchFamily="18" charset="0"/>
              </a:rPr>
              <a:t>NM :</a:t>
            </a:r>
            <a:r>
              <a:rPr lang="en-IN" sz="2400" dirty="0">
                <a:latin typeface="Times New Roman" panose="02020603050405020304" pitchFamily="18" charset="0"/>
                <a:cs typeface="Times New Roman" panose="02020603050405020304" pitchFamily="18" charset="0"/>
              </a:rPr>
              <a:t>2615E7A6BB192579E364B8E8AD9DDD08</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 B.com (CS) </a:t>
            </a:r>
          </a:p>
          <a:p>
            <a:r>
              <a:rPr lang="en-US" sz="2400" dirty="0">
                <a:latin typeface="Times New Roman" panose="02020603050405020304" pitchFamily="18" charset="0"/>
                <a:cs typeface="Times New Roman" panose="02020603050405020304" pitchFamily="18" charset="0"/>
              </a:rPr>
              <a:t>COLLEGE: Govt.Arts College for men Nandanam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A3B97D8E-7DF6-4B92-A92A-2FAC55C3A242}"/>
              </a:ext>
            </a:extLst>
          </p:cNvPr>
          <p:cNvSpPr txBox="1"/>
          <p:nvPr/>
        </p:nvSpPr>
        <p:spPr>
          <a:xfrm>
            <a:off x="838200" y="1828800"/>
            <a:ext cx="11125200" cy="1754326"/>
          </a:xfrm>
          <a:prstGeom prst="rect">
            <a:avLst/>
          </a:prstGeom>
          <a:noFill/>
        </p:spPr>
        <p:txBody>
          <a:bodyPr wrap="square" rtlCol="0">
            <a:spAutoFit/>
          </a:bodyPr>
          <a:lstStyle/>
          <a:p>
            <a:pPr marL="285750" indent="-285750">
              <a:buFont typeface="Courier New" panose="02070309020205020404" pitchFamily="49" charset="0"/>
              <a:buChar char="o"/>
            </a:pPr>
            <a:r>
              <a:rPr lang="en-IN" sz="3600" dirty="0">
                <a:latin typeface="Times New Roman" panose="02020603050405020304" pitchFamily="18" charset="0"/>
                <a:cs typeface="Times New Roman" panose="02020603050405020304" pitchFamily="18" charset="0"/>
              </a:rPr>
              <a:t>Performance level </a:t>
            </a:r>
            <a:r>
              <a:rPr lang="en-US" sz="3600" dirty="0">
                <a:latin typeface="Times New Roman" panose="02020603050405020304" pitchFamily="18" charset="0"/>
                <a:cs typeface="Times New Roman" panose="02020603050405020304" pitchFamily="18" charset="0"/>
              </a:rPr>
              <a:t>=IFS(Z8&gt;=5,"VER</a:t>
            </a:r>
            <a:r>
              <a:rPr lang="en-IN" sz="3600" dirty="0">
                <a:latin typeface="Times New Roman" panose="02020603050405020304" pitchFamily="18" charset="0"/>
                <a:cs typeface="Times New Roman" panose="02020603050405020304" pitchFamily="18" charset="0"/>
              </a:rPr>
              <a:t>Y</a:t>
            </a:r>
            <a:r>
              <a:rPr lang="en-US" sz="3600" dirty="0">
                <a:latin typeface="Times New Roman" panose="02020603050405020304" pitchFamily="18" charset="0"/>
                <a:cs typeface="Times New Roman" panose="02020603050405020304" pitchFamily="18" charset="0"/>
              </a:rPr>
              <a:t> HIGH",Z8&gt;=4,"HIGH",Z8&gt;3,"MED",TRUE,"low")</a:t>
            </a:r>
            <a:endParaRPr lang="en-IN" sz="3600" dirty="0">
              <a:latin typeface="Times New Roman" panose="02020603050405020304" pitchFamily="18" charset="0"/>
              <a:cs typeface="Times New Roman" panose="02020603050405020304" pitchFamily="18" charset="0"/>
            </a:endParaRPr>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053637" y="8248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0210800" y="628395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826307"/>
            <a:ext cx="3359468" cy="752129"/>
          </a:xfrm>
          <a:prstGeom prst="rect">
            <a:avLst/>
          </a:prstGeom>
        </p:spPr>
        <p:txBody>
          <a:bodyPr vert="horz" wrap="square" lIns="0" tIns="13335" rIns="0" bIns="0" rtlCol="0">
            <a:spAutoFit/>
          </a:bodyPr>
          <a:lstStyle/>
          <a:p>
            <a:pPr marL="12700">
              <a:lnSpc>
                <a:spcPct val="100000"/>
              </a:lnSpc>
              <a:spcBef>
                <a:spcPts val="105"/>
              </a:spcBef>
            </a:pPr>
            <a:r>
              <a:rPr sz="4800" dirty="0"/>
              <a:t>R</a:t>
            </a:r>
            <a:r>
              <a:rPr sz="4800" spc="-40" dirty="0"/>
              <a:t>E</a:t>
            </a:r>
            <a:r>
              <a:rPr sz="4800" spc="15" dirty="0"/>
              <a:t>S</a:t>
            </a:r>
            <a:r>
              <a:rPr sz="4800" spc="-30" dirty="0"/>
              <a:t>U</a:t>
            </a:r>
            <a:r>
              <a:rPr sz="4800" spc="-405" dirty="0"/>
              <a:t>L</a:t>
            </a:r>
            <a:r>
              <a:rPr sz="48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DD5D369-D26A-4E6A-898C-B4662BD43CF3}"/>
              </a:ext>
            </a:extLst>
          </p:cNvPr>
          <p:cNvGraphicFramePr>
            <a:graphicFrameLocks/>
          </p:cNvGraphicFramePr>
          <p:nvPr>
            <p:extLst>
              <p:ext uri="{D42A27DB-BD31-4B8C-83A1-F6EECF244321}">
                <p14:modId xmlns:p14="http://schemas.microsoft.com/office/powerpoint/2010/main" val="3852104753"/>
              </p:ext>
            </p:extLst>
          </p:nvPr>
        </p:nvGraphicFramePr>
        <p:xfrm>
          <a:off x="1295400" y="1814511"/>
          <a:ext cx="8534400" cy="421718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67733"/>
            <a:ext cx="10131425" cy="1456267"/>
          </a:xfrm>
        </p:spPr>
        <p:txBody>
          <a:bodyPr>
            <a:normAutofit/>
          </a:bodyPr>
          <a:lstStyle/>
          <a:p>
            <a:r>
              <a:rPr lang="en-US"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6F283E-C65B-4D6A-9875-6D8F134C9490}"/>
              </a:ext>
            </a:extLst>
          </p:cNvPr>
          <p:cNvSpPr txBox="1"/>
          <p:nvPr/>
        </p:nvSpPr>
        <p:spPr>
          <a:xfrm>
            <a:off x="1676400" y="1228397"/>
            <a:ext cx="9753600" cy="4401205"/>
          </a:xfrm>
          <a:prstGeom prst="rect">
            <a:avLst/>
          </a:prstGeom>
          <a:noFill/>
        </p:spPr>
        <p:txBody>
          <a:bodyPr wrap="square" rtlCol="0">
            <a:spAutoFit/>
          </a:bodyPr>
          <a:lstStyle/>
          <a:p>
            <a:pPr marL="457200" indent="-457200">
              <a:buFont typeface="Wingdings" panose="05000000000000000000" pitchFamily="2" charset="2"/>
              <a:buChar char="Ø"/>
            </a:pPr>
            <a:r>
              <a:rPr lang="en-US" altLang="en-US" sz="2800" dirty="0">
                <a:ln w="0"/>
                <a:effectLst>
                  <a:outerShdw blurRad="38100" dist="19050" dir="2700000" algn="tl" rotWithShape="0">
                    <a:schemeClr val="dk1">
                      <a:alpha val="40000"/>
                    </a:schemeClr>
                  </a:outerShdw>
                </a:effectLst>
              </a:rPr>
              <a:t>*Role Distribution*: If this data is about employee distribution, it looks like certain roles have higher counts or more significant performance metrics. For instance, roles like "</a:t>
            </a:r>
            <a:r>
              <a:rPr lang="en-US" altLang="en-US" sz="2800" dirty="0" err="1">
                <a:ln w="0"/>
                <a:effectLst>
                  <a:outerShdw blurRad="38100" dist="19050" dir="2700000" algn="tl" rotWithShape="0">
                    <a:schemeClr val="dk1">
                      <a:alpha val="40000"/>
                    </a:schemeClr>
                  </a:outerShdw>
                </a:effectLst>
              </a:rPr>
              <a:t>Labour</a:t>
            </a:r>
            <a:r>
              <a:rPr lang="en-US" altLang="en-US" sz="2800" dirty="0">
                <a:ln w="0"/>
                <a:effectLst>
                  <a:outerShdw blurRad="38100" dist="19050" dir="2700000" algn="tl" rotWithShape="0">
                    <a:schemeClr val="dk1">
                      <a:alpha val="40000"/>
                    </a:schemeClr>
                  </a:outerShdw>
                </a:effectLst>
              </a:rPr>
              <a:t>" or "Foreman" might have more employees or higher performance metrics than roles like "Billing" or "Driver".   </a:t>
            </a:r>
          </a:p>
          <a:p>
            <a:endParaRPr lang="en-US" altLang="en-US" sz="2800" dirty="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Ø"/>
            </a:pPr>
            <a:r>
              <a:rPr lang="en-US" altLang="en-US" sz="2800" dirty="0">
                <a:ln w="0"/>
                <a:effectLst>
                  <a:outerShdw blurRad="38100" dist="19050" dir="2700000" algn="tl" rotWithShape="0">
                    <a:schemeClr val="dk1">
                      <a:alpha val="40000"/>
                    </a:schemeClr>
                  </a:outerShdw>
                </a:effectLst>
              </a:rPr>
              <a:t> *Diversity Analysis*: If the data includes demographic breakdowns, there may be insights on diversity in different roles. For example, you might conclude if certain roles have more diversity compared to others.</a:t>
            </a:r>
            <a:endParaRPr lang="en-GB" alt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2940" y="96028"/>
            <a:ext cx="2461578" cy="293011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324600" y="8016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692956" y="301254"/>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IN"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C0609044-EB33-41A6-BDC3-1162F479B5D1}"/>
              </a:ext>
            </a:extLst>
          </p:cNvPr>
          <p:cNvSpPr txBox="1"/>
          <p:nvPr/>
        </p:nvSpPr>
        <p:spPr>
          <a:xfrm>
            <a:off x="2362200" y="2249925"/>
            <a:ext cx="9448800" cy="3046988"/>
          </a:xfrm>
          <a:prstGeom prst="rect">
            <a:avLst/>
          </a:prstGeom>
          <a:noFill/>
        </p:spPr>
        <p:txBody>
          <a:bodyPr wrap="square" rtlCol="0">
            <a:spAutoFit/>
          </a:bodyPr>
          <a:lstStyle/>
          <a:p>
            <a:pPr marL="285750" indent="-285750">
              <a:buFont typeface="Arial" panose="020B0604020202020204" pitchFamily="34" charset="0"/>
              <a:buChar char="•"/>
            </a:pPr>
            <a:r>
              <a:rPr lang="en-IN" sz="3200" dirty="0"/>
              <a:t>To overview the performance of the employees for the organisational development</a:t>
            </a:r>
          </a:p>
          <a:p>
            <a:pPr marL="285750" indent="-285750">
              <a:buFont typeface="Arial" panose="020B0604020202020204" pitchFamily="34" charset="0"/>
              <a:buChar char="•"/>
            </a:pPr>
            <a:r>
              <a:rPr lang="en-IN" sz="3200" dirty="0"/>
              <a:t>To select the employees who achieved more for the organisation </a:t>
            </a:r>
          </a:p>
          <a:p>
            <a:pPr marL="285750" indent="-285750">
              <a:buFont typeface="Arial" panose="020B0604020202020204" pitchFamily="34" charset="0"/>
              <a:buChar char="•"/>
            </a:pPr>
            <a:r>
              <a:rPr lang="en-IN" sz="3200" dirty="0"/>
              <a:t>To recognise the employees by their performance. </a:t>
            </a:r>
          </a:p>
          <a:p>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4751" y="381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353800" y="48384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47687" y="1507807"/>
            <a:ext cx="9229725" cy="3416320"/>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Employee performance analytics is the act of analysing HR data to measure how your employees are performing against KPIs. These KPIs are role-specific performance goals metrics, or standards that are tied to your larger business goals </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 needs analysis defines deficiencies or problem and identifies causes and solutions. It can be thought of as the process of identifying gaps between what is happening and accounting for the causes of these gaps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96387" y="6768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2537C28-84A3-4DFC-8033-B19A8DA008BC}"/>
              </a:ext>
            </a:extLst>
          </p:cNvPr>
          <p:cNvSpPr txBox="1"/>
          <p:nvPr/>
        </p:nvSpPr>
        <p:spPr>
          <a:xfrm>
            <a:off x="3505200" y="1752600"/>
            <a:ext cx="8763000" cy="3416320"/>
          </a:xfrm>
          <a:prstGeom prst="rect">
            <a:avLst/>
          </a:prstGeom>
          <a:noFill/>
        </p:spPr>
        <p:txBody>
          <a:bodyPr wrap="square" rtlCol="0">
            <a:spAutoFit/>
          </a:bodyPr>
          <a:lstStyle/>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Employer</a:t>
            </a:r>
          </a:p>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Employee</a:t>
            </a:r>
          </a:p>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Organization</a:t>
            </a:r>
          </a:p>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IT sector</a:t>
            </a:r>
          </a:p>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Managers</a:t>
            </a:r>
          </a:p>
          <a:p>
            <a:pPr marL="571500" indent="-571500">
              <a:buFont typeface="Wingdings" panose="05000000000000000000" pitchFamily="2" charset="2"/>
              <a:buChar char="v"/>
            </a:pPr>
            <a:r>
              <a:rPr lang="en-GB" altLang="en-US" sz="3600" dirty="0">
                <a:ln w="0"/>
                <a:effectLst>
                  <a:outerShdw blurRad="38100" dist="19050" dir="2700000" algn="tl" rotWithShape="0">
                    <a:schemeClr val="dk1">
                      <a:alpha val="40000"/>
                    </a:schemeClr>
                  </a:outerShdw>
                </a:effectLst>
              </a:rPr>
              <a:t>Management hierarchy</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10600" y="1628775"/>
            <a:ext cx="2695574" cy="3248025"/>
          </a:xfrm>
          <a:prstGeom prst="rect">
            <a:avLst/>
          </a:prstGeom>
        </p:spPr>
      </p:pic>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F99BCAC-99D5-43FA-9424-B7BD09EA4831}"/>
              </a:ext>
            </a:extLst>
          </p:cNvPr>
          <p:cNvSpPr txBox="1"/>
          <p:nvPr/>
        </p:nvSpPr>
        <p:spPr>
          <a:xfrm>
            <a:off x="3352800" y="2669510"/>
            <a:ext cx="8458200"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Conditional formatting missing</a:t>
            </a:r>
          </a:p>
          <a:p>
            <a:r>
              <a:rPr lang="en-IN" sz="2400" dirty="0">
                <a:latin typeface="Times New Roman" panose="02020603050405020304" pitchFamily="18" charset="0"/>
                <a:cs typeface="Times New Roman" panose="02020603050405020304" pitchFamily="18" charset="0"/>
              </a:rPr>
              <a:t>Filter – remove</a:t>
            </a:r>
          </a:p>
          <a:p>
            <a:r>
              <a:rPr lang="en-IN" sz="2400" dirty="0">
                <a:latin typeface="Times New Roman" panose="02020603050405020304" pitchFamily="18" charset="0"/>
                <a:cs typeface="Times New Roman" panose="02020603050405020304" pitchFamily="18" charset="0"/>
              </a:rPr>
              <a:t>Formula – performance</a:t>
            </a:r>
          </a:p>
          <a:p>
            <a:r>
              <a:rPr lang="en-IN" sz="2400" dirty="0">
                <a:latin typeface="Times New Roman" panose="02020603050405020304" pitchFamily="18" charset="0"/>
                <a:cs typeface="Times New Roman" panose="02020603050405020304" pitchFamily="18" charset="0"/>
              </a:rPr>
              <a:t>Pivot – summar</a:t>
            </a:r>
            <a:r>
              <a:rPr lang="en-US" sz="2400" dirty="0">
                <a:latin typeface="Times New Roman" panose="02020603050405020304" pitchFamily="18" charset="0"/>
                <a:cs typeface="Times New Roman" panose="02020603050405020304" pitchFamily="18" charset="0"/>
              </a:rPr>
              <a:t>y</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Graph – data visualiztion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76200"/>
            <a:ext cx="10131425" cy="1456267"/>
          </a:xfrm>
        </p:spPr>
        <p:txBody>
          <a:bodyPr/>
          <a:lstStyle/>
          <a:p>
            <a:r>
              <a:rPr lang="en-IN" dirty="0"/>
              <a:t>Dataset Description</a:t>
            </a:r>
          </a:p>
        </p:txBody>
      </p:sp>
      <p:sp>
        <p:nvSpPr>
          <p:cNvPr id="4" name="TextBox 3">
            <a:extLst>
              <a:ext uri="{FF2B5EF4-FFF2-40B4-BE49-F238E27FC236}">
                <a16:creationId xmlns:a16="http://schemas.microsoft.com/office/drawing/2014/main" id="{65417114-1E02-4C65-B6A7-B755A3186BFE}"/>
              </a:ext>
            </a:extLst>
          </p:cNvPr>
          <p:cNvSpPr txBox="1"/>
          <p:nvPr/>
        </p:nvSpPr>
        <p:spPr>
          <a:xfrm>
            <a:off x="3581400" y="1219200"/>
            <a:ext cx="9982200" cy="4893647"/>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Emplo</a:t>
            </a:r>
            <a:r>
              <a:rPr lang="en-US" sz="3200" dirty="0">
                <a:latin typeface="Times New Roman" panose="02020603050405020304" pitchFamily="18" charset="0"/>
                <a:cs typeface="Times New Roman" panose="02020603050405020304" pitchFamily="18" charset="0"/>
              </a:rPr>
              <a:t>yee = Kaggle</a:t>
            </a:r>
          </a:p>
          <a:p>
            <a:r>
              <a:rPr lang="en-US" sz="3200" dirty="0">
                <a:latin typeface="Times New Roman" panose="02020603050405020304" pitchFamily="18" charset="0"/>
                <a:cs typeface="Times New Roman" panose="02020603050405020304" pitchFamily="18" charset="0"/>
              </a:rPr>
              <a:t>26-fea</a:t>
            </a:r>
            <a:r>
              <a:rPr lang="en-IN" sz="3200" dirty="0">
                <a:latin typeface="Times New Roman" panose="02020603050405020304" pitchFamily="18" charset="0"/>
                <a:cs typeface="Times New Roman" panose="02020603050405020304" pitchFamily="18" charset="0"/>
              </a:rPr>
              <a:t>tures</a:t>
            </a:r>
          </a:p>
          <a:p>
            <a:r>
              <a:rPr lang="en-IN" sz="3200" dirty="0">
                <a:latin typeface="Times New Roman" panose="02020603050405020304" pitchFamily="18" charset="0"/>
                <a:cs typeface="Times New Roman" panose="02020603050405020304" pitchFamily="18" charset="0"/>
              </a:rPr>
              <a:t>9-features</a:t>
            </a:r>
          </a:p>
          <a:p>
            <a:r>
              <a:rPr lang="en-IN" sz="3200" dirty="0">
                <a:latin typeface="Times New Roman" panose="02020603050405020304" pitchFamily="18" charset="0"/>
                <a:cs typeface="Times New Roman" panose="02020603050405020304" pitchFamily="18" charset="0"/>
              </a:rPr>
              <a:t>Emp id – num</a:t>
            </a:r>
          </a:p>
          <a:p>
            <a:r>
              <a:rPr lang="en-IN" sz="3200" dirty="0">
                <a:latin typeface="Times New Roman" panose="02020603050405020304" pitchFamily="18" charset="0"/>
                <a:cs typeface="Times New Roman" panose="02020603050405020304" pitchFamily="18" charset="0"/>
              </a:rPr>
              <a:t>Name-text</a:t>
            </a:r>
          </a:p>
          <a:p>
            <a:r>
              <a:rPr lang="en-IN" sz="3200" dirty="0">
                <a:latin typeface="Times New Roman" panose="02020603050405020304" pitchFamily="18" charset="0"/>
                <a:cs typeface="Times New Roman" panose="02020603050405020304" pitchFamily="18" charset="0"/>
              </a:rPr>
              <a:t>Emp t</a:t>
            </a:r>
            <a:r>
              <a:rPr lang="en-US" sz="3200" dirty="0">
                <a:latin typeface="Times New Roman" panose="02020603050405020304" pitchFamily="18" charset="0"/>
                <a:cs typeface="Times New Roman" panose="02020603050405020304" pitchFamily="18" charset="0"/>
              </a:rPr>
              <a:t>ype </a:t>
            </a:r>
          </a:p>
          <a:p>
            <a:r>
              <a:rPr lang="en-US" sz="3200" dirty="0">
                <a:latin typeface="Times New Roman" panose="02020603050405020304" pitchFamily="18" charset="0"/>
                <a:cs typeface="Times New Roman" panose="02020603050405020304" pitchFamily="18" charset="0"/>
              </a:rPr>
              <a:t>Performance level</a:t>
            </a:r>
          </a:p>
          <a:p>
            <a:r>
              <a:rPr lang="en-US" sz="3200" dirty="0">
                <a:latin typeface="Times New Roman" panose="02020603050405020304" pitchFamily="18" charset="0"/>
                <a:cs typeface="Times New Roman" panose="02020603050405020304" pitchFamily="18" charset="0"/>
              </a:rPr>
              <a:t>Gender – male female</a:t>
            </a:r>
          </a:p>
          <a:p>
            <a:r>
              <a:rPr lang="en-US" sz="3200" dirty="0">
                <a:latin typeface="Times New Roman" panose="02020603050405020304" pitchFamily="18" charset="0"/>
                <a:cs typeface="Times New Roman" panose="02020603050405020304" pitchFamily="18" charset="0"/>
              </a:rPr>
              <a:t>Employee ra</a:t>
            </a:r>
            <a:r>
              <a:rPr lang="en-IN" sz="3200" dirty="0">
                <a:latin typeface="Times New Roman" panose="02020603050405020304" pitchFamily="18" charset="0"/>
                <a:cs typeface="Times New Roman" panose="02020603050405020304" pitchFamily="18" charset="0"/>
              </a:rPr>
              <a:t>ting - num </a:t>
            </a:r>
          </a:p>
          <a:p>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196387" y="10971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28625" y="2778221"/>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E4124E-D7D9-4761-B0CF-4DA05179663C}"/>
              </a:ext>
            </a:extLst>
          </p:cNvPr>
          <p:cNvSpPr txBox="1"/>
          <p:nvPr/>
        </p:nvSpPr>
        <p:spPr>
          <a:xfrm>
            <a:off x="3048000" y="2443689"/>
            <a:ext cx="8229218" cy="2062103"/>
          </a:xfrm>
          <a:prstGeom prst="rect">
            <a:avLst/>
          </a:prstGeom>
          <a:noFill/>
        </p:spPr>
        <p:txBody>
          <a:bodyPr wrap="square" rtlCol="0">
            <a:spAutoFit/>
          </a:bodyPr>
          <a:lstStyle/>
          <a:p>
            <a:pPr>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Analysing Employee Performance by graph </a:t>
            </a:r>
          </a:p>
          <a:p>
            <a:r>
              <a:rPr lang="en-GB" alt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visualization &amp; Summary table</a:t>
            </a:r>
            <a:endPar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754</TotalTime>
  <Words>388</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Mesh</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43</cp:revision>
  <dcterms:created xsi:type="dcterms:W3CDTF">2024-03-29T15:07:22Z</dcterms:created>
  <dcterms:modified xsi:type="dcterms:W3CDTF">2024-09-09T03:00:31Z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