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77" r:id="rId6"/>
    <p:sldId id="294" r:id="rId7"/>
    <p:sldId id="293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9" r:id="rId22"/>
    <p:sldId id="310" r:id="rId23"/>
    <p:sldId id="312" r:id="rId24"/>
    <p:sldId id="313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3767C3-B91E-47D5-8189-9A02759A6E18}" v="6" dt="2025-03-29T06:25:02.038"/>
  </p1510:revLst>
</p1510:revInfo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7" autoAdjust="0"/>
    <p:restoredTop sz="93204" autoAdjust="0"/>
  </p:normalViewPr>
  <p:slideViewPr>
    <p:cSldViewPr snapToGrid="0">
      <p:cViewPr varScale="1">
        <p:scale>
          <a:sx n="70" d="100"/>
          <a:sy n="70" d="100"/>
        </p:scale>
        <p:origin x="994" y="53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3A9EE-B7CC-A426-42AC-8BE19078F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42313C-69E0-3B39-E5A6-7D1AF3C502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671B40-A42E-B4F4-0440-C8C3163F24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03E35-645A-F6D9-F882-58D1FBD8BA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76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ECDE5-4D12-F3A2-0F4A-CF81FD874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450D90-CC7F-3988-07E0-FDE6F1D64F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52AEB5-F349-7800-316F-01DCAFB107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710AE-119E-16A8-4676-C89F27960D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292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10C96-9ABD-61FF-07F9-F06B920F0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314B1B-C4FA-77CD-834C-C74D109AEE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38C30E-89C9-7C0C-4459-0AA8A2E06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8745E-0310-D0A0-B9DA-506D233478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38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DB17D-2B83-B889-67A8-A51B06553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DE0716-22AA-10D4-F361-BABB077ADB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C01831-78DC-BE85-76A6-B5F6B8203F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5AD8A-F966-0A95-A033-BDC7B51B16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20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ECFF1-B248-2ED5-AC0B-2136E4DFF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1B96AA-38C1-C693-8815-ABF6F96A6B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A87D62-2A86-53D0-8AF5-0375340C5A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E3660-C869-72EB-07D3-E3F3F897F5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71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61C3E-C702-1A37-9902-2D42B24DA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C9BCF9-FF8B-6463-DC27-3BE8DACA4B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DD7656-DB3B-EA19-AA7C-0E23565ACB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8B993-F24C-8EED-8893-D9792A1415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10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310A0-84CE-F4D9-B332-7ECDB2A9D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7FFB38-C0DE-B9B6-3B12-38260FB738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C7C40B-5861-0C27-DDB0-F4499C185B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9F6C5-9845-4792-E7C2-20B6DF80A6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706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6D6E6-207E-B22C-9C3D-32CE6340D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73C453-55E1-7BF9-9B8D-C733D55D39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01CA80-64F0-ED8D-28CB-B17D0ABC52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907F-5E3A-D593-B699-96964C2A56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5001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C0906-0303-0D44-C58B-91B76C409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71492A-9445-2CA9-653A-1DB02A6314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CF3819-F81A-D3B0-3D54-CDAF007F9F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A6B2E-D533-21C6-4DDB-AFA6F1A268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685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E27EC-F894-4B8E-D6A9-99A7E1782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102309-BE0D-5C38-5636-80179FFAB5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788116-EE9E-BA50-C4B2-A2F3658AA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1B841-CBEB-7759-3B23-B47855B7DC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37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FE08A-D75E-AE32-30D5-DF87E045B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22F4D3-1F2E-2AF0-E2B2-DA2ED34463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5CDA80-191C-B503-4834-584516E92A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8DC79-8BA2-304A-4A8F-ED32A905A0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734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FE08A-D75E-AE32-30D5-DF87E045B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22F4D3-1F2E-2AF0-E2B2-DA2ED34463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5CDA80-191C-B503-4834-584516E92A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8DC79-8BA2-304A-4A8F-ED32A905A0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640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0B63C-86C1-09EB-826C-55E64B28E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EA7947-C6E7-9ABD-385B-5672057EE1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6B3BD5-9D4C-9B3D-52A5-F3374B695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46D2D-1006-FB92-6E3E-C64C6EBBF8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23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A3159-8FA4-3BA5-6778-F37E35564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7C7249-FC86-D6ED-92E2-FFCAAD0019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7B816D-2AF7-A34E-7D42-BEA7BF4B4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3F37F-5128-4700-0E26-4A9124F819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53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87190-F35C-FC28-2365-49080E921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39A350-8A4B-CF7D-EDE6-13D55576DB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B8ED80-4427-35CE-8D15-1E7C111579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F9907-AEA6-5AE6-4A14-EE2BF1C7B8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10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895CE-3FE4-6B28-71CA-87A321612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CEC82D-3491-7D22-DCB9-CDDA945D26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F55D78-6803-FB32-D297-16881E19C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9BF69-5491-C7BB-BDC9-CB7781E299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481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3BBF6-DF2E-FE24-300E-AAC235C29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83A0CD-9EA0-BCE2-777A-46BCC7FBC2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62FE20-DFD5-21A8-F66E-D34F59BC93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90E75-6FAE-2010-03BE-E62F91D60A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45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4995B-110D-D3DF-28B7-7578F1EB3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A946D5-39E0-7156-F413-6B79B55F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DFEE40-F0A0-9724-2121-1994F2F9C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0CECC-4704-1811-5E42-FA758E096C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09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E5FC3-5511-9FF4-13AA-87ACFFFD4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9A53BD-D76C-3BB2-AB5F-6CB8D92FF7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47115-B272-103B-8C7F-1039DE79B7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F2652-42B3-0BF5-37BC-12D710556D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81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7556" y="189580"/>
            <a:ext cx="5956692" cy="4494387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BACKPACK for contextual reminders and content monitoring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D7C75-5B78-FBF8-C58D-F8620F369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B7C83-526E-1747-0393-21464907C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084" y="823375"/>
            <a:ext cx="6589150" cy="735261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Components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AC53A-675F-8F1F-6CAA-B98F7BAFD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10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3111E663-5678-9CB3-F9B9-FD18C0F10EE2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777548900"/>
              </p:ext>
            </p:extLst>
          </p:nvPr>
        </p:nvGraphicFramePr>
        <p:xfrm>
          <a:off x="874144" y="1723300"/>
          <a:ext cx="6597650" cy="4354292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3298825">
                  <a:extLst>
                    <a:ext uri="{9D8B030D-6E8A-4147-A177-3AD203B41FA5}">
                      <a16:colId xmlns:a16="http://schemas.microsoft.com/office/drawing/2014/main" val="2532062052"/>
                    </a:ext>
                  </a:extLst>
                </a:gridCol>
                <a:gridCol w="3298825">
                  <a:extLst>
                    <a:ext uri="{9D8B030D-6E8A-4147-A177-3AD203B41FA5}">
                      <a16:colId xmlns:a16="http://schemas.microsoft.com/office/drawing/2014/main" val="3360458538"/>
                    </a:ext>
                  </a:extLst>
                </a:gridCol>
              </a:tblGrid>
              <a:tr h="958274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Software</a:t>
                      </a:r>
                      <a:endParaRPr lang="en-IN" sz="1100" dirty="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Purpose</a:t>
                      </a:r>
                      <a:endParaRPr lang="en-IN" sz="1100" dirty="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098555"/>
                  </a:ext>
                </a:extLst>
              </a:tr>
              <a:tr h="603736">
                <a:tc>
                  <a:txBody>
                    <a:bodyPr/>
                    <a:lstStyle/>
                    <a:p>
                      <a:r>
                        <a:rPr lang="en-IN" sz="1100" b="1" dirty="0"/>
                        <a:t>Arduino IDE</a:t>
                      </a:r>
                      <a:endParaRPr lang="en-IN" sz="1100" dirty="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Used for programming the ESP32-S3 microcontroller.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665700"/>
                  </a:ext>
                </a:extLst>
              </a:tr>
              <a:tr h="491706">
                <a:tc>
                  <a:txBody>
                    <a:bodyPr/>
                    <a:lstStyle/>
                    <a:p>
                      <a:r>
                        <a:rPr lang="en-IN" sz="1100" b="1"/>
                        <a:t>Supabase</a:t>
                      </a:r>
                      <a:endParaRPr lang="en-IN" sz="110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Manages cloud database storage and authentication.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151590"/>
                  </a:ext>
                </a:extLst>
              </a:tr>
              <a:tr h="395859">
                <a:tc>
                  <a:txBody>
                    <a:bodyPr/>
                    <a:lstStyle/>
                    <a:p>
                      <a:r>
                        <a:rPr lang="en-IN" sz="1100" b="1" dirty="0"/>
                        <a:t>Mobile Application (React Native/Flutter)</a:t>
                      </a:r>
                      <a:endParaRPr lang="en-IN" sz="1100" dirty="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Displays real-time notifications and provides an interactive interface.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812363"/>
                  </a:ext>
                </a:extLst>
              </a:tr>
              <a:tr h="509914">
                <a:tc>
                  <a:txBody>
                    <a:bodyPr/>
                    <a:lstStyle/>
                    <a:p>
                      <a:r>
                        <a:rPr lang="en-US" sz="1100" b="1" dirty="0"/>
                        <a:t>Weather API</a:t>
                      </a:r>
                      <a:endParaRPr lang="en-US" sz="1100" dirty="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Fetches real-time weather data for umbrella recommendations.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897730"/>
                  </a:ext>
                </a:extLst>
              </a:tr>
              <a:tr h="588508">
                <a:tc>
                  <a:txBody>
                    <a:bodyPr/>
                    <a:lstStyle/>
                    <a:p>
                      <a:r>
                        <a:rPr lang="en-IN" sz="1100" b="1"/>
                        <a:t>NFC Data Processing Algorithm</a:t>
                      </a:r>
                      <a:endParaRPr lang="en-IN" sz="110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Compares scanned book data with a predefined checklist.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983442"/>
                  </a:ext>
                </a:extLst>
              </a:tr>
              <a:tr h="806295">
                <a:tc>
                  <a:txBody>
                    <a:bodyPr/>
                    <a:lstStyle/>
                    <a:p>
                      <a:r>
                        <a:rPr lang="en-US" sz="1100" b="1"/>
                        <a:t>Push Notification Service (Using ESP32 HTTP Requests)</a:t>
                      </a:r>
                      <a:endParaRPr lang="en-US" sz="110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Sends real-time alerts to the mobile app via </a:t>
                      </a:r>
                      <a:r>
                        <a:rPr lang="en-US" sz="1100" dirty="0" err="1"/>
                        <a:t>Supabase</a:t>
                      </a:r>
                      <a:r>
                        <a:rPr lang="en-US" sz="1100" dirty="0"/>
                        <a:t>.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088321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ADC4375D-A8CC-FFC5-B84E-41D2299EDA1A}"/>
              </a:ext>
            </a:extLst>
          </p:cNvPr>
          <p:cNvSpPr/>
          <p:nvPr/>
        </p:nvSpPr>
        <p:spPr>
          <a:xfrm>
            <a:off x="8126083" y="0"/>
            <a:ext cx="4065917" cy="685799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43569AF-3EF8-3A29-BB37-5D6E0F915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646" y="1277427"/>
            <a:ext cx="1311215" cy="131121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D714449-2CE5-73C4-D11A-A1C9E0C02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3595" y="1234857"/>
            <a:ext cx="1311215" cy="131121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4666B3A-9EE5-4A79-C382-1B33490B9A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5646" y="3866069"/>
            <a:ext cx="1311215" cy="131121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3C13AFC-1AB9-6F02-6B6F-38AACB9172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9989" y="3944858"/>
            <a:ext cx="1114821" cy="111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7609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5800D-7465-EEED-4048-FF0E22BF1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C89CD75-0635-21AC-ED90-ED5A822F0947}"/>
              </a:ext>
            </a:extLst>
          </p:cNvPr>
          <p:cNvSpPr/>
          <p:nvPr/>
        </p:nvSpPr>
        <p:spPr>
          <a:xfrm>
            <a:off x="0" y="-60385"/>
            <a:ext cx="12192000" cy="69183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B5FE4B-C851-A8CC-53D5-916ED604E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65" y="400578"/>
            <a:ext cx="9743390" cy="648016"/>
          </a:xfrm>
        </p:spPr>
        <p:txBody>
          <a:bodyPr>
            <a:normAutofit fontScale="90000"/>
          </a:bodyPr>
          <a:lstStyle/>
          <a:p>
            <a:r>
              <a:rPr lang="en-IN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96CE8B-50D2-8320-FA45-E6C469314DA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6165" y="1246910"/>
            <a:ext cx="10601326" cy="34988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b="1" u="sng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1 - Purpose &amp; Requirements</a:t>
            </a:r>
            <a:endParaRPr lang="en-US" sz="2400" u="sng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9586E0-1EBA-4DE1-9E3B-8CC6AE18A154}"/>
              </a:ext>
            </a:extLst>
          </p:cNvPr>
          <p:cNvSpPr txBox="1"/>
          <p:nvPr/>
        </p:nvSpPr>
        <p:spPr>
          <a:xfrm>
            <a:off x="5372100" y="3210126"/>
            <a:ext cx="632373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u="sng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Requirements:</a:t>
            </a:r>
          </a:p>
          <a:p>
            <a:pPr>
              <a:lnSpc>
                <a:spcPct val="100000"/>
              </a:lnSpc>
            </a:pPr>
            <a:endPara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Real-time item tracking</a:t>
            </a:r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via the mobile app.</a:t>
            </a:r>
            <a:b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Push notifications</a:t>
            </a:r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missing books, battery low, and heavy bag alerts.</a:t>
            </a:r>
            <a:b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Offline functionality</a:t>
            </a:r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with cloud syncing via </a:t>
            </a:r>
            <a:r>
              <a:rPr lang="en-US" sz="18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Supabase</a:t>
            </a:r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b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Secure access</a:t>
            </a:r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with authentication and data encryption.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4F4381-C0B1-4841-BBF8-A6437C617EBF}"/>
              </a:ext>
            </a:extLst>
          </p:cNvPr>
          <p:cNvSpPr txBox="1"/>
          <p:nvPr/>
        </p:nvSpPr>
        <p:spPr>
          <a:xfrm>
            <a:off x="496165" y="3168562"/>
            <a:ext cx="468889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u="sng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Behavior:</a:t>
            </a:r>
          </a:p>
          <a:p>
            <a:pPr>
              <a:lnSpc>
                <a:spcPct val="100000"/>
              </a:lnSpc>
            </a:pPr>
            <a:endPara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 Mode:</a:t>
            </a:r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Scans </a:t>
            </a:r>
            <a:r>
              <a:rPr lang="en-US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NFC tags</a:t>
            </a:r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checks against the timetable.</a:t>
            </a:r>
          </a:p>
          <a:p>
            <a:pPr>
              <a:lnSpc>
                <a:spcPct val="100000"/>
              </a:lnSpc>
            </a:pPr>
            <a:endParaRPr lang="en-US" sz="1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Manual Mode:</a:t>
            </a:r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User manually confirms packed items via the </a:t>
            </a:r>
            <a:r>
              <a:rPr lang="en-US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mobile app</a:t>
            </a:r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en-US" sz="1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Additional Features:</a:t>
            </a:r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Battery alerts, real-time monitoring, and </a:t>
            </a:r>
            <a:r>
              <a:rPr lang="en-US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weight tracking</a:t>
            </a:r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6F0F8-E4BB-40CD-A7C2-9AEED107F069}"/>
              </a:ext>
            </a:extLst>
          </p:cNvPr>
          <p:cNvSpPr txBox="1"/>
          <p:nvPr/>
        </p:nvSpPr>
        <p:spPr>
          <a:xfrm>
            <a:off x="496165" y="1877254"/>
            <a:ext cx="113598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u="sng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Purpose: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A smart backpack system that helps users pack the right books using </a:t>
            </a:r>
            <a:r>
              <a:rPr lang="en-US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NFC technology</a:t>
            </a:r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provides </a:t>
            </a:r>
            <a:r>
              <a:rPr lang="en-US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battery monitoring</a:t>
            </a:r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recommends an </a:t>
            </a:r>
            <a:r>
              <a:rPr lang="en-US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umbrella based on weather data</a:t>
            </a:r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27524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42411-CFFD-C2B1-5665-A023AE3F0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716B2C-3BC9-8DBB-A7B8-87DD299FE9FE}"/>
              </a:ext>
            </a:extLst>
          </p:cNvPr>
          <p:cNvSpPr/>
          <p:nvPr/>
        </p:nvSpPr>
        <p:spPr>
          <a:xfrm>
            <a:off x="0" y="-60385"/>
            <a:ext cx="12192000" cy="69183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26D41A-0283-883F-0E28-477B5931094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05864" y="928719"/>
            <a:ext cx="3438775" cy="4013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b="1" u="sng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2 – Process Model Specification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2231E6-9114-8950-6D89-D830A20C1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639" y="208940"/>
            <a:ext cx="7941497" cy="6256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1BB68F-05C8-4D8D-AA7D-5251D6609DD8}"/>
              </a:ext>
            </a:extLst>
          </p:cNvPr>
          <p:cNvSpPr txBox="1"/>
          <p:nvPr/>
        </p:nvSpPr>
        <p:spPr>
          <a:xfrm>
            <a:off x="442232" y="2195352"/>
            <a:ext cx="301856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flowchart</a:t>
            </a: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represents the </a:t>
            </a:r>
            <a:b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Working Process</a:t>
            </a: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the </a:t>
            </a:r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Backpack System</a:t>
            </a: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b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operates in two modes – </a:t>
            </a:r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 mode </a:t>
            </a: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Manual Mode.</a:t>
            </a:r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88973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04EB4-C1F2-23FE-67C4-AFFBCF53E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CB5418-37B6-D2F8-8C81-F31069F543A3}"/>
              </a:ext>
            </a:extLst>
          </p:cNvPr>
          <p:cNvSpPr/>
          <p:nvPr/>
        </p:nvSpPr>
        <p:spPr>
          <a:xfrm>
            <a:off x="0" y="-60385"/>
            <a:ext cx="12192000" cy="69183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BDAC46F-801C-BF87-323A-11D151BD50E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495850" y="1950876"/>
            <a:ext cx="4675909" cy="453324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system connects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users, a smart backpack, 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 RFID scanner, 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ESP32-S3, a cloud server,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tracking service, 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a mobile app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ensure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item tracking, alerts,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real-time notifications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via the app and buzzer.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B1DDD9-1A26-85D2-9165-E8F3FCE9C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31" y="262320"/>
            <a:ext cx="5495260" cy="62530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6AC1E3-3E9F-4E91-9FD3-B09B58E53585}"/>
              </a:ext>
            </a:extLst>
          </p:cNvPr>
          <p:cNvSpPr txBox="1"/>
          <p:nvPr/>
        </p:nvSpPr>
        <p:spPr>
          <a:xfrm>
            <a:off x="6495850" y="779130"/>
            <a:ext cx="5131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1" u="sng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3 – Domain Model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19090844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5C902-A306-8A90-53AF-5C4536484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D0C999-33AA-FE50-507F-445A638A0C58}"/>
              </a:ext>
            </a:extLst>
          </p:cNvPr>
          <p:cNvSpPr/>
          <p:nvPr/>
        </p:nvSpPr>
        <p:spPr>
          <a:xfrm>
            <a:off x="0" y="-60385"/>
            <a:ext cx="12192000" cy="69183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C8E1F6-4F86-BB67-011D-47208E80C3C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47215" y="2143058"/>
            <a:ext cx="4064567" cy="398705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Defines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Backpack (Container), 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Items (Objects),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Battery System (Power)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attributes like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Presence (Item Availability),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Battery Level (Percentage),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Charge Status 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(State: Charging / Discharging).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A2A7F7-EBC8-77C6-DAE4-B3984326C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782" y="748146"/>
            <a:ext cx="7423451" cy="53092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916990-BEE5-49EA-A962-964AEE64332D}"/>
              </a:ext>
            </a:extLst>
          </p:cNvPr>
          <p:cNvSpPr txBox="1"/>
          <p:nvPr/>
        </p:nvSpPr>
        <p:spPr>
          <a:xfrm>
            <a:off x="377548" y="820883"/>
            <a:ext cx="34956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1" u="sng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4 – Information Model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767433136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58E39-7B6D-EE6F-5BEB-7D8288D87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4677E7-6E54-9AB9-EB59-7BFA58C4C723}"/>
              </a:ext>
            </a:extLst>
          </p:cNvPr>
          <p:cNvSpPr/>
          <p:nvPr/>
        </p:nvSpPr>
        <p:spPr>
          <a:xfrm>
            <a:off x="0" y="-60385"/>
            <a:ext cx="12192000" cy="69183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21D70D-2628-1859-F65E-BEFE1D6F93F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135581" y="336430"/>
            <a:ext cx="6650183" cy="125337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Defines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Item Scanning, Class Recommendations, and Battery Monitoring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services with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RFID/NFC, schedules, and battery levels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outputting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packing status, missing items, and battery status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via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APIs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EF9323-CA31-8703-23AF-4BC9F8BD5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541" y="1906592"/>
            <a:ext cx="9733980" cy="46149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339B9C-E2A8-469D-A281-9A763DA830D6}"/>
              </a:ext>
            </a:extLst>
          </p:cNvPr>
          <p:cNvSpPr txBox="1"/>
          <p:nvPr/>
        </p:nvSpPr>
        <p:spPr>
          <a:xfrm>
            <a:off x="1019458" y="360582"/>
            <a:ext cx="29186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1" u="sng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5 – Service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47352419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1504B-ED8C-0691-3564-BE9B576BC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B05C99-1487-DB3F-9A1B-2034DFB89D00}"/>
              </a:ext>
            </a:extLst>
          </p:cNvPr>
          <p:cNvSpPr/>
          <p:nvPr/>
        </p:nvSpPr>
        <p:spPr>
          <a:xfrm>
            <a:off x="0" y="-60385"/>
            <a:ext cx="12192000" cy="69183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EDA2D6-9FDE-F1A4-41C9-D4640CC432A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51951" y="3247289"/>
            <a:ext cx="2389582" cy="139042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 Level 2 cloud data storage and local data analysis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F73F7-64D5-F72D-D471-8605C712B0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49" r="6818"/>
          <a:stretch/>
        </p:blipFill>
        <p:spPr>
          <a:xfrm>
            <a:off x="4005289" y="933625"/>
            <a:ext cx="7583824" cy="4990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039227-0076-4155-A663-618315B93DA9}"/>
              </a:ext>
            </a:extLst>
          </p:cNvPr>
          <p:cNvSpPr txBox="1"/>
          <p:nvPr/>
        </p:nvSpPr>
        <p:spPr>
          <a:xfrm>
            <a:off x="602887" y="2041664"/>
            <a:ext cx="34959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1" u="sng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6 – IoT Level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817093201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FF36A-7160-6237-232F-38E8BFE57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9956BB-0204-FD5F-624F-D88EF03B135F}"/>
              </a:ext>
            </a:extLst>
          </p:cNvPr>
          <p:cNvSpPr/>
          <p:nvPr/>
        </p:nvSpPr>
        <p:spPr>
          <a:xfrm>
            <a:off x="0" y="-60385"/>
            <a:ext cx="12192000" cy="69183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F5A2B1-466C-4AE5-0A12-CDC67BEEF9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874174" y="2520881"/>
            <a:ext cx="2961072" cy="356408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Defines </a:t>
            </a:r>
            <a:b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Management, IoT Process, </a:t>
            </a:r>
            <a:b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Security and Communication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the 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School Backpack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b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integrating </a:t>
            </a:r>
            <a:b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RFID, Load Sensors, </a:t>
            </a:r>
            <a:b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Actuators and </a:t>
            </a:r>
            <a:b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Haptic Feedback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Wi-Fi, Bluetooth, GPS, </a:t>
            </a:r>
            <a:b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SHA256 authentication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real-time tracking, alerts, and authentication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0695E-7ADB-1D44-480B-5A4CF1C5D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21" y="856164"/>
            <a:ext cx="8390394" cy="51456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C54C10-2C01-4564-8CAF-BD959E9F4971}"/>
              </a:ext>
            </a:extLst>
          </p:cNvPr>
          <p:cNvSpPr txBox="1"/>
          <p:nvPr/>
        </p:nvSpPr>
        <p:spPr>
          <a:xfrm>
            <a:off x="8874173" y="981424"/>
            <a:ext cx="3046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1" u="sng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7 – Functional View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447009220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85C4B-09E5-B7BF-7891-2B743921A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553280-B9EF-D4BA-1320-742E27002484}"/>
              </a:ext>
            </a:extLst>
          </p:cNvPr>
          <p:cNvSpPr/>
          <p:nvPr/>
        </p:nvSpPr>
        <p:spPr>
          <a:xfrm>
            <a:off x="0" y="-60385"/>
            <a:ext cx="12192000" cy="69183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8885-4A7C-ADE1-7C0B-8F321B0357D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031673" y="336430"/>
            <a:ext cx="7670270" cy="15443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Defines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Management, IoT Process, Security, and Communication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the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School Backpack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integrating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RFID, Load Sensors, Actuators, and Haptic Feedback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with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Wi-Fi, Bluetooth, GPS, and SHA256 authentication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real-time tracking, alerts, and authentication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A7AC32-2EF9-6A69-3011-247EE8433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55" y="2109354"/>
            <a:ext cx="11211889" cy="42657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F76347-2D38-422C-8C4B-633A7765C8E6}"/>
              </a:ext>
            </a:extLst>
          </p:cNvPr>
          <p:cNvSpPr txBox="1"/>
          <p:nvPr/>
        </p:nvSpPr>
        <p:spPr>
          <a:xfrm>
            <a:off x="490056" y="358181"/>
            <a:ext cx="3905300" cy="843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1" u="sng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8 – Operational View Specification</a:t>
            </a:r>
          </a:p>
        </p:txBody>
      </p:sp>
    </p:spTree>
    <p:extLst>
      <p:ext uri="{BB962C8B-B14F-4D97-AF65-F5344CB8AC3E}">
        <p14:creationId xmlns:p14="http://schemas.microsoft.com/office/powerpoint/2010/main" val="4242940587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C4C65-1844-B0EA-FB33-8B0651EDC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1D6B0C-9B9F-529F-A0F7-48E28A105545}"/>
              </a:ext>
            </a:extLst>
          </p:cNvPr>
          <p:cNvSpPr/>
          <p:nvPr/>
        </p:nvSpPr>
        <p:spPr>
          <a:xfrm>
            <a:off x="0" y="-60385"/>
            <a:ext cx="12192000" cy="69183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5E93944-67EF-A34D-F034-6F30DBAF18F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66953" y="2890436"/>
            <a:ext cx="3418647" cy="316716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b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Integrates ESP32-S3 with ESP32 C3, Load Sensor, Haptic Feedback, LEDs, and Battery, enabling seamless communication, sensing, and actuation for Smart Backpack operations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CC3736-B10A-4C0A-B008-22EFAB6C2C63}"/>
              </a:ext>
            </a:extLst>
          </p:cNvPr>
          <p:cNvSpPr txBox="1"/>
          <p:nvPr/>
        </p:nvSpPr>
        <p:spPr>
          <a:xfrm>
            <a:off x="8366953" y="1304327"/>
            <a:ext cx="29919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1" u="sng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9 – Device and Components Integration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714600-ECAC-4D7A-A3B9-DDFF700FAA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18" b="1718"/>
          <a:stretch/>
        </p:blipFill>
        <p:spPr>
          <a:xfrm>
            <a:off x="471721" y="315686"/>
            <a:ext cx="7398928" cy="613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5252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1706" y="1842626"/>
            <a:ext cx="6343650" cy="1368166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en-Z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5113" y="7769514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2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E91E9B6-BC3D-0B39-0FFC-0177027F5DC0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5749344" y="3383865"/>
            <a:ext cx="3785460" cy="233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Objective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Existing system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Proposed system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Components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Design Methodology diagrams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1A19E-A857-13CC-ECEF-2DC43561C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112989-8B72-92A0-670C-49BEC0221202}"/>
              </a:ext>
            </a:extLst>
          </p:cNvPr>
          <p:cNvSpPr/>
          <p:nvPr/>
        </p:nvSpPr>
        <p:spPr>
          <a:xfrm>
            <a:off x="0" y="-60385"/>
            <a:ext cx="12192000" cy="69183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6842CC-B338-D6AD-C043-5934FAA58AD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970939" y="2611841"/>
            <a:ext cx="3160462" cy="295699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Smart Backpack app features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dark and light themes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with sections for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Home, Nooks, Weather, Battery, and Settings,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ensuring seamless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experience and real-time data management.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AB6D3C2-9FEA-295D-796C-8A381C991A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636" t="9970" r="27655" b="6306"/>
          <a:stretch/>
        </p:blipFill>
        <p:spPr>
          <a:xfrm>
            <a:off x="8407867" y="905902"/>
            <a:ext cx="3098600" cy="55541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D89546-832C-4425-9C05-9DB9064E8200}"/>
              </a:ext>
            </a:extLst>
          </p:cNvPr>
          <p:cNvSpPr txBox="1"/>
          <p:nvPr/>
        </p:nvSpPr>
        <p:spPr>
          <a:xfrm>
            <a:off x="888733" y="1227005"/>
            <a:ext cx="35350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1" u="sng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10 – Application Development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9AE0B9B-51DC-B96D-817C-C52750D3D1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9" t="4610" r="25734" b="8689"/>
          <a:stretch/>
        </p:blipFill>
        <p:spPr bwMode="auto">
          <a:xfrm>
            <a:off x="4970039" y="808636"/>
            <a:ext cx="3326231" cy="583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45DE4B-8D54-4DB1-A8A8-EF71F3E90D88}"/>
              </a:ext>
            </a:extLst>
          </p:cNvPr>
          <p:cNvSpPr txBox="1"/>
          <p:nvPr/>
        </p:nvSpPr>
        <p:spPr>
          <a:xfrm>
            <a:off x="5852104" y="589279"/>
            <a:ext cx="1562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Home Page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767896-06FC-4048-A4F6-6E293D931F63}"/>
              </a:ext>
            </a:extLst>
          </p:cNvPr>
          <p:cNvSpPr txBox="1"/>
          <p:nvPr/>
        </p:nvSpPr>
        <p:spPr>
          <a:xfrm>
            <a:off x="9288780" y="589279"/>
            <a:ext cx="1627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Books Page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515222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1A19E-A857-13CC-ECEF-2DC43561C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112989-8B72-92A0-670C-49BEC0221202}"/>
              </a:ext>
            </a:extLst>
          </p:cNvPr>
          <p:cNvSpPr/>
          <p:nvPr/>
        </p:nvSpPr>
        <p:spPr>
          <a:xfrm>
            <a:off x="0" y="-60385"/>
            <a:ext cx="12192000" cy="69183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3D4049-0761-4A60-82E4-252966CDC5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38" t="8319" r="26396" b="4981"/>
          <a:stretch/>
        </p:blipFill>
        <p:spPr>
          <a:xfrm>
            <a:off x="602753" y="749261"/>
            <a:ext cx="3301681" cy="57869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6B352F6-5E59-4705-BDF6-C5BB538CD9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377" t="11128" r="27275" b="8135"/>
          <a:stretch/>
        </p:blipFill>
        <p:spPr>
          <a:xfrm>
            <a:off x="4564172" y="915456"/>
            <a:ext cx="3063658" cy="54545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FA1F80-CC94-449F-8289-89774031B9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210" t="9380" r="27441" b="7065"/>
          <a:stretch/>
        </p:blipFill>
        <p:spPr>
          <a:xfrm>
            <a:off x="8287568" y="809972"/>
            <a:ext cx="3063657" cy="56449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02D41D3-A1B1-4BB6-A9AE-DEE5E7B78C09}"/>
              </a:ext>
            </a:extLst>
          </p:cNvPr>
          <p:cNvSpPr txBox="1"/>
          <p:nvPr/>
        </p:nvSpPr>
        <p:spPr>
          <a:xfrm>
            <a:off x="1421743" y="521920"/>
            <a:ext cx="1826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Weather Page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E0286-F4D7-4EAB-8DE6-CF01455BA8B7}"/>
              </a:ext>
            </a:extLst>
          </p:cNvPr>
          <p:cNvSpPr txBox="1"/>
          <p:nvPr/>
        </p:nvSpPr>
        <p:spPr>
          <a:xfrm>
            <a:off x="5238751" y="491440"/>
            <a:ext cx="171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Battery Page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D9FB14-6EFE-4F57-9740-B25651963B4C}"/>
              </a:ext>
            </a:extLst>
          </p:cNvPr>
          <p:cNvSpPr txBox="1"/>
          <p:nvPr/>
        </p:nvSpPr>
        <p:spPr>
          <a:xfrm>
            <a:off x="8979314" y="498369"/>
            <a:ext cx="1826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Settings Page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058928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894805"/>
            <a:ext cx="5528217" cy="36924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DONE BY,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MANOHARAN K (230701177)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MONIC AUDITYA a (230701194)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MONISH D Y (230701195)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0A18A-28AF-5567-0F4C-766B1358E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7C61-EA74-D5EF-594B-1EC79E44F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67" y="1083148"/>
            <a:ext cx="6589150" cy="656643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2D337-6516-522F-EDD8-366EE506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230392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3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AB426DD-2EA5-84A8-36E9-BED9FBDC3B45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554967" y="2256359"/>
            <a:ext cx="7208807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buClrTx/>
              <a:buSzTx/>
              <a:tabLst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IoT-based Smart Backpack (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NeoPack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enhances user convenience and security by integrating smart technology. It provides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real-time notifications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essential items, monitors battery levels of electronic devices, and ensures security against unauthorized access. By leveraging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IoT, NFC, and sensor-based automation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the system helps users stay organized and prepared for daily activities efficiently.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72536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CE166-4D9A-8A04-7D89-A14DDC2B0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2DF6-B92E-24D9-C43A-9ECA1DCA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19" y="636337"/>
            <a:ext cx="6589150" cy="735261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17510-E8E5-19D2-4869-FD674CE75AF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1" y="1542182"/>
            <a:ext cx="6597650" cy="329565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Traditional backpacks serve only as storage solutions and lack intelligent features to assist users. The absence of smart functionalities leads to several challenges:</a:t>
            </a:r>
          </a:p>
          <a:p>
            <a:pPr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🔹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Weather Awareness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Users often forget to check the weather forecast, leading to inconvenience during unexpected rain.</a:t>
            </a:r>
          </a:p>
          <a:p>
            <a:pPr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🔹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Book Tracking System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There is no way to detect missing books before leaving, causing disruptions in academic or work schedules.</a:t>
            </a:r>
          </a:p>
          <a:p>
            <a:pPr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🔹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Battery Monitoring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Users may not realize their devices (laptops, power banks) have low battery until it's too late.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🔹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Security Alerts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Unauthorized access or theft of items inside the bag goes unnoticed due to a lack of security measures.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07214-E32D-3C84-27FD-F2C1298FA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4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20818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96184-7DDB-5745-6DF3-63C5BD15F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02D1-6FD1-C56C-F9CC-F17857376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1988706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COMPARSION TABLE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51A57-F533-547D-2807-3721FC348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5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8047495C-4742-3FAF-F7A3-E6199D052372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1373713291"/>
              </p:ext>
            </p:extLst>
          </p:nvPr>
        </p:nvGraphicFramePr>
        <p:xfrm>
          <a:off x="675673" y="2008178"/>
          <a:ext cx="7059405" cy="3734606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353135">
                  <a:extLst>
                    <a:ext uri="{9D8B030D-6E8A-4147-A177-3AD203B41FA5}">
                      <a16:colId xmlns:a16="http://schemas.microsoft.com/office/drawing/2014/main" val="320348789"/>
                    </a:ext>
                  </a:extLst>
                </a:gridCol>
                <a:gridCol w="2353135">
                  <a:extLst>
                    <a:ext uri="{9D8B030D-6E8A-4147-A177-3AD203B41FA5}">
                      <a16:colId xmlns:a16="http://schemas.microsoft.com/office/drawing/2014/main" val="2611097596"/>
                    </a:ext>
                  </a:extLst>
                </a:gridCol>
                <a:gridCol w="2353135">
                  <a:extLst>
                    <a:ext uri="{9D8B030D-6E8A-4147-A177-3AD203B41FA5}">
                      <a16:colId xmlns:a16="http://schemas.microsoft.com/office/drawing/2014/main" val="1738158822"/>
                    </a:ext>
                  </a:extLst>
                </a:gridCol>
              </a:tblGrid>
              <a:tr h="529189">
                <a:tc>
                  <a:txBody>
                    <a:bodyPr/>
                    <a:lstStyle/>
                    <a:p>
                      <a:r>
                        <a:rPr lang="en-IN" sz="1100" b="1" dirty="0"/>
                        <a:t>Feature</a:t>
                      </a:r>
                      <a:endParaRPr lang="en-IN" sz="1100" dirty="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Traditional Backpack</a:t>
                      </a:r>
                      <a:endParaRPr lang="en-IN" sz="1100" dirty="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Smart Backpack </a:t>
                      </a:r>
                      <a:br>
                        <a:rPr lang="en-IN" sz="1100" b="1" dirty="0"/>
                      </a:br>
                      <a:r>
                        <a:rPr lang="en-IN" sz="1100" b="1" dirty="0"/>
                        <a:t>(Proposed System)</a:t>
                      </a:r>
                      <a:endParaRPr lang="en-IN" sz="1100" dirty="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253111"/>
                  </a:ext>
                </a:extLst>
              </a:tr>
              <a:tr h="529189">
                <a:tc>
                  <a:txBody>
                    <a:bodyPr/>
                    <a:lstStyle/>
                    <a:p>
                      <a:r>
                        <a:rPr lang="en-IN" sz="1100" b="1" dirty="0"/>
                        <a:t>Weather Awareness</a:t>
                      </a:r>
                      <a:endParaRPr lang="en-IN" sz="1100" dirty="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 alerts for weather changes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Provides real-time weather alerts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135223"/>
                  </a:ext>
                </a:extLst>
              </a:tr>
              <a:tr h="529189">
                <a:tc>
                  <a:txBody>
                    <a:bodyPr/>
                    <a:lstStyle/>
                    <a:p>
                      <a:r>
                        <a:rPr lang="en-IN" sz="1100" b="1"/>
                        <a:t>Book Tracking</a:t>
                      </a:r>
                      <a:endParaRPr lang="en-IN" sz="110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 way to detect missing books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Uses ESP32 C3 to identify missing books via Bluetooth communication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41379"/>
                  </a:ext>
                </a:extLst>
              </a:tr>
              <a:tr h="529189">
                <a:tc>
                  <a:txBody>
                    <a:bodyPr/>
                    <a:lstStyle/>
                    <a:p>
                      <a:r>
                        <a:rPr lang="en-IN" sz="1100" b="1"/>
                        <a:t>Battery Monitoring</a:t>
                      </a:r>
                      <a:endParaRPr lang="en-IN" sz="110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 tracking of device battery levels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Sends low battery alerts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346516"/>
                  </a:ext>
                </a:extLst>
              </a:tr>
              <a:tr h="529189">
                <a:tc>
                  <a:txBody>
                    <a:bodyPr/>
                    <a:lstStyle/>
                    <a:p>
                      <a:r>
                        <a:rPr lang="en-IN" sz="1100" b="1"/>
                        <a:t>Security Features</a:t>
                      </a:r>
                      <a:endParaRPr lang="en-IN" sz="110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 security measures for bag opening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Detects unauthorized access and sends alerts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650994"/>
                  </a:ext>
                </a:extLst>
              </a:tr>
              <a:tr h="529189">
                <a:tc>
                  <a:txBody>
                    <a:bodyPr/>
                    <a:lstStyle/>
                    <a:p>
                      <a:r>
                        <a:rPr lang="en-IN" sz="1100" b="1"/>
                        <a:t>User Notifications</a:t>
                      </a:r>
                      <a:endParaRPr lang="en-IN" sz="110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Manual checking required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Automatic alerts and reminders via mobile app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084019"/>
                  </a:ext>
                </a:extLst>
              </a:tr>
              <a:tr h="529189">
                <a:tc>
                  <a:txBody>
                    <a:bodyPr/>
                    <a:lstStyle/>
                    <a:p>
                      <a:r>
                        <a:rPr lang="en-IN" sz="1100" b="1"/>
                        <a:t>IoT Integration</a:t>
                      </a:r>
                      <a:endParaRPr lang="en-IN" sz="110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No smart technology used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Uses ESP32, NFC, and sensors for automation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08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85321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8BA39-3D4A-D4ED-D188-CF9BD8EA5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7049-67BD-827D-C79E-658C7EFE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10" y="480477"/>
            <a:ext cx="6589150" cy="787215"/>
          </a:xfrm>
        </p:spPr>
        <p:txBody>
          <a:bodyPr/>
          <a:lstStyle/>
          <a:p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Proposed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64449-B895-2022-8A3B-87F697381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6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88536-F281-F73B-D7F8-524C870A235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37310" y="1361210"/>
            <a:ext cx="6729845" cy="52266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Neopack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 smart bag integrating multiple intelligent features for enhanced daily usability. It retrieves real-time weather data to alert users about rain, prompting them to carry an umbrella. Using a custom EMI-triggered system, ESP32-C3 modules embedded in books broadcast via Bluetooth, allowing the ESP32-S3 in the bag to verify their presence and alert users if any book is missing.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Neopack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also monitors connected devices’ battery levels, sends low-battery alerts to the mobile app 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NeoPulse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and tracks the bag’s weight, notifying users when it exceeds a safe limit. All features are integrated into a mobile app that provides real-time alerts and an intuitive dashboard for seamless interaction with the smart bag.</a:t>
            </a:r>
          </a:p>
          <a:p>
            <a:pPr>
              <a:lnSpc>
                <a:spcPct val="150000"/>
              </a:lnSpc>
            </a:pP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40852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1FB08-CF88-C805-3F92-D7193B4FF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BA36-BA35-0844-3746-A9FF255C5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558" y="573991"/>
            <a:ext cx="6589150" cy="735263"/>
          </a:xfrm>
        </p:spPr>
        <p:txBody>
          <a:bodyPr/>
          <a:lstStyle/>
          <a:p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FEATURES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AA7AA-0BFA-5AC2-C922-EE031075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7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84696-18DD-94C6-39F3-A7F1102EE9D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76336" y="1563305"/>
            <a:ext cx="6597372" cy="481255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1️⃣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Weather-Based Recommendation: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Retrieves real-time weather data using a Weather API.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Notifies users to carry an umbrella if rain is predicted.</a:t>
            </a:r>
          </a:p>
          <a:p>
            <a:pPr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2️⃣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Book Reminder System: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ESP32-C3 modules in books are activated by the power rail’s EMI.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Alerts users if required books are missing before leaving in app as well as by haptic feedback</a:t>
            </a:r>
          </a:p>
          <a:p>
            <a:pPr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3️⃣ Battery Monitoring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Monitors the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battery levels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electronic devices such as laptops and power banks.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Sends a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 battery alert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the mobile application, ensuring users charge their devices beforehand.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46559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A00EE-9C7E-F293-381F-6DA57E116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72FB-E2A3-86BA-1837-924DA2F8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136" y="594773"/>
            <a:ext cx="6589150" cy="766435"/>
          </a:xfrm>
        </p:spPr>
        <p:txBody>
          <a:bodyPr/>
          <a:lstStyle/>
          <a:p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FEATURES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F766B-9B8F-2A22-0602-91F319147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8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050F9-91B6-D79F-7C13-62763D4DD17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61226" y="1527414"/>
            <a:ext cx="6597372" cy="435120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4️⃣ Bag Weight Monitoring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Uses a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Load Sensor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measure the total weight of the bag.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Alerts the user if the bag is too heavy, preventing excessive strain on the shoulders.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Helps ensure that all necessary items are inside without exceeding a comfortable carrying weight.</a:t>
            </a:r>
          </a:p>
          <a:p>
            <a:pPr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5️⃣ Mobile App Integration for Real-Time Alerts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Provides a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user-friendly interface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display all notifications and alerts.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Offers an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interactive dashboard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track book status, battery levels, and security notifications.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Ensures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seamless interaction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with the backpack’s smart features.</a:t>
            </a:r>
          </a:p>
        </p:txBody>
      </p:sp>
    </p:spTree>
    <p:extLst>
      <p:ext uri="{BB962C8B-B14F-4D97-AF65-F5344CB8AC3E}">
        <p14:creationId xmlns:p14="http://schemas.microsoft.com/office/powerpoint/2010/main" val="51617620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CD69F-2255-D9F9-4D0B-C84B852FA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781030F-0D31-A557-5598-1C6DC434460B}"/>
              </a:ext>
            </a:extLst>
          </p:cNvPr>
          <p:cNvSpPr/>
          <p:nvPr/>
        </p:nvSpPr>
        <p:spPr>
          <a:xfrm>
            <a:off x="8126083" y="1"/>
            <a:ext cx="4065917" cy="685799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2D54B-9555-62C7-E119-4C604C119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04" y="595895"/>
            <a:ext cx="7165674" cy="198870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HARDWARE Components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CD2C2-CD8D-C525-1D9C-AB6F18B0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9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2CDD95A-D125-0ACB-DA9F-FE3E0D4161D0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2996638521"/>
              </p:ext>
            </p:extLst>
          </p:nvPr>
        </p:nvGraphicFramePr>
        <p:xfrm>
          <a:off x="865516" y="1590248"/>
          <a:ext cx="6597650" cy="4717912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3298825">
                  <a:extLst>
                    <a:ext uri="{9D8B030D-6E8A-4147-A177-3AD203B41FA5}">
                      <a16:colId xmlns:a16="http://schemas.microsoft.com/office/drawing/2014/main" val="37190491"/>
                    </a:ext>
                  </a:extLst>
                </a:gridCol>
                <a:gridCol w="3298825">
                  <a:extLst>
                    <a:ext uri="{9D8B030D-6E8A-4147-A177-3AD203B41FA5}">
                      <a16:colId xmlns:a16="http://schemas.microsoft.com/office/drawing/2014/main" val="2168198357"/>
                    </a:ext>
                  </a:extLst>
                </a:gridCol>
              </a:tblGrid>
              <a:tr h="878942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Component</a:t>
                      </a:r>
                      <a:endParaRPr lang="en-IN" sz="1100" dirty="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Purpose</a:t>
                      </a:r>
                      <a:endParaRPr lang="en-IN" sz="1100" dirty="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0516492"/>
                  </a:ext>
                </a:extLst>
              </a:tr>
              <a:tr h="593145">
                <a:tc>
                  <a:txBody>
                    <a:bodyPr/>
                    <a:lstStyle/>
                    <a:p>
                      <a:r>
                        <a:rPr lang="en-IN" sz="1100" b="1" dirty="0"/>
                        <a:t>ESP32-S3</a:t>
                      </a:r>
                      <a:endParaRPr lang="en-IN" sz="1100" dirty="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Acts as the central processing unit, handling all sensor inputs and communication.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7441190"/>
                  </a:ext>
                </a:extLst>
              </a:tr>
              <a:tr h="534305">
                <a:tc>
                  <a:txBody>
                    <a:bodyPr/>
                    <a:lstStyle/>
                    <a:p>
                      <a:r>
                        <a:rPr lang="en-IN" sz="1100" b="1" dirty="0"/>
                        <a:t>ESP32-C3</a:t>
                      </a:r>
                      <a:endParaRPr lang="en-IN" sz="1100" dirty="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Inserted in books – when activated they send Bluetooth signals to the ESP32-S3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039958"/>
                  </a:ext>
                </a:extLst>
              </a:tr>
              <a:tr h="593145">
                <a:tc>
                  <a:txBody>
                    <a:bodyPr/>
                    <a:lstStyle/>
                    <a:p>
                      <a:r>
                        <a:rPr lang="en-IN" sz="1100" b="1" dirty="0"/>
                        <a:t>Load Sensor</a:t>
                      </a:r>
                      <a:endParaRPr lang="en-IN" sz="1100" dirty="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Detects weight changes inside the bag to track missing books.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546857"/>
                  </a:ext>
                </a:extLst>
              </a:tr>
              <a:tr h="338940">
                <a:tc>
                  <a:txBody>
                    <a:bodyPr/>
                    <a:lstStyle/>
                    <a:p>
                      <a:r>
                        <a:rPr lang="en-IN" sz="1100" b="1"/>
                        <a:t>Battery Monitoring Sensor (INA219/ACS712)</a:t>
                      </a:r>
                      <a:endParaRPr lang="en-IN" sz="110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Tracks the charge levels of electronic devices.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897924"/>
                  </a:ext>
                </a:extLst>
              </a:tr>
              <a:tr h="593145">
                <a:tc>
                  <a:txBody>
                    <a:bodyPr/>
                    <a:lstStyle/>
                    <a:p>
                      <a:r>
                        <a:rPr lang="en-IN" sz="1100" b="1"/>
                        <a:t>Haptic Feedback Module</a:t>
                      </a:r>
                      <a:endParaRPr lang="en-IN" sz="110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Provides vibration alerts for security warnings or reminders.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355912"/>
                  </a:ext>
                </a:extLst>
              </a:tr>
              <a:tr h="593145">
                <a:tc>
                  <a:txBody>
                    <a:bodyPr/>
                    <a:lstStyle/>
                    <a:p>
                      <a:r>
                        <a:rPr lang="en-IN" sz="1100" b="1"/>
                        <a:t>Buzzer/LED Indicator</a:t>
                      </a:r>
                      <a:endParaRPr lang="en-IN" sz="110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Provides sound or visual alerts for security notifications.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70475"/>
                  </a:ext>
                </a:extLst>
              </a:tr>
              <a:tr h="593145">
                <a:tc>
                  <a:txBody>
                    <a:bodyPr/>
                    <a:lstStyle/>
                    <a:p>
                      <a:r>
                        <a:rPr lang="en-IN" sz="1100" b="1" dirty="0"/>
                        <a:t>Rechargeable Battery Pack</a:t>
                      </a:r>
                      <a:endParaRPr lang="en-IN" sz="1100" dirty="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Powers the ESP32-S3 and connected components.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861593"/>
                  </a:ext>
                </a:extLst>
              </a:tr>
            </a:tbl>
          </a:graphicData>
        </a:graphic>
      </p:graphicFrame>
      <p:pic>
        <p:nvPicPr>
          <p:cNvPr id="2051" name="Picture 3" descr="GitHub - agucova/awesome-esp: 📶 A curated list of awesome ...">
            <a:extLst>
              <a:ext uri="{FF2B5EF4-FFF2-40B4-BE49-F238E27FC236}">
                <a16:creationId xmlns:a16="http://schemas.microsoft.com/office/drawing/2014/main" id="{4FABF5EB-D161-4158-27C3-DD6E37732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140" y="912964"/>
            <a:ext cx="1278146" cy="127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8C097B-29A5-71BC-4320-409A8CBC1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0440" y="963856"/>
            <a:ext cx="1120056" cy="1120056"/>
          </a:xfrm>
          <a:prstGeom prst="rect">
            <a:avLst/>
          </a:prstGeom>
        </p:spPr>
      </p:pic>
      <p:pic>
        <p:nvPicPr>
          <p:cNvPr id="2055" name="Picture 7" descr="Premium Vector | Pressure Sensor icon vector image Can be used for Sensors">
            <a:extLst>
              <a:ext uri="{FF2B5EF4-FFF2-40B4-BE49-F238E27FC236}">
                <a16:creationId xmlns:a16="http://schemas.microsoft.com/office/drawing/2014/main" id="{9E1C8D38-7B34-8EC6-5E1D-1A956CACC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140" y="2789927"/>
            <a:ext cx="1278146" cy="127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BD9B721-2F95-1AD7-31A8-99E5AD78A3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70399" y="2789927"/>
            <a:ext cx="1278146" cy="127814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5699784-5F59-B2BD-72EF-C7AC74C38E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1140" y="4554947"/>
            <a:ext cx="1278146" cy="127814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326BEA6-D456-3698-2A97-434C989F10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90440" y="4470119"/>
            <a:ext cx="1278146" cy="127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0482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TotalTime>494</TotalTime>
  <Words>1408</Words>
  <Application>Microsoft Office PowerPoint</Application>
  <PresentationFormat>Widescreen</PresentationFormat>
  <Paragraphs>163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Avenir Next LT Pro</vt:lpstr>
      <vt:lpstr>Calibri</vt:lpstr>
      <vt:lpstr>Tahoma</vt:lpstr>
      <vt:lpstr>Custom</vt:lpstr>
      <vt:lpstr>Smart BACKPACK for contextual reminders and content monitoring</vt:lpstr>
      <vt:lpstr>Agenda</vt:lpstr>
      <vt:lpstr>Objective</vt:lpstr>
      <vt:lpstr>EXISTING SYSTEM</vt:lpstr>
      <vt:lpstr>COMPARSION TABLE</vt:lpstr>
      <vt:lpstr>Proposed System</vt:lpstr>
      <vt:lpstr>KEY FEATURES</vt:lpstr>
      <vt:lpstr>KEY FEATURES</vt:lpstr>
      <vt:lpstr>HARDWARE Components</vt:lpstr>
      <vt:lpstr>SOFTWARE Components</vt:lpstr>
      <vt:lpstr>DESIGN 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 DONE BY,  MANOHARAN K (230701177)  MONIC AUDITYA a (230701194)  MONISH D Y (230701195)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BACKPACK</dc:title>
  <dc:creator>Manoharan K</dc:creator>
  <cp:lastModifiedBy>D.Y.Monish 204</cp:lastModifiedBy>
  <cp:revision>13</cp:revision>
  <dcterms:created xsi:type="dcterms:W3CDTF">2025-03-21T14:26:40Z</dcterms:created>
  <dcterms:modified xsi:type="dcterms:W3CDTF">2025-05-12T06:41:29Z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