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2" r:id="rId24"/>
    <p:sldId id="31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67C3-B91E-47D5-8189-9A02759A6E18}" v="6" dt="2025-03-29T06:25:02.03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3204" autoAdjust="0"/>
  </p:normalViewPr>
  <p:slideViewPr>
    <p:cSldViewPr snapToGrid="0">
      <p:cViewPr varScale="1">
        <p:scale>
          <a:sx n="82" d="100"/>
          <a:sy n="82" d="100"/>
        </p:scale>
        <p:origin x="941" y="67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07-May-25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07-May-25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03A9EE-B7CC-A426-42AC-8BE19078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842313C-69E0-3B39-E5A6-7D1AF3C50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4671B40-A42E-B4F4-0440-C8C3163F2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303E35-645A-F6D9-F882-58D1FBD8B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7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A7ECDE5-4D12-F3A2-0F4A-CF81FD87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0450D90-CC7F-3988-07E0-FDE6F1D6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652AEB5-F349-7800-316F-01DCAFB10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3710AE-119E-16A8-4676-C89F27960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110C96-9ABD-61FF-07F9-F06B920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E314B1B-C4FA-77CD-834C-C74D109AE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338C30E-89C9-7C0C-4459-0AA8A2E0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E8745E-0310-D0A0-B9DA-506D2334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9DB17D-2B83-B889-67A8-A51B0655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8DE0716-22AA-10D4-F361-BABB077AD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EC01831-78DC-BE85-76A6-B5F6B8203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5AD8A-F966-0A95-A033-BDC7B51B1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05ECFF1-B248-2ED5-AC0B-2136E4DF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B1B96AA-38C1-C693-8815-ABF6F96A6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BA87D62-2A86-53D0-8AF5-0375340C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BE3660-C869-72EB-07D3-E3F3F897F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A61C3E-C702-1A37-9902-2D42B24D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AC9BCF9-FF8B-6463-DC27-3BE8DACA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5DD7656-DB3B-EA19-AA7C-0E23565AC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28B993-F24C-8EED-8893-D9792A141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0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B310A0-84CE-F4D9-B332-7ECDB2A9D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C7FFB38-C0DE-B9B6-3B12-38260FB73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9C7C40B-5861-0C27-DDB0-F4499C185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49F6C5-9845-4792-E7C2-20B6DF80A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0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626D6E6-207E-B22C-9C3D-32CE634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73C453-55E1-7BF9-9B8D-C733D55D3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901CA80-64F0-ED8D-28CB-B17D0ABC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907F-5E3A-D593-B699-96964C2A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0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3C0906-0303-0D44-C58B-91B76C40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471492A-9445-2CA9-653A-1DB02A631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ACF3819-F81A-D3B0-3D54-CDAF007F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1A6B2E-D533-21C6-4DDB-AFA6F1A2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DE27EC-F894-4B8E-D6A9-99A7E178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7102309-BE0D-5C38-5636-80179FFA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C788116-EE9E-BA50-C4B2-A2F3658A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1B841-CBEB-7759-3B23-B47855B7D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0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70B63C-86C1-09EB-826C-55E64B28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CEA7947-C6E7-9ABD-385B-5672057EE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A6B3BD5-9D4C-9B3D-52A5-F3374B695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D46D2D-1006-FB92-6E3E-C64C6EBB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EDA3159-8FA4-3BA5-6778-F37E3556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37C7249-FC86-D6ED-92E2-FFCAAD001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7B816D-2AF7-A34E-7D42-BEA7BF4B4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C3F37F-5128-4700-0E26-4A9124F81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087190-F35C-FC28-2365-49080E92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A39A350-8A4B-CF7D-EDE6-13D55576D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0B8ED80-4427-35CE-8D15-1E7C1115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5F9907-AEA6-5AE6-4A14-EE2BF1C7B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7895CE-3FE4-6B28-71CA-87A32161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CCEC82D-3491-7D22-DCB9-CDDA945D2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3F55D78-6803-FB32-D297-16881E19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B9BF69-5491-C7BB-BDC9-CB7781E2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E3BBF6-DF2E-FE24-300E-AAC235C2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83A0CD-9EA0-BCE2-777A-46BCC7FB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362FE20-DFD5-21A8-F66E-D34F59BC9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F90E75-6FAE-2010-03BE-E62F91D60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B4995B-110D-D3DF-28B7-7578F1EB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5A946D5-39E0-7156-F413-6B79B55F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2DFEE40-F0A0-9724-2121-1994F2F9C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00CECC-4704-1811-5E42-FA758E096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0E5FC3-5511-9FF4-13AA-87ACFFFD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79A53BD-D76C-3BB2-AB5F-6CB8D92FF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D147115-B272-103B-8C7F-1039DE79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1F2652-42B3-0BF5-37BC-12D710556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5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9AF4D7D-42EC-4F30-296A-81B05C4E7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xmlns="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xmlns="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xmlns="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xmlns="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xmlns="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xmlns="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xmlns="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xmlns="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xmlns="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xmlns="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xmlns="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xmlns="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xmlns="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xmlns="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xmlns="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xmlns="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xmlns="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xmlns="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xmlns="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xmlns="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xmlns="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xmlns="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xmlns="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xmlns="" id="{AB92D86A-5036-415A-B056-A55CB2E0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9F1898E-3E74-4E43-A202-1A664022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xmlns="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xmlns="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xmlns="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xmlns="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xmlns="" id="{AB92D86A-5036-415A-B056-A55CB2E0C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1C2927-0A13-DC57-A83B-B8DB787A4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xmlns="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xmlns="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xmlns="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xmlns="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xmlns="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xmlns="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xmlns="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xmlns="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xmlns="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xmlns="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xmlns="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xmlns="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xmlns="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xmlns="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xmlns="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xmlns="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xmlns="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xmlns="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xmlns="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xmlns="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xmlns="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xmlns="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xmlns="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64914EB-20DD-97B4-8FF9-94D739D21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xmlns="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1EA6F58-FA46-C921-5758-59234B148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xmlns="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A24CB0-5164-75CE-ED27-EF876C19C6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xmlns="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xmlns="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xmlns="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xmlns="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xmlns="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xmlns="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xmlns="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xmlns="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xmlns="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xmlns="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xmlns="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xmlns="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xmlns="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xmlns="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xmlns="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xmlns="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xmlns="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8EF03D4-C3B7-918C-FF43-0A9C106AC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xmlns="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xmlns="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xmlns="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F09F422-89F7-BDA7-7801-F364BA5D95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xmlns="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xmlns="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xmlns="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xmlns="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xmlns="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xmlns="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xmlns="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xmlns="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xmlns="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xmlns="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xmlns="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xmlns="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xmlns="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xmlns="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xmlns="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xmlns="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xmlns="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xmlns="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xmlns="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xmlns="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xmlns="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xmlns="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xmlns="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xmlns="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xmlns="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xmlns="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8DF45F-9FEA-47BE-AC15-52BE148E1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xmlns="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xmlns="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E1BC9BFE-80C0-4DA9-92DB-070C41E41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xmlns="" id="{F5ED01E4-35BF-4165-86B2-E3BDFD91DE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B7E6DD28-C71B-4484-973A-D12A27730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xmlns="" id="{AB403917-256D-4254-A12F-F8BD19470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EB06A536-5FCB-4761-9EFF-D54BE44B1F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B73C61F-3D48-4791-8280-D98D2C01E0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4213EEF-F759-4045-9F53-49C1B4ECED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xmlns="" id="{788A3CD7-1915-41CF-9FB5-E6FEDCA8F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FEE07693-1822-40D4-88A4-0F663C787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CC28908-2548-441C-BE9D-8728E1FC8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31DC170-FB16-45F8-B62C-DCAB2B9AC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xmlns="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78F81CD-65D4-6CA1-E2C2-34DF58B56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419657A-6BE9-88F7-BE4C-6BF3C13F7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BB2BB8E-26BE-8FBF-1C62-4F4285819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864BEFA-BF82-8BAF-1977-518DCAB0F3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4C6E7FC-E03B-5EE2-7126-8CC1FBCB9D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9957EF-0F68-275E-1FFC-87388D7174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CECEEA3-55C1-1632-4F14-7E57A80266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xmlns="" id="{A6290E86-B21F-0C88-099F-07B046CA1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E489F066-AA0F-D3C7-739B-15808100E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556" y="189580"/>
            <a:ext cx="5956692" cy="4494387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</a:t>
            </a:r>
            <a:r>
              <a:rPr lang="en-IN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BACKPACK for contextual reminders and content monitoring</a:t>
            </a:r>
            <a:endParaRPr lang="en-IN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BD7C75-5B78-FBF8-C58D-F8620F36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B7C83-526E-1747-0393-2146490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84" y="823375"/>
            <a:ext cx="6589150" cy="73526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AC53A-675F-8F1F-6CAA-B98F7BAF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xmlns="" id="{3111E663-5678-9CB3-F9B9-FD18C0F10EE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777548900"/>
              </p:ext>
            </p:extLst>
          </p:nvPr>
        </p:nvGraphicFramePr>
        <p:xfrm>
          <a:off x="874144" y="1723300"/>
          <a:ext cx="6597650" cy="435429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xmlns="" val="2532062052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xmlns="" val="3360458538"/>
                    </a:ext>
                  </a:extLst>
                </a:gridCol>
              </a:tblGrid>
              <a:tr h="958274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Software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0098555"/>
                  </a:ext>
                </a:extLst>
              </a:tr>
              <a:tr h="603736">
                <a:tc>
                  <a:txBody>
                    <a:bodyPr/>
                    <a:lstStyle/>
                    <a:p>
                      <a:r>
                        <a:rPr lang="en-IN" sz="1100" b="1" dirty="0"/>
                        <a:t>Arduino IDE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for programming the ESP32-S3 microcontroller.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4665700"/>
                  </a:ext>
                </a:extLst>
              </a:tr>
              <a:tr h="491706">
                <a:tc>
                  <a:txBody>
                    <a:bodyPr/>
                    <a:lstStyle/>
                    <a:p>
                      <a:r>
                        <a:rPr lang="en-IN" sz="1100" b="1"/>
                        <a:t>Supabase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Manages cloud database storage and authentication.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7151590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r>
                        <a:rPr lang="en-IN" sz="1100" b="1" dirty="0"/>
                        <a:t>Mobile Application (React Native/Flutter)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Displays real-time notifications and provides an interactive interface.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3812363"/>
                  </a:ext>
                </a:extLst>
              </a:tr>
              <a:tr h="509914">
                <a:tc>
                  <a:txBody>
                    <a:bodyPr/>
                    <a:lstStyle/>
                    <a:p>
                      <a:r>
                        <a:rPr lang="en-US" sz="1100" b="1" dirty="0"/>
                        <a:t>Weather API</a:t>
                      </a:r>
                      <a:endParaRPr lang="en-US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Fetches real-time weather data for umbrella recommendations.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789773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r>
                        <a:rPr lang="en-IN" sz="1100" b="1"/>
                        <a:t>NFC Data Processing Algorithm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Compares scanned book data with a predefined checklist.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2983442"/>
                  </a:ext>
                </a:extLst>
              </a:tr>
              <a:tr h="806295">
                <a:tc>
                  <a:txBody>
                    <a:bodyPr/>
                    <a:lstStyle/>
                    <a:p>
                      <a:r>
                        <a:rPr lang="en-US" sz="1100" b="1"/>
                        <a:t>Push Notification Service (Using ESP32 HTTP Requests)</a:t>
                      </a:r>
                      <a:endParaRPr lang="en-US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Sends real-time alerts to the mobile app via </a:t>
                      </a:r>
                      <a:r>
                        <a:rPr lang="en-US" sz="1100" dirty="0" err="1"/>
                        <a:t>Supabase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308832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DC4375D-A8CC-FFC5-B84E-41D2299EDA1A}"/>
              </a:ext>
            </a:extLst>
          </p:cNvPr>
          <p:cNvSpPr/>
          <p:nvPr/>
        </p:nvSpPr>
        <p:spPr>
          <a:xfrm>
            <a:off x="8126083" y="0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43569AF-3EF8-3A29-BB37-5D6E0F91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46" y="1277427"/>
            <a:ext cx="1311215" cy="13112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3D714449-2CE5-73C4-D11A-A1C9E0C02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595" y="1234857"/>
            <a:ext cx="1311215" cy="1311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4666B3A-9EE5-4A79-C382-1B33490B9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646" y="3866069"/>
            <a:ext cx="1311215" cy="13112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3C13AFC-1AB9-6F02-6B6F-38AACB917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989" y="3944858"/>
            <a:ext cx="1114821" cy="1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0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FE5800D-7465-EEED-4048-FF0E22BF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89CD75-0635-21AC-ED90-ED5A822F0947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B5FE4B-C851-A8CC-53D5-916ED604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65" y="400578"/>
            <a:ext cx="9743390" cy="64801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696CE8B-50D2-8320-FA45-E6C469314DA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6165" y="1246910"/>
            <a:ext cx="10601326" cy="349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1 - Purpose &amp; Requirements</a:t>
            </a:r>
            <a:endParaRPr lang="en-US" sz="2400" u="sng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9586E0-1EBA-4DE1-9E3B-8CC6AE18A154}"/>
              </a:ext>
            </a:extLst>
          </p:cNvPr>
          <p:cNvSpPr txBox="1"/>
          <p:nvPr/>
        </p:nvSpPr>
        <p:spPr>
          <a:xfrm>
            <a:off x="5372100" y="3210126"/>
            <a:ext cx="6323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item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the mobile app.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notifications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missing books, battery low, and heavy bag alerts.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functionality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cloud syncing via </a:t>
            </a:r>
            <a:r>
              <a:rPr lang="en-US" sz="1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Supabase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access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authentication and data encryption.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4F4381-C0B1-4841-BBF8-A6437C617EBF}"/>
              </a:ext>
            </a:extLst>
          </p:cNvPr>
          <p:cNvSpPr txBox="1"/>
          <p:nvPr/>
        </p:nvSpPr>
        <p:spPr>
          <a:xfrm>
            <a:off x="496165" y="3168562"/>
            <a:ext cx="46888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tags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checks against the timetable.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manually confirms packed items via the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Features: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alerts, real-time monitoring, and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56F0F8-E4BB-40CD-A7C2-9AEED107F069}"/>
              </a:ext>
            </a:extLst>
          </p:cNvPr>
          <p:cNvSpPr txBox="1"/>
          <p:nvPr/>
        </p:nvSpPr>
        <p:spPr>
          <a:xfrm>
            <a:off x="496165" y="1877254"/>
            <a:ext cx="1135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Purpose: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smart backpack system that helps users pack the right books using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technology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provides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monitoring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recommends an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umbrella based on weather data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752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542411-CFFD-C2B1-5665-A023AE3F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716B2C-3BC9-8DBB-A7B8-87DD299FE9FE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226D41A-0283-883F-0E28-477B593109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5864" y="928719"/>
            <a:ext cx="3438775" cy="401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 – Process Model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2231E6-9114-8950-6D89-D830A20C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9" y="208940"/>
            <a:ext cx="7941497" cy="625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1BB68F-05C8-4D8D-AA7D-5251D6609DD8}"/>
              </a:ext>
            </a:extLst>
          </p:cNvPr>
          <p:cNvSpPr txBox="1"/>
          <p:nvPr/>
        </p:nvSpPr>
        <p:spPr>
          <a:xfrm>
            <a:off x="442232" y="2195352"/>
            <a:ext cx="3018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the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Process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Backpack System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operates in two modes –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 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97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704EB4-C1F2-23FE-67C4-AFFBCF53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CB5418-37B6-D2F8-8C81-F31069F543A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BDAC46F-801C-BF87-323A-11D151BD50E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95850" y="1950876"/>
            <a:ext cx="4675909" cy="45332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connects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users, a smart backpack,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RFID scanner,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ESP32-S3, a cloud server,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tracking service,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 mobile app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ensure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tracking, alerts,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the app and buzzer.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B1DDD9-1A26-85D2-9165-E8F3FCE9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1" y="262320"/>
            <a:ext cx="5495260" cy="625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6AC1E3-3E9F-4E91-9FD3-B09B58E53585}"/>
              </a:ext>
            </a:extLst>
          </p:cNvPr>
          <p:cNvSpPr txBox="1"/>
          <p:nvPr/>
        </p:nvSpPr>
        <p:spPr>
          <a:xfrm>
            <a:off x="6495850" y="779130"/>
            <a:ext cx="5131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 – Domain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909084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E5C902-A306-8A90-53AF-5C453648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D0C999-33AA-FE50-507F-445A638A0C58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0C8E1F6-4F86-BB67-011D-47208E80C3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7215" y="2143058"/>
            <a:ext cx="4064567" cy="39870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Backpack (Container),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Items (Objects),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Battery System (Power)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attributes like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Presence (Item Availability),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Level (Percentage),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Charge Status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(State: Charging / Discharging).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A2A7F7-EBC8-77C6-DAE4-B398432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82" y="748146"/>
            <a:ext cx="7423451" cy="5309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916990-BEE5-49EA-A962-964AEE64332D}"/>
              </a:ext>
            </a:extLst>
          </p:cNvPr>
          <p:cNvSpPr txBox="1"/>
          <p:nvPr/>
        </p:nvSpPr>
        <p:spPr>
          <a:xfrm>
            <a:off x="377548" y="820883"/>
            <a:ext cx="3495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 – Information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76743313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058E39-7B6D-EE6F-5BEB-7D8288D87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D4677E7-6E54-9AB9-EB59-7BFA58C4C72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721D70D-2628-1859-F65E-BEFE1D6F93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35581" y="336430"/>
            <a:ext cx="6650183" cy="1253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Scanning, Class Recommendations, and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RFID/NFC, schedules, and 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outputting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packing status, missing items, and battery status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APIs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EF9323-CA31-8703-23AF-4BC9F8BD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41" y="1906592"/>
            <a:ext cx="9733980" cy="461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339B9C-E2A8-469D-A281-9A763DA830D6}"/>
              </a:ext>
            </a:extLst>
          </p:cNvPr>
          <p:cNvSpPr txBox="1"/>
          <p:nvPr/>
        </p:nvSpPr>
        <p:spPr>
          <a:xfrm>
            <a:off x="1019458" y="360582"/>
            <a:ext cx="2918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 – Service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735241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91504B-ED8C-0691-3564-BE9B576B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B05C99-1487-DB3F-9A1B-2034DFB89D00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2EDA2D6-9FDE-F1A4-41C9-D4640CC432A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1951" y="3247289"/>
            <a:ext cx="2389582" cy="13904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Level 2 cloud data storage and local data analysis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5F73F7-64D5-F72D-D471-8605C712B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9" r="6818"/>
          <a:stretch/>
        </p:blipFill>
        <p:spPr>
          <a:xfrm>
            <a:off x="4005289" y="933625"/>
            <a:ext cx="7583824" cy="499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039227-0076-4155-A663-618315B93DA9}"/>
              </a:ext>
            </a:extLst>
          </p:cNvPr>
          <p:cNvSpPr txBox="1"/>
          <p:nvPr/>
        </p:nvSpPr>
        <p:spPr>
          <a:xfrm>
            <a:off x="602887" y="2041664"/>
            <a:ext cx="349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6 – IoT Level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170932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5FF36A-7160-6237-232F-38E8BFE5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99956BB-0204-FD5F-624F-D88EF03B135F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5F5A2B1-466C-4AE5-0A12-CDC67BEEF9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4174" y="2520881"/>
            <a:ext cx="2961072" cy="35640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Security and Communication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integrating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Actuators and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Haptic Feedback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SHA256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B0695E-7ADB-1D44-480B-5A4CF1C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1" y="856164"/>
            <a:ext cx="8390394" cy="514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C54C10-2C01-4564-8CAF-BD959E9F4971}"/>
              </a:ext>
            </a:extLst>
          </p:cNvPr>
          <p:cNvSpPr txBox="1"/>
          <p:nvPr/>
        </p:nvSpPr>
        <p:spPr>
          <a:xfrm>
            <a:off x="8874173" y="981424"/>
            <a:ext cx="3046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7 – Functional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70092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F485C4B-09E5-B7BF-7891-2B743921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553280-B9EF-D4BA-1320-742E27002484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E2F8885-4A7C-ADE1-7C0B-8F321B0357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31673" y="336430"/>
            <a:ext cx="7670270" cy="154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Security, and Communication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integrating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Actuators, and Haptic Feedback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and SHA256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A7AC32-2EF9-6A69-3011-247EE843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5" y="2109354"/>
            <a:ext cx="11211889" cy="4265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F76347-2D38-422C-8C4B-633A7765C8E6}"/>
              </a:ext>
            </a:extLst>
          </p:cNvPr>
          <p:cNvSpPr txBox="1"/>
          <p:nvPr/>
        </p:nvSpPr>
        <p:spPr>
          <a:xfrm>
            <a:off x="490056" y="358181"/>
            <a:ext cx="3905300" cy="84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8 – Operational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429405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4C4C65-1844-B0EA-FB33-8B0651ED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1D6B0C-9B9F-529F-A0F7-48E28A105545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5E93944-67EF-A34D-F034-6F30DBAF18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6953" y="2890436"/>
            <a:ext cx="3418647" cy="31671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Integrates ESP32-S3 with PN532 NFC modules, Load Sensor, Haptic Feedback, LEDs, and Battery, enabling seamless communication, sensing, and actuation for Smart Backpack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2F22B7-5014-667F-347E-C7E12468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5" t="4335" r="9463" b="2678"/>
          <a:stretch/>
        </p:blipFill>
        <p:spPr>
          <a:xfrm>
            <a:off x="323251" y="608906"/>
            <a:ext cx="7486771" cy="564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CC3736-B10A-4C0A-B008-22EFAB6C2C63}"/>
              </a:ext>
            </a:extLst>
          </p:cNvPr>
          <p:cNvSpPr txBox="1"/>
          <p:nvPr/>
        </p:nvSpPr>
        <p:spPr>
          <a:xfrm>
            <a:off x="8366953" y="1304327"/>
            <a:ext cx="2991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9 – Device and Components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38525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706" y="1842626"/>
            <a:ext cx="6343650" cy="136816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5113" y="7769514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E91E9B6-BC3D-0B39-0FFC-0177027F5DC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749344" y="3383865"/>
            <a:ext cx="3785460" cy="233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Objective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Existing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Proposed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Methodology diagrams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56842CC-B338-D6AD-C043-5934FAA58A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70939" y="2611841"/>
            <a:ext cx="3160462" cy="29569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Smart Backpack app features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dark and light themes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sections for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Home, Nooks, Weather, Battery, and Settings,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 seamless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experience and real-time data management.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AB6D3C2-9FEA-295D-796C-8A381C991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6" t="9970" r="27655" b="6306"/>
          <a:stretch/>
        </p:blipFill>
        <p:spPr>
          <a:xfrm>
            <a:off x="8407867" y="905902"/>
            <a:ext cx="3098600" cy="555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89546-832C-4425-9C05-9DB9064E8200}"/>
              </a:ext>
            </a:extLst>
          </p:cNvPr>
          <p:cNvSpPr txBox="1"/>
          <p:nvPr/>
        </p:nvSpPr>
        <p:spPr>
          <a:xfrm>
            <a:off x="888733" y="1227005"/>
            <a:ext cx="3535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10 – Application Development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99AE0B9B-51DC-B96D-817C-C52750D3D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4610" r="25734" b="8689"/>
          <a:stretch/>
        </p:blipFill>
        <p:spPr bwMode="auto">
          <a:xfrm>
            <a:off x="4970039" y="808636"/>
            <a:ext cx="3326231" cy="5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45DE4B-8D54-4DB1-A8A8-EF71F3E90D88}"/>
              </a:ext>
            </a:extLst>
          </p:cNvPr>
          <p:cNvSpPr txBox="1"/>
          <p:nvPr/>
        </p:nvSpPr>
        <p:spPr>
          <a:xfrm>
            <a:off x="5852104" y="589279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767896-06FC-4048-A4F6-6E293D931F63}"/>
              </a:ext>
            </a:extLst>
          </p:cNvPr>
          <p:cNvSpPr txBox="1"/>
          <p:nvPr/>
        </p:nvSpPr>
        <p:spPr>
          <a:xfrm>
            <a:off x="9288780" y="589279"/>
            <a:ext cx="162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52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3D4049-0761-4A60-82E4-252966CD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8" t="8319" r="26396" b="4981"/>
          <a:stretch/>
        </p:blipFill>
        <p:spPr>
          <a:xfrm>
            <a:off x="602753" y="749261"/>
            <a:ext cx="3301681" cy="57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6B352F6-5E59-4705-BDF6-C5BB538CD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77" t="11128" r="27275" b="8135"/>
          <a:stretch/>
        </p:blipFill>
        <p:spPr>
          <a:xfrm>
            <a:off x="4564172" y="915456"/>
            <a:ext cx="3063658" cy="5454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FA1F80-CC94-449F-8289-89774031B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10" t="9380" r="27441" b="7065"/>
          <a:stretch/>
        </p:blipFill>
        <p:spPr>
          <a:xfrm>
            <a:off x="8287568" y="809972"/>
            <a:ext cx="3063657" cy="5644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2D41D3-A1B1-4BB6-A9AE-DEE5E7B78C09}"/>
              </a:ext>
            </a:extLst>
          </p:cNvPr>
          <p:cNvSpPr txBox="1"/>
          <p:nvPr/>
        </p:nvSpPr>
        <p:spPr>
          <a:xfrm>
            <a:off x="1421743" y="521920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E0286-F4D7-4EAB-8DE6-CF01455BA8B7}"/>
              </a:ext>
            </a:extLst>
          </p:cNvPr>
          <p:cNvSpPr txBox="1"/>
          <p:nvPr/>
        </p:nvSpPr>
        <p:spPr>
          <a:xfrm>
            <a:off x="5238751" y="491440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0D9FB14-6EFE-4F57-9740-B25651963B4C}"/>
              </a:ext>
            </a:extLst>
          </p:cNvPr>
          <p:cNvSpPr txBox="1"/>
          <p:nvPr/>
        </p:nvSpPr>
        <p:spPr>
          <a:xfrm>
            <a:off x="8979314" y="498369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892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C0A18A-28AF-5567-0F4C-766B1358E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D7C61-EA74-D5EF-594B-1EC79E44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7" y="1083148"/>
            <a:ext cx="6589150" cy="65664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52D337-6516-522F-EDD8-366EE506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23039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AB426DD-2EA5-84A8-36E9-BED9FBDC3B45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54967" y="2256359"/>
            <a:ext cx="720880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IoT-based Smart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Backpack 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enhances user convenience and security by integrating smart technology. It provides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essential items, monitors battery levels of electronic devices, and ensures security against unauthorized access. By leveraging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IoT, NFC, and sensor-based automation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 system helps users stay organized and prepared for daily activities efficiently.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253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8CE166-4D9A-8A04-7D89-A14DDC2B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92DF6-B92E-24D9-C43A-9ECA1D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636337"/>
            <a:ext cx="6589150" cy="73526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17510-E8E5-19D2-4869-FD674CE75AF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542182"/>
            <a:ext cx="659765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backpacks serve only as storage solutions and lack intelligent features to assist users. The absence of smart functionalities leads to several challenges: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Weather Awareness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often forget to check the weather forecast, leading to inconvenience during unexpected rain.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Book Tracking System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There is no way to detect missing books before leaving, causing disruptions in academic or work schedules.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may not realize their devices (laptops, power banks) have low battery until it's too late.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Security Alerts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Unauthorized access or theft of items inside the bag goes unnoticed due to a lack of security measures.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007214-E32D-3C84-27FD-F2C1298F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081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796184-7DDB-5745-6DF3-63C5BD15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E02D1-6FD1-C56C-F9CC-F178573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COMPARSION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51A57-F533-547D-2807-3721FC34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xmlns="" id="{8047495C-4742-3FAF-F7A3-E6199D05237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373713291"/>
              </p:ext>
            </p:extLst>
          </p:nvPr>
        </p:nvGraphicFramePr>
        <p:xfrm>
          <a:off x="675673" y="2008178"/>
          <a:ext cx="7059405" cy="370432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53135">
                  <a:extLst>
                    <a:ext uri="{9D8B030D-6E8A-4147-A177-3AD203B41FA5}">
                      <a16:colId xmlns:a16="http://schemas.microsoft.com/office/drawing/2014/main" xmlns="" val="320348789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xmlns="" val="2611097596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xmlns="" val="1738158822"/>
                    </a:ext>
                  </a:extLst>
                </a:gridCol>
              </a:tblGrid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Feature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Traditional Backpack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Smart Backpack </a:t>
                      </a:r>
                      <a:br>
                        <a:rPr lang="en-IN" sz="1100" b="1" dirty="0"/>
                      </a:br>
                      <a:r>
                        <a:rPr lang="en-IN" sz="1100" b="1" dirty="0"/>
                        <a:t>(Proposed System)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253111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Weather Awareness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alerts for weather changes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Provides real-time weather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1135223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Book Tracking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way to detect missing books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</a:t>
                      </a:r>
                      <a:r>
                        <a:rPr lang="en-US" sz="1100" dirty="0" smtClean="0"/>
                        <a:t>ESP32 C3 to </a:t>
                      </a:r>
                      <a:r>
                        <a:rPr lang="en-US" sz="1100" dirty="0"/>
                        <a:t>identify missing </a:t>
                      </a:r>
                      <a:r>
                        <a:rPr lang="en-US" sz="1100" dirty="0" smtClean="0"/>
                        <a:t>books via Bluetooth communication</a:t>
                      </a:r>
                      <a:endParaRPr lang="en-US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14137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tracking of device battery levels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Sends low battery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4346516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Security Features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security measures for bag opening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unauthorized access and sends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650994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User Notifications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Manual checking required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Automatic alerts and reminders via mobile app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708401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IoT Integration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 smart technology used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ESP32, NFC, and sensors for automation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9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53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08BA39-3D4A-D4ED-D188-CF9BD8EA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87049-67BD-827D-C79E-658C7EFE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0" y="480477"/>
            <a:ext cx="6589150" cy="78721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64449-B895-2022-8A3B-87F69738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888536-F281-F73B-D7F8-524C870A23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7310" y="1361210"/>
            <a:ext cx="6729845" cy="5226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smart bag that integrates multiple intelligent features for enhanced daily usability. It retrieves real-time weather data to alert users about rain, prompting them to carry an umbrella. Using a custom EMI-triggered system, ESP32-C3 modules embedded in books broadcast via Bluetooth, allowing the ESP32-S3 in the bag to verify their presence and alert users if any book is missing.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also monitors battery levels of connected devices, sending low-battery alerts to the mobile app, and tracks the bag’s weight, notifying users when it exceeds a safe limit. All features are integrated into a mobile app that provides real-time alerts and an intuitive dashboard for seamless interaction with the smart bag.</a:t>
            </a:r>
          </a:p>
          <a:p>
            <a:pPr>
              <a:lnSpc>
                <a:spcPct val="150000"/>
              </a:lnSpc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085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B1FB08-CF88-C805-3F92-D7193B4FF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8BA36-BA35-0844-3746-A9FF255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8" y="573991"/>
            <a:ext cx="6589150" cy="735263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AA7AA-0BFA-5AC2-C922-EE03107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84696-18DD-94C6-39F3-A7F1102EE9D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6336" y="1563305"/>
            <a:ext cx="6597372" cy="48125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Weather-Based Recommendation: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Retrieves real-time weather data using a Weather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Notifies users to carry an umbrella if rain is predicted.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Book Reminder System: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ESP32-C3 modules in books are activated by the power rail’s EMI.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users if required books are missing before leaving in app as well as by haptic feedback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3️⃣ Battery Monitoring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Monitors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electronic devices such as laptops and power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battery alert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mobile application, ensuring users charge their devices beforehand.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655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4A00EE-9C7E-F293-381F-6DA57E1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872FB-E2A3-86BA-1837-924DA2F8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36" y="594773"/>
            <a:ext cx="6589150" cy="76643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F766B-9B8F-2A22-0602-91F3191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7050F9-91B6-D79F-7C13-62763D4DD1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1226" y="1527414"/>
            <a:ext cx="6597372" cy="4351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4️⃣ Bag Weight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Sensor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measure the total weight of the bag.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the user if the bag is too heavy, preventing excessive strain on the shoulders.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ensure that all necessary items are inside without exceeding a comfortable carrying weight.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5️⃣ Mobile App Integration for Real-Time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user-friendly interface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display all notifications and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Offers an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dashboard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track book status, battery levels, and security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seamless interaction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backpack’s smart features.</a:t>
            </a:r>
          </a:p>
        </p:txBody>
      </p:sp>
    </p:spTree>
    <p:extLst>
      <p:ext uri="{BB962C8B-B14F-4D97-AF65-F5344CB8AC3E}">
        <p14:creationId xmlns:p14="http://schemas.microsoft.com/office/powerpoint/2010/main" val="5161762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BCD69F-2255-D9F9-4D0B-C84B852F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781030F-0D31-A557-5598-1C6DC434460B}"/>
              </a:ext>
            </a:extLst>
          </p:cNvPr>
          <p:cNvSpPr/>
          <p:nvPr/>
        </p:nvSpPr>
        <p:spPr>
          <a:xfrm>
            <a:off x="8126083" y="1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2D54B-9555-62C7-E119-4C604C11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4" y="595895"/>
            <a:ext cx="7165674" cy="19887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DCD2C2-CD8D-C525-1D9C-AB6F18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82CDD95A-D125-0ACB-DA9F-FE3E0D4161D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6638521"/>
              </p:ext>
            </p:extLst>
          </p:nvPr>
        </p:nvGraphicFramePr>
        <p:xfrm>
          <a:off x="865516" y="1590248"/>
          <a:ext cx="6597650" cy="471791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xmlns="" val="37190491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xmlns="" val="2168198357"/>
                    </a:ext>
                  </a:extLst>
                </a:gridCol>
              </a:tblGrid>
              <a:tr h="878942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Component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3051649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ESP32-S3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Acts as the central processing unit, handling all sensor inputs and communication.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441190"/>
                  </a:ext>
                </a:extLst>
              </a:tr>
              <a:tr h="53430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ESP32-C3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Inserted in books – when activated they send Bluetooth signals to the ESP32-S3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039958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Load Sensor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weight changes inside the bag to track missing books.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0546857"/>
                  </a:ext>
                </a:extLst>
              </a:tr>
              <a:tr h="338940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 Sensor (INA219/ACS712)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Tracks the charge levels of electronic devices.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897924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Haptic Feedback Module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vibration alerts for security warnings or reminders.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535591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Buzzer/LED Indicator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sound or visual alerts for security notifications.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570475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Rechargeable Battery 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Powers the ESP32-S3 and connected components.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0861593"/>
                  </a:ext>
                </a:extLst>
              </a:tr>
            </a:tbl>
          </a:graphicData>
        </a:graphic>
      </p:graphicFrame>
      <p:pic>
        <p:nvPicPr>
          <p:cNvPr id="2051" name="Picture 3" descr="GitHub - agucova/awesome-esp: 📶 A curated list of awesome ...">
            <a:extLst>
              <a:ext uri="{FF2B5EF4-FFF2-40B4-BE49-F238E27FC236}">
                <a16:creationId xmlns:a16="http://schemas.microsoft.com/office/drawing/2014/main" xmlns="" id="{4FABF5EB-D161-4158-27C3-DD6E3773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912964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08C097B-29A5-71BC-4320-409A8CBC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440" y="963856"/>
            <a:ext cx="1120056" cy="1120056"/>
          </a:xfrm>
          <a:prstGeom prst="rect">
            <a:avLst/>
          </a:prstGeom>
        </p:spPr>
      </p:pic>
      <p:pic>
        <p:nvPicPr>
          <p:cNvPr id="2055" name="Picture 7" descr="Premium Vector | Pressure Sensor icon vector image Can be used for Sensors">
            <a:extLst>
              <a:ext uri="{FF2B5EF4-FFF2-40B4-BE49-F238E27FC236}">
                <a16:creationId xmlns:a16="http://schemas.microsoft.com/office/drawing/2014/main" xmlns="" id="{9E1C8D38-7B34-8EC6-5E1D-1A956CA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2789927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BD9B721-2F95-1AD7-31A8-99E5AD78A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399" y="2789927"/>
            <a:ext cx="1278146" cy="1278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5699784-5F59-B2BD-72EF-C7AC74C38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140" y="4554947"/>
            <a:ext cx="1278146" cy="12781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326BEA6-D456-3698-2A97-434C989F1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0440" y="4470119"/>
            <a:ext cx="1278146" cy="1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48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490</TotalTime>
  <Words>1055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Tahoma</vt:lpstr>
      <vt:lpstr>Custom</vt:lpstr>
      <vt:lpstr>Smart BACKPACK for contextual reminders and content monitoring</vt:lpstr>
      <vt:lpstr>Agenda</vt:lpstr>
      <vt:lpstr>Objective</vt:lpstr>
      <vt:lpstr>EXISTING SYSTEM</vt:lpstr>
      <vt:lpstr>COMPARSION TABLE</vt:lpstr>
      <vt:lpstr>Proposed System</vt:lpstr>
      <vt:lpstr>KEY FEATURES</vt:lpstr>
      <vt:lpstr>KEY FEATURES</vt:lpstr>
      <vt:lpstr>HARDWARE Components</vt:lpstr>
      <vt:lpstr>SOFTWARE Components</vt:lpstr>
      <vt:lpstr>DESIGN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BACKPACK</dc:title>
  <dc:creator>Manoharan K</dc:creator>
  <cp:lastModifiedBy>Microsoft account</cp:lastModifiedBy>
  <cp:revision>9</cp:revision>
  <dcterms:created xsi:type="dcterms:W3CDTF">2025-03-21T14:26:40Z</dcterms:created>
  <dcterms:modified xsi:type="dcterms:W3CDTF">2025-05-07T02:50:30Z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