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67" r:id="rId3"/>
    <p:sldId id="257" r:id="rId4"/>
    <p:sldId id="259" r:id="rId5"/>
    <p:sldId id="266" r:id="rId6"/>
    <p:sldId id="268" r:id="rId7"/>
    <p:sldId id="274" r:id="rId8"/>
    <p:sldId id="269" r:id="rId9"/>
    <p:sldId id="273" r:id="rId10"/>
    <p:sldId id="271"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F8705-C2FF-4EC2-AF52-D60A50DE8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D898B1D-FCE7-4D95-B2E5-C4564B083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8689ED2-71C2-47BF-AF83-4B8BA232EBD5}"/>
              </a:ext>
            </a:extLst>
          </p:cNvPr>
          <p:cNvSpPr>
            <a:spLocks noGrp="1"/>
          </p:cNvSpPr>
          <p:nvPr>
            <p:ph type="dt" sz="half" idx="10"/>
          </p:nvPr>
        </p:nvSpPr>
        <p:spPr/>
        <p:txBody>
          <a:bodyPr/>
          <a:lstStyle/>
          <a:p>
            <a:fld id="{E340D0B6-BAE6-45F7-9B56-17103664CAD0}" type="datetimeFigureOut">
              <a:rPr lang="en-US" smtClean="0"/>
              <a:t>28-Feb-23</a:t>
            </a:fld>
            <a:endParaRPr lang="en-US"/>
          </a:p>
        </p:txBody>
      </p:sp>
      <p:sp>
        <p:nvSpPr>
          <p:cNvPr id="5" name="Footer Placeholder 4">
            <a:extLst>
              <a:ext uri="{FF2B5EF4-FFF2-40B4-BE49-F238E27FC236}">
                <a16:creationId xmlns:a16="http://schemas.microsoft.com/office/drawing/2014/main" xmlns="" id="{E6CADC65-C8DB-494C-9222-503417694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5A4EEC-AEDA-4308-82E6-E21DFD9ED00A}"/>
              </a:ext>
            </a:extLst>
          </p:cNvPr>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66554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C7A4C-6A47-493E-A8DD-3039E69C23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9EC979A-1019-4CF6-A311-EDFF30B29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BE924C5-7498-4070-BDB4-96BF36E1F951}"/>
              </a:ext>
            </a:extLst>
          </p:cNvPr>
          <p:cNvSpPr>
            <a:spLocks noGrp="1"/>
          </p:cNvSpPr>
          <p:nvPr>
            <p:ph type="dt" sz="half" idx="10"/>
          </p:nvPr>
        </p:nvSpPr>
        <p:spPr/>
        <p:txBody>
          <a:bodyPr/>
          <a:lstStyle/>
          <a:p>
            <a:fld id="{E340D0B6-BAE6-45F7-9B56-17103664CAD0}" type="datetimeFigureOut">
              <a:rPr lang="en-US" smtClean="0"/>
              <a:t>28-Feb-23</a:t>
            </a:fld>
            <a:endParaRPr lang="en-US"/>
          </a:p>
        </p:txBody>
      </p:sp>
      <p:sp>
        <p:nvSpPr>
          <p:cNvPr id="5" name="Footer Placeholder 4">
            <a:extLst>
              <a:ext uri="{FF2B5EF4-FFF2-40B4-BE49-F238E27FC236}">
                <a16:creationId xmlns:a16="http://schemas.microsoft.com/office/drawing/2014/main" xmlns="" id="{5FEEB6ED-69F2-4B0E-BFB9-23326E16E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03253EA-93C2-402B-939A-686AE9A6FDB8}"/>
              </a:ext>
            </a:extLst>
          </p:cNvPr>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81248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955BFD8-3AF2-4CBA-915D-7264B51A85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564647A-E921-4CF2-9FCF-BF228E2D8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7804583-D605-4EE7-9BDF-53163CBEA029}"/>
              </a:ext>
            </a:extLst>
          </p:cNvPr>
          <p:cNvSpPr>
            <a:spLocks noGrp="1"/>
          </p:cNvSpPr>
          <p:nvPr>
            <p:ph type="dt" sz="half" idx="10"/>
          </p:nvPr>
        </p:nvSpPr>
        <p:spPr/>
        <p:txBody>
          <a:bodyPr/>
          <a:lstStyle/>
          <a:p>
            <a:fld id="{E340D0B6-BAE6-45F7-9B56-17103664CAD0}" type="datetimeFigureOut">
              <a:rPr lang="en-US" smtClean="0"/>
              <a:t>28-Feb-23</a:t>
            </a:fld>
            <a:endParaRPr lang="en-US"/>
          </a:p>
        </p:txBody>
      </p:sp>
      <p:sp>
        <p:nvSpPr>
          <p:cNvPr id="5" name="Footer Placeholder 4">
            <a:extLst>
              <a:ext uri="{FF2B5EF4-FFF2-40B4-BE49-F238E27FC236}">
                <a16:creationId xmlns:a16="http://schemas.microsoft.com/office/drawing/2014/main" xmlns="" id="{B311634F-087E-46F1-AD4D-5FD2F407E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68F9CE1-DACF-425D-A5A7-B3A93C244D1A}"/>
              </a:ext>
            </a:extLst>
          </p:cNvPr>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1920335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0D0B6-BAE6-45F7-9B56-17103664CAD0}" type="datetimeFigureOut">
              <a:rPr lang="en-US" smtClean="0"/>
              <a:t>28-Feb-23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151701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AAF9F-38B8-4DF3-B16F-DB78DBCA3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EA2DD1B-E29A-4DFB-9649-20F5730EF2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981900-C412-4C04-AB42-832F51C238F8}"/>
              </a:ext>
            </a:extLst>
          </p:cNvPr>
          <p:cNvSpPr>
            <a:spLocks noGrp="1"/>
          </p:cNvSpPr>
          <p:nvPr>
            <p:ph type="dt" sz="half" idx="10"/>
          </p:nvPr>
        </p:nvSpPr>
        <p:spPr/>
        <p:txBody>
          <a:bodyPr/>
          <a:lstStyle/>
          <a:p>
            <a:fld id="{E340D0B6-BAE6-45F7-9B56-17103664CAD0}" type="datetimeFigureOut">
              <a:rPr lang="en-US" smtClean="0"/>
              <a:t>28-Feb-23</a:t>
            </a:fld>
            <a:endParaRPr lang="en-US"/>
          </a:p>
        </p:txBody>
      </p:sp>
      <p:sp>
        <p:nvSpPr>
          <p:cNvPr id="5" name="Footer Placeholder 4">
            <a:extLst>
              <a:ext uri="{FF2B5EF4-FFF2-40B4-BE49-F238E27FC236}">
                <a16:creationId xmlns:a16="http://schemas.microsoft.com/office/drawing/2014/main" xmlns="" id="{971A42EB-6409-404B-8661-A51BF85D0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3C917F-B84E-4F36-A080-E966958CFD8C}"/>
              </a:ext>
            </a:extLst>
          </p:cNvPr>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6520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6E3FE1-4224-48E9-A7DF-649AD0385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B9771D4-9F66-4B7D-8A75-77EE9FE8D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BB279D9-528B-4ED5-955C-B097DA47DE6A}"/>
              </a:ext>
            </a:extLst>
          </p:cNvPr>
          <p:cNvSpPr>
            <a:spLocks noGrp="1"/>
          </p:cNvSpPr>
          <p:nvPr>
            <p:ph type="dt" sz="half" idx="10"/>
          </p:nvPr>
        </p:nvSpPr>
        <p:spPr/>
        <p:txBody>
          <a:bodyPr/>
          <a:lstStyle/>
          <a:p>
            <a:fld id="{E340D0B6-BAE6-45F7-9B56-17103664CAD0}" type="datetimeFigureOut">
              <a:rPr lang="en-US" smtClean="0"/>
              <a:t>28-Feb-23</a:t>
            </a:fld>
            <a:endParaRPr lang="en-US"/>
          </a:p>
        </p:txBody>
      </p:sp>
      <p:sp>
        <p:nvSpPr>
          <p:cNvPr id="5" name="Footer Placeholder 4">
            <a:extLst>
              <a:ext uri="{FF2B5EF4-FFF2-40B4-BE49-F238E27FC236}">
                <a16:creationId xmlns:a16="http://schemas.microsoft.com/office/drawing/2014/main" xmlns="" id="{D8D5A7D1-4EF7-4080-9792-30A804AC1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EE25A45-AE0E-401F-ADF3-35132B79D0B4}"/>
              </a:ext>
            </a:extLst>
          </p:cNvPr>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63329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3B088A-B262-4EE3-ADC0-80C46A36C5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BD074BF-A6D5-414F-812E-2DDD52BC6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BD6A941-D211-489B-8364-0490F684BD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5739842-8F71-4D15-972F-67F6B287540E}"/>
              </a:ext>
            </a:extLst>
          </p:cNvPr>
          <p:cNvSpPr>
            <a:spLocks noGrp="1"/>
          </p:cNvSpPr>
          <p:nvPr>
            <p:ph type="dt" sz="half" idx="10"/>
          </p:nvPr>
        </p:nvSpPr>
        <p:spPr/>
        <p:txBody>
          <a:bodyPr/>
          <a:lstStyle/>
          <a:p>
            <a:fld id="{E340D0B6-BAE6-45F7-9B56-17103664CAD0}" type="datetimeFigureOut">
              <a:rPr lang="en-US" smtClean="0"/>
              <a:t>28-Feb-23</a:t>
            </a:fld>
            <a:endParaRPr lang="en-US"/>
          </a:p>
        </p:txBody>
      </p:sp>
      <p:sp>
        <p:nvSpPr>
          <p:cNvPr id="6" name="Footer Placeholder 5">
            <a:extLst>
              <a:ext uri="{FF2B5EF4-FFF2-40B4-BE49-F238E27FC236}">
                <a16:creationId xmlns:a16="http://schemas.microsoft.com/office/drawing/2014/main" xmlns="" id="{D91DE7E0-E239-421F-9AA0-D6A31D720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CB69AC-859C-42E6-86C8-108D59DE1B10}"/>
              </a:ext>
            </a:extLst>
          </p:cNvPr>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277898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0AA57-DE11-4750-8A99-5CC2C4BD33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681A4CF-C902-4C07-B6E4-EE078E4C1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FD74270-0ECB-4D13-B5CE-A228002612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F0480C6-45A5-4BBF-B59C-9F5A5E699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674D358-3947-41CB-8C4D-9B6E5EC9F4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75659FA-9F75-4DE6-A9D8-32F4E356DC42}"/>
              </a:ext>
            </a:extLst>
          </p:cNvPr>
          <p:cNvSpPr>
            <a:spLocks noGrp="1"/>
          </p:cNvSpPr>
          <p:nvPr>
            <p:ph type="dt" sz="half" idx="10"/>
          </p:nvPr>
        </p:nvSpPr>
        <p:spPr/>
        <p:txBody>
          <a:bodyPr/>
          <a:lstStyle/>
          <a:p>
            <a:fld id="{E340D0B6-BAE6-45F7-9B56-17103664CAD0}" type="datetimeFigureOut">
              <a:rPr lang="en-US" smtClean="0"/>
              <a:t>28-Feb-23</a:t>
            </a:fld>
            <a:endParaRPr lang="en-US"/>
          </a:p>
        </p:txBody>
      </p:sp>
      <p:sp>
        <p:nvSpPr>
          <p:cNvPr id="8" name="Footer Placeholder 7">
            <a:extLst>
              <a:ext uri="{FF2B5EF4-FFF2-40B4-BE49-F238E27FC236}">
                <a16:creationId xmlns:a16="http://schemas.microsoft.com/office/drawing/2014/main" xmlns="" id="{5D001588-4E75-40D1-9BC3-731EFD4973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F902C5B-3F33-44DE-B85E-CAB619A5BF41}"/>
              </a:ext>
            </a:extLst>
          </p:cNvPr>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176625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42234-4020-469A-AC2C-8AA4588C87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A4B9C90-98E6-4FF6-A161-352EF8167015}"/>
              </a:ext>
            </a:extLst>
          </p:cNvPr>
          <p:cNvSpPr>
            <a:spLocks noGrp="1"/>
          </p:cNvSpPr>
          <p:nvPr>
            <p:ph type="dt" sz="half" idx="10"/>
          </p:nvPr>
        </p:nvSpPr>
        <p:spPr/>
        <p:txBody>
          <a:bodyPr/>
          <a:lstStyle/>
          <a:p>
            <a:fld id="{E340D0B6-BAE6-45F7-9B56-17103664CAD0}" type="datetimeFigureOut">
              <a:rPr lang="en-US" smtClean="0"/>
              <a:t>28-Feb-23</a:t>
            </a:fld>
            <a:endParaRPr lang="en-US"/>
          </a:p>
        </p:txBody>
      </p:sp>
      <p:sp>
        <p:nvSpPr>
          <p:cNvPr id="4" name="Footer Placeholder 3">
            <a:extLst>
              <a:ext uri="{FF2B5EF4-FFF2-40B4-BE49-F238E27FC236}">
                <a16:creationId xmlns:a16="http://schemas.microsoft.com/office/drawing/2014/main" xmlns="" id="{45351488-9265-4CD8-86B6-6E8B413459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6665EB1-761F-4F2C-8C58-2E6D4C6D1470}"/>
              </a:ext>
            </a:extLst>
          </p:cNvPr>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28867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E68C02-BD28-4C7B-B83F-7BFEDEFF0807}"/>
              </a:ext>
            </a:extLst>
          </p:cNvPr>
          <p:cNvSpPr>
            <a:spLocks noGrp="1"/>
          </p:cNvSpPr>
          <p:nvPr>
            <p:ph type="dt" sz="half" idx="10"/>
          </p:nvPr>
        </p:nvSpPr>
        <p:spPr/>
        <p:txBody>
          <a:bodyPr/>
          <a:lstStyle/>
          <a:p>
            <a:fld id="{E340D0B6-BAE6-45F7-9B56-17103664CAD0}" type="datetimeFigureOut">
              <a:rPr lang="en-US" smtClean="0"/>
              <a:t>28-Feb-23</a:t>
            </a:fld>
            <a:endParaRPr lang="en-US"/>
          </a:p>
        </p:txBody>
      </p:sp>
      <p:sp>
        <p:nvSpPr>
          <p:cNvPr id="3" name="Footer Placeholder 2">
            <a:extLst>
              <a:ext uri="{FF2B5EF4-FFF2-40B4-BE49-F238E27FC236}">
                <a16:creationId xmlns:a16="http://schemas.microsoft.com/office/drawing/2014/main" xmlns="" id="{E44D3763-C538-4381-9B76-0AA124E0F1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7D031CD-2662-4804-A72B-212C60625707}"/>
              </a:ext>
            </a:extLst>
          </p:cNvPr>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102400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7A626-557D-4D1C-AFD9-E9DB820BF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FCA397B-F91D-433D-9521-2E9011F84C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B4C19A4-9C7A-476C-A41D-20BE40AFE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58E6FE1-0E99-470F-9F25-54E9E7C2ACF4}"/>
              </a:ext>
            </a:extLst>
          </p:cNvPr>
          <p:cNvSpPr>
            <a:spLocks noGrp="1"/>
          </p:cNvSpPr>
          <p:nvPr>
            <p:ph type="dt" sz="half" idx="10"/>
          </p:nvPr>
        </p:nvSpPr>
        <p:spPr/>
        <p:txBody>
          <a:bodyPr/>
          <a:lstStyle/>
          <a:p>
            <a:fld id="{E340D0B6-BAE6-45F7-9B56-17103664CAD0}" type="datetimeFigureOut">
              <a:rPr lang="en-US" smtClean="0"/>
              <a:t>28-Feb-23</a:t>
            </a:fld>
            <a:endParaRPr lang="en-US"/>
          </a:p>
        </p:txBody>
      </p:sp>
      <p:sp>
        <p:nvSpPr>
          <p:cNvPr id="6" name="Footer Placeholder 5">
            <a:extLst>
              <a:ext uri="{FF2B5EF4-FFF2-40B4-BE49-F238E27FC236}">
                <a16:creationId xmlns:a16="http://schemas.microsoft.com/office/drawing/2014/main" xmlns="" id="{9294A61A-08A4-4CD2-922D-642EF2E9C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971C336-5779-41C7-B9C8-355300D03F82}"/>
              </a:ext>
            </a:extLst>
          </p:cNvPr>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95353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140D81-0D93-4512-A699-0FA45CF0E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4B34374-70F2-4B22-A3C2-A325CEEBE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26DF91A-A704-46FB-9B83-59B187F3E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559397C-839D-40C3-8BD9-51C3ED0D9724}"/>
              </a:ext>
            </a:extLst>
          </p:cNvPr>
          <p:cNvSpPr>
            <a:spLocks noGrp="1"/>
          </p:cNvSpPr>
          <p:nvPr>
            <p:ph type="dt" sz="half" idx="10"/>
          </p:nvPr>
        </p:nvSpPr>
        <p:spPr/>
        <p:txBody>
          <a:bodyPr/>
          <a:lstStyle/>
          <a:p>
            <a:fld id="{E340D0B6-BAE6-45F7-9B56-17103664CAD0}" type="datetimeFigureOut">
              <a:rPr lang="en-US" smtClean="0"/>
              <a:t>28-Feb-23</a:t>
            </a:fld>
            <a:endParaRPr lang="en-US"/>
          </a:p>
        </p:txBody>
      </p:sp>
      <p:sp>
        <p:nvSpPr>
          <p:cNvPr id="6" name="Footer Placeholder 5">
            <a:extLst>
              <a:ext uri="{FF2B5EF4-FFF2-40B4-BE49-F238E27FC236}">
                <a16:creationId xmlns:a16="http://schemas.microsoft.com/office/drawing/2014/main" xmlns="" id="{7CFF3441-77C0-4D14-B5BE-649DEADB3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B6AE5B7-0059-4C28-9CA1-FE52057B113D}"/>
              </a:ext>
            </a:extLst>
          </p:cNvPr>
          <p:cNvSpPr>
            <a:spLocks noGrp="1"/>
          </p:cNvSpPr>
          <p:nvPr>
            <p:ph type="sldNum" sz="quarter" idx="12"/>
          </p:nvPr>
        </p:nvSpPr>
        <p:spPr/>
        <p:txBody>
          <a:bodyPr/>
          <a:lstStyle/>
          <a:p>
            <a:fld id="{31D53579-1768-4172-8A2C-3390C34CBA24}" type="slidenum">
              <a:rPr lang="en-US" smtClean="0"/>
              <a:t>‹#›</a:t>
            </a:fld>
            <a:endParaRPr lang="en-US"/>
          </a:p>
        </p:txBody>
      </p:sp>
    </p:spTree>
    <p:extLst>
      <p:ext uri="{BB962C8B-B14F-4D97-AF65-F5344CB8AC3E}">
        <p14:creationId xmlns:p14="http://schemas.microsoft.com/office/powerpoint/2010/main" val="860468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97AB03-6E1A-4568-B2EB-A706015BC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1946404-8162-438D-9D07-40F668887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74DA17-EA0E-41C4-A430-ECBC8BC8F3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0D0B6-BAE6-45F7-9B56-17103664CAD0}" type="datetimeFigureOut">
              <a:rPr lang="en-US" smtClean="0"/>
              <a:t>28-Feb-23</a:t>
            </a:fld>
            <a:endParaRPr lang="en-US"/>
          </a:p>
        </p:txBody>
      </p:sp>
      <p:sp>
        <p:nvSpPr>
          <p:cNvPr id="5" name="Footer Placeholder 4">
            <a:extLst>
              <a:ext uri="{FF2B5EF4-FFF2-40B4-BE49-F238E27FC236}">
                <a16:creationId xmlns:a16="http://schemas.microsoft.com/office/drawing/2014/main" xmlns="" id="{CB94FBB4-8D60-4041-9FB0-C6612182E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E3487A0-3B13-44FE-A9C9-E9E6573E5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53579-1768-4172-8A2C-3390C34CBA24}" type="slidenum">
              <a:rPr lang="en-US" smtClean="0"/>
              <a:t>‹#›</a:t>
            </a:fld>
            <a:endParaRPr lang="en-US"/>
          </a:p>
        </p:txBody>
      </p:sp>
    </p:spTree>
    <p:extLst>
      <p:ext uri="{BB962C8B-B14F-4D97-AF65-F5344CB8AC3E}">
        <p14:creationId xmlns:p14="http://schemas.microsoft.com/office/powerpoint/2010/main" val="54396788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B2930-7327-4DDE-8CC9-C4EC53146CDD}"/>
              </a:ext>
            </a:extLst>
          </p:cNvPr>
          <p:cNvSpPr>
            <a:spLocks noGrp="1"/>
          </p:cNvSpPr>
          <p:nvPr>
            <p:ph type="ctrTitle"/>
          </p:nvPr>
        </p:nvSpPr>
        <p:spPr>
          <a:xfrm>
            <a:off x="435005" y="3208716"/>
            <a:ext cx="3531687" cy="3334287"/>
          </a:xfrm>
          <a:scene3d>
            <a:camera prst="orthographicFront"/>
            <a:lightRig rig="threePt" dir="t"/>
          </a:scene3d>
        </p:spPr>
        <p:txBody>
          <a:bodyPr vert="horz" lIns="91440" tIns="45720" rIns="91440" bIns="45720" rtlCol="0" anchor="ctr">
            <a:normAutofit/>
          </a:bodyPr>
          <a:lstStyle/>
          <a:p>
            <a:pPr algn="l"/>
            <a:r>
              <a:rPr lang="en-IN" sz="3600" b="1" dirty="0" smtClean="0">
                <a:latin typeface="Calibri" panose="020F0502020204030204" pitchFamily="34" charset="0"/>
                <a:cs typeface="Times New Roman" panose="02020603050405020304" pitchFamily="18" charset="0"/>
              </a:rPr>
              <a:t>Resource Management Group</a:t>
            </a:r>
            <a:endParaRPr lang="en-US" b="1" kern="1200" dirty="0"/>
          </a:p>
        </p:txBody>
      </p:sp>
      <p:sp>
        <p:nvSpPr>
          <p:cNvPr id="3" name="Subtitle 2">
            <a:extLst>
              <a:ext uri="{FF2B5EF4-FFF2-40B4-BE49-F238E27FC236}">
                <a16:creationId xmlns:a16="http://schemas.microsoft.com/office/drawing/2014/main" xmlns="" id="{8BDE62E1-05F6-4972-BE09-C82D3CBB618A}"/>
              </a:ext>
            </a:extLst>
          </p:cNvPr>
          <p:cNvSpPr>
            <a:spLocks noGrp="1"/>
          </p:cNvSpPr>
          <p:nvPr>
            <p:ph type="subTitle" idx="1"/>
          </p:nvPr>
        </p:nvSpPr>
        <p:spPr>
          <a:xfrm>
            <a:off x="4894295" y="2744564"/>
            <a:ext cx="5948831" cy="4334629"/>
          </a:xfrm>
        </p:spPr>
        <p:txBody>
          <a:bodyPr vert="horz" lIns="91440" tIns="45720" rIns="91440" bIns="45720" rtlCol="0" anchor="ctr">
            <a:normAutofit/>
          </a:bodyPr>
          <a:lstStyle/>
          <a:p>
            <a:pPr algn="l"/>
            <a:endParaRPr lang="en-US" dirty="0">
              <a:solidFill>
                <a:schemeClr val="tx1"/>
              </a:solidFill>
            </a:endParaRPr>
          </a:p>
          <a:p>
            <a:pPr algn="l"/>
            <a:r>
              <a:rPr lang="en-US" b="1" dirty="0">
                <a:solidFill>
                  <a:schemeClr val="tx1"/>
                </a:solidFill>
              </a:rPr>
              <a:t>TEAM MEMBERS</a:t>
            </a:r>
          </a:p>
          <a:p>
            <a:pPr marL="342900" indent="-228600" algn="l">
              <a:buFont typeface="Arial" panose="020B0604020202020204" pitchFamily="34" charset="0"/>
              <a:buChar char="•"/>
            </a:pPr>
            <a:r>
              <a:rPr lang="en-US" dirty="0">
                <a:solidFill>
                  <a:schemeClr val="tx1"/>
                </a:solidFill>
              </a:rPr>
              <a:t>MONISHA S (1901116)</a:t>
            </a:r>
          </a:p>
          <a:p>
            <a:pPr marL="342900" indent="-228600" algn="l">
              <a:buFont typeface="Arial" panose="020B0604020202020204" pitchFamily="34" charset="0"/>
              <a:buChar char="•"/>
            </a:pPr>
            <a:r>
              <a:rPr lang="en-US" dirty="0" smtClean="0"/>
              <a:t>KISHORE V </a:t>
            </a:r>
            <a:r>
              <a:rPr lang="en-US" dirty="0" err="1" smtClean="0"/>
              <a:t>V</a:t>
            </a:r>
            <a:r>
              <a:rPr lang="en-US" dirty="0" smtClean="0">
                <a:solidFill>
                  <a:schemeClr val="tx1"/>
                </a:solidFill>
              </a:rPr>
              <a:t> </a:t>
            </a:r>
            <a:r>
              <a:rPr lang="en-US" dirty="0">
                <a:solidFill>
                  <a:schemeClr val="tx1"/>
                </a:solidFill>
              </a:rPr>
              <a:t>(</a:t>
            </a:r>
            <a:r>
              <a:rPr lang="en-US" dirty="0" smtClean="0">
                <a:solidFill>
                  <a:schemeClr val="tx1"/>
                </a:solidFill>
              </a:rPr>
              <a:t>1901107)</a:t>
            </a:r>
            <a:endParaRPr lang="en-US" dirty="0">
              <a:solidFill>
                <a:schemeClr val="tx1"/>
              </a:solidFill>
            </a:endParaRPr>
          </a:p>
          <a:p>
            <a:pPr marL="342900" indent="-228600" algn="l">
              <a:buFont typeface="Arial" panose="020B0604020202020204" pitchFamily="34" charset="0"/>
              <a:buChar char="•"/>
            </a:pPr>
            <a:r>
              <a:rPr lang="en-US" dirty="0" smtClean="0"/>
              <a:t>ROHITH A</a:t>
            </a:r>
            <a:r>
              <a:rPr lang="en-US" dirty="0" smtClean="0">
                <a:solidFill>
                  <a:schemeClr val="tx1"/>
                </a:solidFill>
              </a:rPr>
              <a:t> </a:t>
            </a:r>
            <a:r>
              <a:rPr lang="en-US" dirty="0">
                <a:solidFill>
                  <a:schemeClr val="tx1"/>
                </a:solidFill>
              </a:rPr>
              <a:t>(</a:t>
            </a:r>
            <a:r>
              <a:rPr lang="en-US" dirty="0" smtClean="0">
                <a:solidFill>
                  <a:schemeClr val="tx1"/>
                </a:solidFill>
              </a:rPr>
              <a:t>1901203)</a:t>
            </a:r>
            <a:endParaRPr lang="en-US" dirty="0">
              <a:solidFill>
                <a:schemeClr val="tx1"/>
              </a:solidFill>
            </a:endParaRPr>
          </a:p>
          <a:p>
            <a:pPr algn="l"/>
            <a:r>
              <a:rPr lang="en-US" b="1" dirty="0">
                <a:solidFill>
                  <a:schemeClr val="tx1"/>
                </a:solidFill>
              </a:rPr>
              <a:t>PROJECT GUIDE</a:t>
            </a:r>
          </a:p>
          <a:p>
            <a:pPr marL="114300" indent="-228600" algn="l">
              <a:buFont typeface="Arial" panose="020B0604020202020204" pitchFamily="34" charset="0"/>
              <a:buChar char="•"/>
            </a:pPr>
            <a:r>
              <a:rPr lang="en-US" dirty="0">
                <a:solidFill>
                  <a:schemeClr val="tx1"/>
                </a:solidFill>
              </a:rPr>
              <a:t>Mrs. </a:t>
            </a:r>
            <a:r>
              <a:rPr lang="en-US" dirty="0" err="1" smtClean="0"/>
              <a:t>P.Sugantha</a:t>
            </a:r>
            <a:r>
              <a:rPr lang="en-US" dirty="0" smtClean="0"/>
              <a:t> </a:t>
            </a:r>
            <a:r>
              <a:rPr lang="en-US" dirty="0" err="1" smtClean="0"/>
              <a:t>Priyadharshini</a:t>
            </a:r>
            <a:r>
              <a:rPr lang="en-US" dirty="0" smtClean="0">
                <a:solidFill>
                  <a:schemeClr val="tx1"/>
                </a:solidFill>
              </a:rPr>
              <a:t>(A.P)</a:t>
            </a:r>
            <a:endParaRPr lang="en-US" dirty="0">
              <a:solidFill>
                <a:schemeClr val="tx1"/>
              </a:solidFill>
            </a:endParaRPr>
          </a:p>
        </p:txBody>
      </p:sp>
      <p:sp>
        <p:nvSpPr>
          <p:cNvPr id="4" name="Rectangle 3">
            <a:extLst>
              <a:ext uri="{FF2B5EF4-FFF2-40B4-BE49-F238E27FC236}">
                <a16:creationId xmlns:a16="http://schemas.microsoft.com/office/drawing/2014/main" xmlns="" id="{AC473BA5-3EED-4C90-A7F5-26319C3957D9}"/>
              </a:ext>
            </a:extLst>
          </p:cNvPr>
          <p:cNvSpPr/>
          <p:nvPr/>
        </p:nvSpPr>
        <p:spPr>
          <a:xfrm>
            <a:off x="3044363" y="2483137"/>
            <a:ext cx="5290745" cy="1323439"/>
          </a:xfrm>
          <a:prstGeom prst="rect">
            <a:avLst/>
          </a:prstGeom>
          <a:noFill/>
        </p:spPr>
        <p:txBody>
          <a:bodyPr wrap="squar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rPr>
              <a:t>INTERN PROJECT</a:t>
            </a:r>
          </a:p>
          <a:p>
            <a:pPr algn="ctr"/>
            <a:r>
              <a:rPr lang="en-US" sz="4000" b="0" cap="none" spc="0" dirty="0" smtClean="0">
                <a:ln w="0"/>
                <a:solidFill>
                  <a:schemeClr val="tx1"/>
                </a:solidFill>
                <a:effectLst>
                  <a:outerShdw blurRad="38100" dist="19050" dir="2700000" algn="tl" rotWithShape="0">
                    <a:schemeClr val="dk1">
                      <a:alpha val="40000"/>
                    </a:schemeClr>
                  </a:outerShdw>
                </a:effectLst>
              </a:rPr>
              <a:t>ASPIRE SYSTEMS</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descr="Logo&#10;&#10;Description automatically generated">
            <a:extLst>
              <a:ext uri="{FF2B5EF4-FFF2-40B4-BE49-F238E27FC236}">
                <a16:creationId xmlns:a16="http://schemas.microsoft.com/office/drawing/2014/main" xmlns="" id="{9A7C131F-84A2-4067-9B87-5B31FB27F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164" y="427156"/>
            <a:ext cx="1287999" cy="1713647"/>
          </a:xfrm>
          <a:prstGeom prst="rect">
            <a:avLst/>
          </a:prstGeom>
        </p:spPr>
      </p:pic>
      <p:sp>
        <p:nvSpPr>
          <p:cNvPr id="5" name="Rectangle 4">
            <a:extLst>
              <a:ext uri="{FF2B5EF4-FFF2-40B4-BE49-F238E27FC236}">
                <a16:creationId xmlns:a16="http://schemas.microsoft.com/office/drawing/2014/main" xmlns="" id="{0757A17F-DD81-447C-8340-8CBD47FBEBAA}"/>
              </a:ext>
            </a:extLst>
          </p:cNvPr>
          <p:cNvSpPr/>
          <p:nvPr/>
        </p:nvSpPr>
        <p:spPr>
          <a:xfrm>
            <a:off x="2024759" y="2118501"/>
            <a:ext cx="7467365" cy="707886"/>
          </a:xfrm>
          <a:prstGeom prst="rect">
            <a:avLst/>
          </a:prstGeom>
          <a:noFill/>
        </p:spPr>
        <p:txBody>
          <a:bodyPr wrap="none" lIns="91440" tIns="45720" rIns="91440" bIns="45720">
            <a:spAutoFit/>
          </a:bodyPr>
          <a:lstStyle/>
          <a:p>
            <a:pPr algn="r"/>
            <a:r>
              <a:rPr lang="en-US" sz="2000" b="1" dirty="0" smtClean="0">
                <a:solidFill>
                  <a:schemeClr val="tx2"/>
                </a:solidFill>
                <a:effectLst/>
                <a:latin typeface=" Fira Code iScript"/>
              </a:rPr>
              <a:t>    DEPARTMENT</a:t>
            </a:r>
            <a:r>
              <a:rPr lang="en-US" sz="2000" b="1" dirty="0">
                <a:solidFill>
                  <a:schemeClr val="tx2"/>
                </a:solidFill>
                <a:effectLst/>
                <a:latin typeface=" Fira Code iScript"/>
              </a:rPr>
              <a:t> OF COMPUTER SCIENCE &amp; ENGINEERING</a:t>
            </a:r>
          </a:p>
          <a:p>
            <a:pPr algn="r"/>
            <a:endParaRPr lang="en-US" sz="2000" b="1" cap="none" spc="0" dirty="0">
              <a:ln w="0"/>
              <a:solidFill>
                <a:schemeClr val="tx2"/>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xmlns="" id="{98C613A9-F79C-F14F-83DA-CF638588B21E}"/>
              </a:ext>
            </a:extLst>
          </p:cNvPr>
          <p:cNvSpPr txBox="1"/>
          <p:nvPr/>
        </p:nvSpPr>
        <p:spPr>
          <a:xfrm>
            <a:off x="2200848" y="130830"/>
            <a:ext cx="7234573" cy="2009974"/>
          </a:xfrm>
          <a:prstGeom prst="rect">
            <a:avLst/>
          </a:prstGeom>
          <a:noFill/>
        </p:spPr>
        <p:txBody>
          <a:bodyPr wrap="square" rtlCol="0">
            <a:spAutoFit/>
          </a:bodyPr>
          <a:lstStyle/>
          <a:p>
            <a:pPr algn="ctr">
              <a:lnSpc>
                <a:spcPct val="107000"/>
              </a:lnSpc>
              <a:spcAft>
                <a:spcPts val="800"/>
              </a:spcAft>
            </a:pPr>
            <a:r>
              <a:rPr lang="en-GB" sz="1600" b="1" dirty="0">
                <a:effectLst/>
                <a:latin typeface="Times New Roman" panose="02020603050405020304" pitchFamily="18" charset="0"/>
                <a:ea typeface="Calibri" panose="020F0502020204030204" pitchFamily="34" charset="0"/>
                <a:cs typeface="Latha" panose="020B0604020202020204" pitchFamily="34" charset="0"/>
              </a:rPr>
              <a:t>SRI RAMAKRISHNA ENGINEERING COLLEGE</a:t>
            </a:r>
            <a:endParaRPr lang="en-GB" sz="1600" dirty="0">
              <a:effectLst/>
              <a:latin typeface="Calibri" panose="020F0502020204030204" pitchFamily="34" charset="0"/>
              <a:ea typeface="Calibri" panose="020F0502020204030204" pitchFamily="34" charset="0"/>
              <a:cs typeface="Latha" panose="020B0604020202020204" pitchFamily="34" charset="0"/>
            </a:endParaRPr>
          </a:p>
          <a:p>
            <a:pPr algn="ctr">
              <a:lnSpc>
                <a:spcPct val="107000"/>
              </a:lnSpc>
              <a:spcAft>
                <a:spcPts val="800"/>
              </a:spcAft>
            </a:pPr>
            <a:r>
              <a:rPr lang="fr-FR" sz="1400" dirty="0">
                <a:effectLst/>
                <a:latin typeface="Times New Roman" panose="02020603050405020304" pitchFamily="18" charset="0"/>
                <a:ea typeface="Calibri" panose="020F0502020204030204" pitchFamily="34" charset="0"/>
                <a:cs typeface="Latha" panose="020B0604020202020204" pitchFamily="34" charset="0"/>
              </a:rPr>
              <a:t>[Education Service: SNR Sons Charitable Trust]</a:t>
            </a:r>
            <a:endParaRPr lang="en-GB" sz="1400" dirty="0">
              <a:effectLst/>
              <a:latin typeface="Calibri" panose="020F0502020204030204" pitchFamily="34" charset="0"/>
              <a:ea typeface="Calibri" panose="020F0502020204030204" pitchFamily="34" charset="0"/>
              <a:cs typeface="Latha" panose="020B0604020202020204" pitchFamily="34" charset="0"/>
            </a:endParaRPr>
          </a:p>
          <a:p>
            <a:pPr algn="ctr">
              <a:lnSpc>
                <a:spcPct val="107000"/>
              </a:lnSpc>
              <a:spcAft>
                <a:spcPts val="800"/>
              </a:spcAft>
            </a:pPr>
            <a:r>
              <a:rPr lang="en-GB" sz="1400" dirty="0">
                <a:effectLst/>
                <a:latin typeface="Times New Roman" panose="02020603050405020304" pitchFamily="18" charset="0"/>
                <a:ea typeface="Calibri" panose="020F0502020204030204" pitchFamily="34" charset="0"/>
                <a:cs typeface="Latha" panose="020B0604020202020204" pitchFamily="34" charset="0"/>
              </a:rPr>
              <a:t>[Autonomous Institution, Reaccredited by NAAC with ‘A+’ Grade]</a:t>
            </a:r>
            <a:endParaRPr lang="en-GB" sz="1400" dirty="0">
              <a:effectLst/>
              <a:latin typeface="Calibri" panose="020F0502020204030204" pitchFamily="34" charset="0"/>
              <a:ea typeface="Calibri" panose="020F0502020204030204" pitchFamily="34" charset="0"/>
              <a:cs typeface="Latha" panose="020B0604020202020204" pitchFamily="34" charset="0"/>
            </a:endParaRPr>
          </a:p>
          <a:p>
            <a:pPr algn="ctr">
              <a:lnSpc>
                <a:spcPct val="107000"/>
              </a:lnSpc>
              <a:spcAft>
                <a:spcPts val="800"/>
              </a:spcAft>
            </a:pPr>
            <a:r>
              <a:rPr lang="en-GB" sz="1400" dirty="0">
                <a:effectLst/>
                <a:latin typeface="Times New Roman" panose="02020603050405020304" pitchFamily="18" charset="0"/>
                <a:ea typeface="Calibri" panose="020F0502020204030204" pitchFamily="34" charset="0"/>
                <a:cs typeface="Latha" panose="020B0604020202020204" pitchFamily="34" charset="0"/>
              </a:rPr>
              <a:t>[Approved by AICTE and Permanently Affiliated to Anna University, Chennai]</a:t>
            </a:r>
            <a:endParaRPr lang="en-GB" sz="1400" dirty="0">
              <a:effectLst/>
              <a:latin typeface="Calibri" panose="020F0502020204030204" pitchFamily="34" charset="0"/>
              <a:ea typeface="Calibri" panose="020F0502020204030204" pitchFamily="34" charset="0"/>
              <a:cs typeface="Latha" panose="020B0604020202020204" pitchFamily="34" charset="0"/>
            </a:endParaRPr>
          </a:p>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Latha" panose="020B0604020202020204" pitchFamily="34" charset="0"/>
              </a:rPr>
              <a:t>[ISO 9001:2015 certified, All eligible </a:t>
            </a:r>
            <a:r>
              <a:rPr lang="en-US" sz="1400" dirty="0" err="1">
                <a:effectLst/>
                <a:latin typeface="Times New Roman" panose="02020603050405020304" pitchFamily="18" charset="0"/>
                <a:ea typeface="Calibri" panose="020F0502020204030204" pitchFamily="34" charset="0"/>
                <a:cs typeface="Latha" panose="020B0604020202020204" pitchFamily="34" charset="0"/>
              </a:rPr>
              <a:t>programmes</a:t>
            </a:r>
            <a:r>
              <a:rPr lang="en-US" sz="1400" dirty="0">
                <a:effectLst/>
                <a:latin typeface="Times New Roman" panose="02020603050405020304" pitchFamily="18" charset="0"/>
                <a:ea typeface="Calibri" panose="020F0502020204030204" pitchFamily="34" charset="0"/>
                <a:cs typeface="Latha" panose="020B0604020202020204" pitchFamily="34" charset="0"/>
              </a:rPr>
              <a:t> Accredited by NBA]</a:t>
            </a:r>
            <a:endParaRPr lang="en-GB" sz="1400" dirty="0">
              <a:effectLst/>
              <a:latin typeface="Calibri" panose="020F0502020204030204" pitchFamily="34" charset="0"/>
              <a:ea typeface="Calibri" panose="020F0502020204030204" pitchFamily="34" charset="0"/>
              <a:cs typeface="Latha" panose="020B0604020202020204" pitchFamily="34" charset="0"/>
            </a:endParaRPr>
          </a:p>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Latha" panose="020B0604020202020204" pitchFamily="34" charset="0"/>
              </a:rPr>
              <a:t>VATTAMALAIPALAYAM, N.G.G.O Colony P.O, Coimbatore - 641 022</a:t>
            </a:r>
            <a:endParaRPr lang="en-GB" sz="14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1026" name="Picture 2" descr="Best Engineering College in Coimbatore | SREC">
            <a:extLst>
              <a:ext uri="{FF2B5EF4-FFF2-40B4-BE49-F238E27FC236}">
                <a16:creationId xmlns:a16="http://schemas.microsoft.com/office/drawing/2014/main" xmlns="" id="{7097C235-B06D-853A-8689-BFC7E643E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2286" y="278667"/>
            <a:ext cx="2071687"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124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F252E02-B3A6-4BFB-9BD9-C7EC382D70C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TIME SLOT FOR PROJECT REPRESENTED IN GANTT CHART</a:t>
            </a:r>
          </a:p>
        </p:txBody>
      </p:sp>
      <p:pic>
        <p:nvPicPr>
          <p:cNvPr id="6" name="Content Placeholder 5">
            <a:extLst>
              <a:ext uri="{FF2B5EF4-FFF2-40B4-BE49-F238E27FC236}">
                <a16:creationId xmlns:a16="http://schemas.microsoft.com/office/drawing/2014/main" xmlns="" id="{991541D9-5CD9-46C2-8A8D-58C7BF4CCDFF}"/>
              </a:ext>
            </a:extLst>
          </p:cNvPr>
          <p:cNvPicPr>
            <a:picLocks noGrp="1" noChangeAspect="1"/>
          </p:cNvPicPr>
          <p:nvPr>
            <p:ph idx="1"/>
          </p:nvPr>
        </p:nvPicPr>
        <p:blipFill rotWithShape="1">
          <a:blip r:embed="rId2"/>
          <a:srcRect l="556" t="2183" r="556" b="596"/>
          <a:stretch/>
        </p:blipFill>
        <p:spPr>
          <a:xfrm>
            <a:off x="2667000" y="2133599"/>
            <a:ext cx="6858000" cy="3797301"/>
          </a:xfrm>
        </p:spPr>
      </p:pic>
    </p:spTree>
    <p:extLst>
      <p:ext uri="{BB962C8B-B14F-4D97-AF65-F5344CB8AC3E}">
        <p14:creationId xmlns:p14="http://schemas.microsoft.com/office/powerpoint/2010/main" val="107648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3363022-C969-41E9-8EB2-E4C94908C1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8D1AD6B3-BE88-4CEB-BA17-790657CC47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478D4BC-DB85-47BC-AE6D-896AD58ACB20}"/>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effectLst>
                  <a:outerShdw blurRad="38100" dist="38100" dir="2700000" algn="tl">
                    <a:srgbClr val="000000">
                      <a:alpha val="43137"/>
                    </a:srgbClr>
                  </a:outerShdw>
                </a:effectLst>
                <a:latin typeface="+mj-lt"/>
                <a:ea typeface="+mj-ea"/>
                <a:cs typeface="+mj-cs"/>
              </a:rPr>
              <a:t>THANK YOU</a:t>
            </a:r>
          </a:p>
        </p:txBody>
      </p:sp>
      <p:pic>
        <p:nvPicPr>
          <p:cNvPr id="7" name="Graphic 6" descr="Accept">
            <a:extLst>
              <a:ext uri="{FF2B5EF4-FFF2-40B4-BE49-F238E27FC236}">
                <a16:creationId xmlns:a16="http://schemas.microsoft.com/office/drawing/2014/main" xmlns="" id="{185E486F-916D-4C6A-9737-3F932A2D9E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xmlns="" id="{89D1390B-7E13-4B4F-9CB2-391063412E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xmlns="" id="{9E720206-AA49-4786-A932-A2650DE091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xmlns="" id="{C72F6EE6-EDE9-45A5-8F6D-02B9B7CB2C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C093DC50-3BD7-46B1-A300-CD207E152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127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8F24D1-518F-4BAB-8F7D-4559A229B1E0}"/>
              </a:ext>
            </a:extLst>
          </p:cNvPr>
          <p:cNvSpPr>
            <a:spLocks noGrp="1"/>
          </p:cNvSpPr>
          <p:nvPr>
            <p:ph type="title"/>
          </p:nvPr>
        </p:nvSpPr>
        <p:spPr>
          <a:xfrm>
            <a:off x="686834" y="1153572"/>
            <a:ext cx="3200400" cy="4461163"/>
          </a:xfrm>
        </p:spPr>
        <p:txBody>
          <a:bodyPr>
            <a:normAutofit/>
          </a:bodyPr>
          <a:lstStyle/>
          <a:p>
            <a:r>
              <a:rPr lang="en-IN" b="1" dirty="0">
                <a:solidFill>
                  <a:srgbClr val="FFFFFF"/>
                </a:solidFill>
              </a:rPr>
              <a:t>AGENDA</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E5A28957-2993-43C7-BB3C-80FDF068F015}"/>
              </a:ext>
            </a:extLst>
          </p:cNvPr>
          <p:cNvSpPr>
            <a:spLocks noGrp="1"/>
          </p:cNvSpPr>
          <p:nvPr>
            <p:ph idx="1"/>
          </p:nvPr>
        </p:nvSpPr>
        <p:spPr>
          <a:xfrm>
            <a:off x="4447308" y="591344"/>
            <a:ext cx="6906491" cy="5585619"/>
          </a:xfrm>
        </p:spPr>
        <p:txBody>
          <a:bodyPr anchor="ctr">
            <a:normAutofit/>
          </a:bodyPr>
          <a:lstStyle/>
          <a:p>
            <a:r>
              <a:rPr lang="en-IN" dirty="0" smtClean="0"/>
              <a:t>Introduction</a:t>
            </a:r>
            <a:endParaRPr lang="en-IN" dirty="0"/>
          </a:p>
          <a:p>
            <a:r>
              <a:rPr lang="en-IN" dirty="0"/>
              <a:t>Problem Definition</a:t>
            </a:r>
          </a:p>
          <a:p>
            <a:r>
              <a:rPr lang="en-IN" dirty="0"/>
              <a:t>Modules</a:t>
            </a:r>
          </a:p>
          <a:p>
            <a:r>
              <a:rPr lang="en-IN" dirty="0"/>
              <a:t>Hardware and Software </a:t>
            </a:r>
            <a:r>
              <a:rPr lang="en-IN" dirty="0" smtClean="0"/>
              <a:t>Requirements</a:t>
            </a:r>
          </a:p>
          <a:p>
            <a:r>
              <a:rPr lang="en-IN" dirty="0" smtClean="0"/>
              <a:t>Flow Diagram</a:t>
            </a:r>
            <a:endParaRPr lang="en-IN" dirty="0"/>
          </a:p>
          <a:p>
            <a:r>
              <a:rPr lang="en-IN" dirty="0"/>
              <a:t>Time slot for project represented in Gantt chart</a:t>
            </a:r>
          </a:p>
        </p:txBody>
      </p:sp>
    </p:spTree>
    <p:extLst>
      <p:ext uri="{BB962C8B-B14F-4D97-AF65-F5344CB8AC3E}">
        <p14:creationId xmlns:p14="http://schemas.microsoft.com/office/powerpoint/2010/main" val="183658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ACCB700-6BDE-4094-83AB-39C9EE61CF9D}"/>
              </a:ext>
            </a:extLst>
          </p:cNvPr>
          <p:cNvSpPr>
            <a:spLocks noGrp="1"/>
          </p:cNvSpPr>
          <p:nvPr>
            <p:ph type="title"/>
          </p:nvPr>
        </p:nvSpPr>
        <p:spPr>
          <a:xfrm>
            <a:off x="686834" y="1153572"/>
            <a:ext cx="3200400" cy="4461163"/>
          </a:xfrm>
        </p:spPr>
        <p:txBody>
          <a:bodyPr>
            <a:normAutofit/>
          </a:bodyPr>
          <a:lstStyle/>
          <a:p>
            <a:r>
              <a:rPr lang="en-IN" sz="3700" b="1">
                <a:solidFill>
                  <a:srgbClr val="FFFFFF"/>
                </a:solidFill>
              </a:rPr>
              <a:t>INTRODUCTION</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11EE2FD9-B160-4DF1-9675-F5E65CAB22EA}"/>
              </a:ext>
            </a:extLst>
          </p:cNvPr>
          <p:cNvSpPr>
            <a:spLocks noGrp="1"/>
          </p:cNvSpPr>
          <p:nvPr>
            <p:ph idx="1"/>
          </p:nvPr>
        </p:nvSpPr>
        <p:spPr>
          <a:xfrm>
            <a:off x="4447308" y="591344"/>
            <a:ext cx="6906491" cy="5585619"/>
          </a:xfrm>
        </p:spPr>
        <p:txBody>
          <a:bodyPr anchor="ctr">
            <a:normAutofit lnSpcReduction="10000"/>
          </a:bodyPr>
          <a:lstStyle/>
          <a:p>
            <a:r>
              <a:rPr lang="en-IN" sz="2400" dirty="0"/>
              <a:t>It </a:t>
            </a:r>
            <a:r>
              <a:rPr lang="en-IN" sz="2400" dirty="0" smtClean="0"/>
              <a:t>basically </a:t>
            </a:r>
            <a:r>
              <a:rPr lang="en-IN" sz="2400" dirty="0"/>
              <a:t>includes the requirements for managing the personal data, controlling authentication and authorization mechanism, and evaluating of employees’ performance. After creating the new RMG we have to accomplish data migration from their existing system to our new one. </a:t>
            </a:r>
            <a:endParaRPr lang="en-US" sz="2400" dirty="0"/>
          </a:p>
          <a:p>
            <a:r>
              <a:rPr lang="en-IN" sz="2400" dirty="0"/>
              <a:t>More specifically, our RMG controls and manages the personal database such that any user with different role types as manager, employee and human resource will be able to manipulate their personal data. </a:t>
            </a:r>
            <a:endParaRPr lang="en-US" sz="2400" dirty="0"/>
          </a:p>
          <a:p>
            <a:r>
              <a:rPr lang="en-IN" sz="2400" dirty="0"/>
              <a:t>In addition to manipulating the personal data, our RMG will provide authentication and authorization mechanism. Every user with any role type can be able to login to the system with his/her username and password. </a:t>
            </a:r>
            <a:endParaRPr lang="en-US" sz="2400" dirty="0"/>
          </a:p>
        </p:txBody>
      </p:sp>
    </p:spTree>
    <p:extLst>
      <p:ext uri="{BB962C8B-B14F-4D97-AF65-F5344CB8AC3E}">
        <p14:creationId xmlns:p14="http://schemas.microsoft.com/office/powerpoint/2010/main" val="85694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18BDB37-B2A1-4FC5-AB4F-A2AA3324B909}"/>
              </a:ext>
            </a:extLst>
          </p:cNvPr>
          <p:cNvSpPr>
            <a:spLocks noGrp="1"/>
          </p:cNvSpPr>
          <p:nvPr>
            <p:ph type="title"/>
          </p:nvPr>
        </p:nvSpPr>
        <p:spPr>
          <a:xfrm>
            <a:off x="686834" y="1153572"/>
            <a:ext cx="3200400" cy="4461163"/>
          </a:xfrm>
        </p:spPr>
        <p:txBody>
          <a:bodyPr>
            <a:normAutofit/>
          </a:bodyPr>
          <a:lstStyle/>
          <a:p>
            <a:r>
              <a:rPr lang="en-IN" b="1">
                <a:solidFill>
                  <a:srgbClr val="FFFFFF"/>
                </a:solidFill>
              </a:rPr>
              <a:t>PROBLEM DEFINITION</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D91673B7-6524-4B93-9393-AA6D20C2A42E}"/>
              </a:ext>
            </a:extLst>
          </p:cNvPr>
          <p:cNvSpPr>
            <a:spLocks noGrp="1"/>
          </p:cNvSpPr>
          <p:nvPr>
            <p:ph idx="1"/>
          </p:nvPr>
        </p:nvSpPr>
        <p:spPr>
          <a:xfrm>
            <a:off x="4447308" y="591344"/>
            <a:ext cx="6906491" cy="5585619"/>
          </a:xfrm>
        </p:spPr>
        <p:txBody>
          <a:bodyPr anchor="ctr">
            <a:normAutofit/>
          </a:bodyPr>
          <a:lstStyle/>
          <a:p>
            <a:r>
              <a:rPr lang="en-IN" sz="2400" dirty="0"/>
              <a:t>Nowadays, companies try to enhance their management and have a better control over their employees. In order to </a:t>
            </a:r>
            <a:r>
              <a:rPr lang="en-IN" sz="2400" dirty="0" err="1"/>
              <a:t>fulfill</a:t>
            </a:r>
            <a:r>
              <a:rPr lang="en-IN" sz="2400" dirty="0"/>
              <a:t> these requirements in a more efficient way they need software called Resource Management System. </a:t>
            </a:r>
            <a:endParaRPr lang="en-US" sz="2400" dirty="0"/>
          </a:p>
          <a:p>
            <a:r>
              <a:rPr lang="en-IN" sz="2400" dirty="0"/>
              <a:t>Resource Management System is software which satisfies the needs of the Human Resources Department of a company to manage employee personal data (citizen identity number, name, surname, birth- date, birthplace, educational information etc.), annual leaves, payroll, trainings, skills, performance evaluation and so on. Our Resource Management System will meet the needs for managing the personal data, system authentication and authorization of an employee. </a:t>
            </a:r>
            <a:endParaRPr lang="en-US" sz="2400" dirty="0"/>
          </a:p>
        </p:txBody>
      </p:sp>
    </p:spTree>
    <p:extLst>
      <p:ext uri="{BB962C8B-B14F-4D97-AF65-F5344CB8AC3E}">
        <p14:creationId xmlns:p14="http://schemas.microsoft.com/office/powerpoint/2010/main" val="150991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AC5DE9D-8446-488B-AA92-211DB1F98CD5}"/>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CONT.</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DD4BFF47-0398-4C6C-8C60-9A547D9A8F9B}"/>
              </a:ext>
            </a:extLst>
          </p:cNvPr>
          <p:cNvSpPr>
            <a:spLocks noGrp="1"/>
          </p:cNvSpPr>
          <p:nvPr>
            <p:ph idx="1"/>
          </p:nvPr>
        </p:nvSpPr>
        <p:spPr>
          <a:xfrm>
            <a:off x="4447308" y="591344"/>
            <a:ext cx="6906491" cy="5585619"/>
          </a:xfrm>
        </p:spPr>
        <p:txBody>
          <a:bodyPr anchor="ctr">
            <a:normAutofit/>
          </a:bodyPr>
          <a:lstStyle/>
          <a:p>
            <a:r>
              <a:rPr lang="en-IN" sz="2400" dirty="0"/>
              <a:t>Our RMG project is being developed for companies who want to control and manage their employee’s data in a more appropriate and neat way. With the help of our project they will have better software to manage their personal data, control mechanism to authorize and authenticate for the employees’ entry. </a:t>
            </a:r>
            <a:endParaRPr lang="en-US" sz="2400" dirty="0"/>
          </a:p>
        </p:txBody>
      </p:sp>
    </p:spTree>
    <p:extLst>
      <p:ext uri="{BB962C8B-B14F-4D97-AF65-F5344CB8AC3E}">
        <p14:creationId xmlns:p14="http://schemas.microsoft.com/office/powerpoint/2010/main" val="108487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7DAF4F-2F3B-4DD5-80F8-4CCD71FC87CE}"/>
              </a:ext>
            </a:extLst>
          </p:cNvPr>
          <p:cNvSpPr>
            <a:spLocks noGrp="1"/>
          </p:cNvSpPr>
          <p:nvPr>
            <p:ph type="title"/>
          </p:nvPr>
        </p:nvSpPr>
        <p:spPr>
          <a:xfrm>
            <a:off x="686834" y="1153572"/>
            <a:ext cx="3200400" cy="4461163"/>
          </a:xfrm>
        </p:spPr>
        <p:txBody>
          <a:bodyPr>
            <a:normAutofit/>
          </a:bodyPr>
          <a:lstStyle/>
          <a:p>
            <a:r>
              <a:rPr lang="en-IN" b="1">
                <a:solidFill>
                  <a:srgbClr val="FFFFFF"/>
                </a:solidFill>
              </a:rPr>
              <a:t>MODULES</a:t>
            </a:r>
          </a:p>
        </p:txBody>
      </p:sp>
      <p:sp>
        <p:nvSpPr>
          <p:cNvPr id="20"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A32FE57D-94F7-4255-806D-1E9CE8F111C4}"/>
              </a:ext>
            </a:extLst>
          </p:cNvPr>
          <p:cNvSpPr>
            <a:spLocks noGrp="1"/>
          </p:cNvSpPr>
          <p:nvPr>
            <p:ph idx="1"/>
          </p:nvPr>
        </p:nvSpPr>
        <p:spPr>
          <a:xfrm>
            <a:off x="4447308" y="591344"/>
            <a:ext cx="6906491" cy="5585619"/>
          </a:xfrm>
        </p:spPr>
        <p:txBody>
          <a:bodyPr anchor="ctr">
            <a:normAutofit/>
          </a:bodyPr>
          <a:lstStyle/>
          <a:p>
            <a:pPr lvl="0" fontAlgn="base"/>
            <a:r>
              <a:rPr lang="en-IN" dirty="0"/>
              <a:t>Register and Login </a:t>
            </a:r>
            <a:endParaRPr lang="en-US" dirty="0"/>
          </a:p>
          <a:p>
            <a:pPr lvl="0" fontAlgn="base"/>
            <a:r>
              <a:rPr lang="en-IN" dirty="0"/>
              <a:t>Manager </a:t>
            </a:r>
            <a:endParaRPr lang="en-US" dirty="0"/>
          </a:p>
          <a:p>
            <a:pPr lvl="0" fontAlgn="base"/>
            <a:r>
              <a:rPr lang="en-IN" dirty="0"/>
              <a:t>HR </a:t>
            </a:r>
            <a:endParaRPr lang="en-US" dirty="0"/>
          </a:p>
          <a:p>
            <a:r>
              <a:rPr lang="en-IN" dirty="0"/>
              <a:t>Employees </a:t>
            </a:r>
            <a:endParaRPr lang="en-SG" dirty="0"/>
          </a:p>
        </p:txBody>
      </p:sp>
    </p:spTree>
    <p:extLst>
      <p:ext uri="{BB962C8B-B14F-4D97-AF65-F5344CB8AC3E}">
        <p14:creationId xmlns:p14="http://schemas.microsoft.com/office/powerpoint/2010/main" val="354395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7DAF4F-2F3B-4DD5-80F8-4CCD71FC87CE}"/>
              </a:ext>
            </a:extLst>
          </p:cNvPr>
          <p:cNvSpPr>
            <a:spLocks noGrp="1"/>
          </p:cNvSpPr>
          <p:nvPr>
            <p:ph type="title"/>
          </p:nvPr>
        </p:nvSpPr>
        <p:spPr>
          <a:xfrm>
            <a:off x="686834" y="1153572"/>
            <a:ext cx="3200400" cy="4461163"/>
          </a:xfrm>
        </p:spPr>
        <p:txBody>
          <a:bodyPr>
            <a:normAutofit/>
          </a:bodyPr>
          <a:lstStyle/>
          <a:p>
            <a:r>
              <a:rPr lang="en-IN" b="1" dirty="0">
                <a:solidFill>
                  <a:srgbClr val="FFFFFF"/>
                </a:solidFill>
              </a:rPr>
              <a:t>FLOW DIAGRAM</a:t>
            </a:r>
          </a:p>
        </p:txBody>
      </p:sp>
      <p:sp>
        <p:nvSpPr>
          <p:cNvPr id="20"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Picture 8"/>
          <p:cNvPicPr/>
          <p:nvPr/>
        </p:nvPicPr>
        <p:blipFill>
          <a:blip r:embed="rId2"/>
          <a:stretch>
            <a:fillRect/>
          </a:stretch>
        </p:blipFill>
        <p:spPr>
          <a:xfrm>
            <a:off x="4754179" y="0"/>
            <a:ext cx="5592445" cy="6809032"/>
          </a:xfrm>
          <a:prstGeom prst="rect">
            <a:avLst/>
          </a:prstGeom>
        </p:spPr>
      </p:pic>
      <p:sp>
        <p:nvSpPr>
          <p:cNvPr id="4" name="Content Placeholder 3"/>
          <p:cNvSpPr>
            <a:spLocks noGrp="1"/>
          </p:cNvSpPr>
          <p:nvPr>
            <p:ph idx="1"/>
          </p:nvPr>
        </p:nvSpPr>
        <p:spPr>
          <a:xfrm>
            <a:off x="4754179" y="0"/>
            <a:ext cx="5592445" cy="6858000"/>
          </a:xfrm>
        </p:spPr>
        <p:txBody>
          <a:bodyPr/>
          <a:lstStyle/>
          <a:p>
            <a:endParaRPr lang="en-US" dirty="0"/>
          </a:p>
        </p:txBody>
      </p:sp>
    </p:spTree>
    <p:extLst>
      <p:ext uri="{BB962C8B-B14F-4D97-AF65-F5344CB8AC3E}">
        <p14:creationId xmlns:p14="http://schemas.microsoft.com/office/powerpoint/2010/main" val="11405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BFD7638-A2CF-42EE-8A11-FAC1F35DB616}"/>
              </a:ext>
            </a:extLst>
          </p:cNvPr>
          <p:cNvSpPr>
            <a:spLocks noGrp="1"/>
          </p:cNvSpPr>
          <p:nvPr>
            <p:ph type="title"/>
          </p:nvPr>
        </p:nvSpPr>
        <p:spPr>
          <a:xfrm>
            <a:off x="686834" y="1153572"/>
            <a:ext cx="3200400" cy="4461163"/>
          </a:xfrm>
        </p:spPr>
        <p:txBody>
          <a:bodyPr>
            <a:normAutofit/>
          </a:bodyPr>
          <a:lstStyle/>
          <a:p>
            <a:r>
              <a:rPr lang="en-IN" sz="3700" b="1">
                <a:solidFill>
                  <a:srgbClr val="FFFFFF"/>
                </a:solidFill>
              </a:rPr>
              <a:t>HARDWARE AND SOFTWARE REQUIREMENTS</a:t>
            </a:r>
          </a:p>
        </p:txBody>
      </p:sp>
      <p:sp>
        <p:nvSpPr>
          <p:cNvPr id="25" name="Arc 24">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371FF459-44A8-4563-AB83-B9A2FE3DF1CD}"/>
              </a:ext>
            </a:extLst>
          </p:cNvPr>
          <p:cNvSpPr>
            <a:spLocks noGrp="1"/>
          </p:cNvSpPr>
          <p:nvPr>
            <p:ph idx="1"/>
          </p:nvPr>
        </p:nvSpPr>
        <p:spPr>
          <a:xfrm>
            <a:off x="4447308" y="591344"/>
            <a:ext cx="6906491" cy="5585619"/>
          </a:xfrm>
        </p:spPr>
        <p:txBody>
          <a:bodyPr anchor="ctr">
            <a:normAutofit/>
          </a:bodyPr>
          <a:lstStyle/>
          <a:p>
            <a:r>
              <a:rPr lang="en-IN" dirty="0" smtClean="0"/>
              <a:t>SQL Server</a:t>
            </a:r>
            <a:endParaRPr lang="en-IN" dirty="0"/>
          </a:p>
          <a:p>
            <a:r>
              <a:rPr lang="en-IN" dirty="0" smtClean="0"/>
              <a:t>Visual Studio Code</a:t>
            </a:r>
          </a:p>
          <a:p>
            <a:r>
              <a:rPr lang="en-IN" dirty="0" err="1" smtClean="0"/>
              <a:t>Dotnet</a:t>
            </a:r>
            <a:r>
              <a:rPr lang="en-IN" dirty="0" smtClean="0"/>
              <a:t> core</a:t>
            </a:r>
            <a:endParaRPr lang="en-IN" dirty="0"/>
          </a:p>
        </p:txBody>
      </p:sp>
    </p:spTree>
    <p:extLst>
      <p:ext uri="{BB962C8B-B14F-4D97-AF65-F5344CB8AC3E}">
        <p14:creationId xmlns:p14="http://schemas.microsoft.com/office/powerpoint/2010/main" val="338123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xmlns="" id="{55C01129-3453-464D-A870-ED71C6E89D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9D2781A6-5C82-4764-B489-F9A599C0A7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EED748E3-BF88-4D8F-9861-9E0B8BF63B5B}"/>
              </a:ext>
            </a:extLst>
          </p:cNvPr>
          <p:cNvSpPr txBox="1"/>
          <p:nvPr/>
        </p:nvSpPr>
        <p:spPr>
          <a:xfrm>
            <a:off x="4107712" y="2732739"/>
            <a:ext cx="3976577" cy="3083270"/>
          </a:xfrm>
          <a:prstGeom prst="rect">
            <a:avLst/>
          </a:prstGeom>
        </p:spPr>
        <p:txBody>
          <a:bodyPr vert="horz" lIns="91440" tIns="45720" rIns="91440" bIns="45720" rtlCol="0" anchor="t">
            <a:normAutofit/>
          </a:bodyPr>
          <a:lstStyle/>
          <a:p>
            <a:pPr indent="-228600" algn="ctr">
              <a:lnSpc>
                <a:spcPct val="90000"/>
              </a:lnSpc>
              <a:spcAft>
                <a:spcPts val="600"/>
              </a:spcAft>
              <a:buFont typeface="Arial" panose="020B0604020202020204" pitchFamily="34" charset="0"/>
              <a:buChar char="•"/>
            </a:pPr>
            <a:r>
              <a:rPr lang="en-US" sz="2000" dirty="0">
                <a:solidFill>
                  <a:schemeClr val="bg1"/>
                </a:solidFill>
              </a:rPr>
              <a:t>IMPLEMENTATION RESULTS </a:t>
            </a:r>
          </a:p>
        </p:txBody>
      </p:sp>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1769608733"/>
      </p:ext>
    </p:extLst>
  </p:cSld>
  <p:clrMapOvr>
    <a:masterClrMapping/>
  </p:clrMapOvr>
</p:sld>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2138</TotalTime>
  <Words>434</Words>
  <Application>Microsoft Office PowerPoint</Application>
  <PresentationFormat>Custom</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Resource Management Group</vt:lpstr>
      <vt:lpstr>AGENDA</vt:lpstr>
      <vt:lpstr>INTRODUCTION</vt:lpstr>
      <vt:lpstr>PROBLEM DEFINITION</vt:lpstr>
      <vt:lpstr>CONT.</vt:lpstr>
      <vt:lpstr>MODULES</vt:lpstr>
      <vt:lpstr>FLOW DIAGRAM</vt:lpstr>
      <vt:lpstr>HARDWARE AND SOFTWARE REQUIREMENTS</vt:lpstr>
      <vt:lpstr>PowerPoint Presentation</vt:lpstr>
      <vt:lpstr>TIME SLOT FOR PROJECT REPRESENTED IN GANTT CHART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SREC SMART EVENT SCEDULER</dc:title>
  <dc:creator>TELEPORTER C2</dc:creator>
  <cp:lastModifiedBy>Windows User</cp:lastModifiedBy>
  <cp:revision>73</cp:revision>
  <dcterms:created xsi:type="dcterms:W3CDTF">2020-10-21T07:46:24Z</dcterms:created>
  <dcterms:modified xsi:type="dcterms:W3CDTF">2023-02-28T18:28:49Z</dcterms:modified>
</cp:coreProperties>
</file>