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99" r:id="rId4"/>
    <p:sldId id="262" r:id="rId5"/>
    <p:sldId id="297" r:id="rId6"/>
    <p:sldId id="298" r:id="rId7"/>
    <p:sldId id="300" r:id="rId8"/>
    <p:sldId id="301" r:id="rId9"/>
    <p:sldId id="302" r:id="rId10"/>
    <p:sldId id="304" r:id="rId11"/>
    <p:sldId id="305" r:id="rId12"/>
    <p:sldId id="306" r:id="rId13"/>
    <p:sldId id="307" r:id="rId14"/>
    <p:sldId id="310" r:id="rId15"/>
    <p:sldId id="370" r:id="rId16"/>
    <p:sldId id="311" r:id="rId17"/>
    <p:sldId id="312" r:id="rId18"/>
    <p:sldId id="371" r:id="rId19"/>
    <p:sldId id="313" r:id="rId20"/>
    <p:sldId id="372" r:id="rId21"/>
    <p:sldId id="331" r:id="rId22"/>
    <p:sldId id="325" r:id="rId23"/>
    <p:sldId id="326" r:id="rId24"/>
    <p:sldId id="327" r:id="rId25"/>
    <p:sldId id="332" r:id="rId26"/>
    <p:sldId id="333" r:id="rId27"/>
    <p:sldId id="322" r:id="rId28"/>
    <p:sldId id="317" r:id="rId29"/>
    <p:sldId id="318" r:id="rId30"/>
    <p:sldId id="319" r:id="rId31"/>
    <p:sldId id="320" r:id="rId32"/>
    <p:sldId id="321" r:id="rId33"/>
    <p:sldId id="323" r:id="rId34"/>
    <p:sldId id="324" r:id="rId35"/>
    <p:sldId id="336" r:id="rId36"/>
    <p:sldId id="337" r:id="rId37"/>
    <p:sldId id="339" r:id="rId38"/>
    <p:sldId id="340" r:id="rId39"/>
    <p:sldId id="358" r:id="rId40"/>
    <p:sldId id="343" r:id="rId41"/>
    <p:sldId id="344" r:id="rId42"/>
    <p:sldId id="359" r:id="rId43"/>
    <p:sldId id="346" r:id="rId44"/>
    <p:sldId id="361" r:id="rId45"/>
    <p:sldId id="362" r:id="rId46"/>
    <p:sldId id="366" r:id="rId47"/>
    <p:sldId id="352" r:id="rId48"/>
    <p:sldId id="353" r:id="rId49"/>
    <p:sldId id="354" r:id="rId50"/>
    <p:sldId id="373" r:id="rId51"/>
    <p:sldId id="374" r:id="rId52"/>
    <p:sldId id="355" r:id="rId53"/>
    <p:sldId id="356" r:id="rId54"/>
    <p:sldId id="341" r:id="rId55"/>
    <p:sldId id="342" r:id="rId56"/>
    <p:sldId id="368" r:id="rId57"/>
    <p:sldId id="369" r:id="rId58"/>
    <p:sldId id="375" r:id="rId59"/>
    <p:sldId id="376" r:id="rId60"/>
    <p:sldId id="29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5BE50-4CBB-4B36-857E-9023A9171ADD}" v="131" dt="2024-05-06T17:50:03.303"/>
    <p1510:client id="{78895D2E-CF62-42C5-9493-9AFB0379FDD5}" v="20" dt="2024-05-06T06:59:33.55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63" d="100"/>
          <a:sy n="63" d="100"/>
        </p:scale>
        <p:origin x="800"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B7DC-F4C0-FF7A-A1B4-2D2B4369F7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0FB129-D919-E2D2-B86C-224938F176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EDC819-228F-08D0-168E-B08F1B8B30BE}"/>
              </a:ext>
            </a:extLst>
          </p:cNvPr>
          <p:cNvSpPr>
            <a:spLocks noGrp="1"/>
          </p:cNvSpPr>
          <p:nvPr>
            <p:ph type="dt" sz="half" idx="10"/>
          </p:nvPr>
        </p:nvSpPr>
        <p:spPr/>
        <p:txBody>
          <a:bodyPr/>
          <a:lstStyle/>
          <a:p>
            <a:fld id="{EDA7D253-A20E-4C89-AB4E-A2D5DD9E703A}" type="datetimeFigureOut">
              <a:rPr lang="en-IN" smtClean="0"/>
              <a:pPr/>
              <a:t>14-05-2024</a:t>
            </a:fld>
            <a:endParaRPr lang="en-IN"/>
          </a:p>
        </p:txBody>
      </p:sp>
      <p:sp>
        <p:nvSpPr>
          <p:cNvPr id="5" name="Footer Placeholder 4">
            <a:extLst>
              <a:ext uri="{FF2B5EF4-FFF2-40B4-BE49-F238E27FC236}">
                <a16:creationId xmlns:a16="http://schemas.microsoft.com/office/drawing/2014/main" id="{5974988A-64FF-B21C-B866-11A296D69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BAD8DA-B700-DF29-4FDF-36E9AD625CCE}"/>
              </a:ext>
            </a:extLst>
          </p:cNvPr>
          <p:cNvSpPr>
            <a:spLocks noGrp="1"/>
          </p:cNvSpPr>
          <p:nvPr>
            <p:ph type="sldNum" sz="quarter" idx="12"/>
          </p:nvPr>
        </p:nvSpPr>
        <p:spPr/>
        <p:txBody>
          <a:bodyPr/>
          <a:lstStyle/>
          <a:p>
            <a:fld id="{06F5F578-FA0D-4D84-9A3F-2C3D5D974D3B}" type="slidenum">
              <a:rPr lang="en-IN" smtClean="0"/>
              <a:pPr/>
              <a:t>‹#›</a:t>
            </a:fld>
            <a:endParaRPr lang="en-IN"/>
          </a:p>
        </p:txBody>
      </p:sp>
    </p:spTree>
    <p:extLst>
      <p:ext uri="{BB962C8B-B14F-4D97-AF65-F5344CB8AC3E}">
        <p14:creationId xmlns:p14="http://schemas.microsoft.com/office/powerpoint/2010/main" val="2020339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5502C-1BCB-A110-7AF7-47682E5A12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D7FB1E-C684-B31E-0AA3-DA7EBD1E92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B2019-D67C-9D34-D03C-12516647983C}"/>
              </a:ext>
            </a:extLst>
          </p:cNvPr>
          <p:cNvSpPr>
            <a:spLocks noGrp="1"/>
          </p:cNvSpPr>
          <p:nvPr>
            <p:ph type="dt" sz="half" idx="10"/>
          </p:nvPr>
        </p:nvSpPr>
        <p:spPr/>
        <p:txBody>
          <a:bodyPr/>
          <a:lstStyle/>
          <a:p>
            <a:fld id="{EDA7D253-A20E-4C89-AB4E-A2D5DD9E703A}" type="datetimeFigureOut">
              <a:rPr lang="en-IN" smtClean="0"/>
              <a:pPr/>
              <a:t>14-05-2024</a:t>
            </a:fld>
            <a:endParaRPr lang="en-IN"/>
          </a:p>
        </p:txBody>
      </p:sp>
      <p:sp>
        <p:nvSpPr>
          <p:cNvPr id="5" name="Footer Placeholder 4">
            <a:extLst>
              <a:ext uri="{FF2B5EF4-FFF2-40B4-BE49-F238E27FC236}">
                <a16:creationId xmlns:a16="http://schemas.microsoft.com/office/drawing/2014/main" id="{E41318F8-87F1-1A54-7D5F-832E72E4F1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0F4A50-6B47-A448-DEBD-284863A0F34D}"/>
              </a:ext>
            </a:extLst>
          </p:cNvPr>
          <p:cNvSpPr>
            <a:spLocks noGrp="1"/>
          </p:cNvSpPr>
          <p:nvPr>
            <p:ph type="sldNum" sz="quarter" idx="12"/>
          </p:nvPr>
        </p:nvSpPr>
        <p:spPr/>
        <p:txBody>
          <a:bodyPr/>
          <a:lstStyle/>
          <a:p>
            <a:fld id="{06F5F578-FA0D-4D84-9A3F-2C3D5D974D3B}" type="slidenum">
              <a:rPr lang="en-IN" smtClean="0"/>
              <a:pPr/>
              <a:t>‹#›</a:t>
            </a:fld>
            <a:endParaRPr lang="en-IN"/>
          </a:p>
        </p:txBody>
      </p:sp>
    </p:spTree>
    <p:extLst>
      <p:ext uri="{BB962C8B-B14F-4D97-AF65-F5344CB8AC3E}">
        <p14:creationId xmlns:p14="http://schemas.microsoft.com/office/powerpoint/2010/main" val="742155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4FDB05-9190-7B68-1366-F2537B6F11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1A2A3A-532C-6870-E0AD-33B87B5365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83A1ED-ABF9-BB61-3EF9-2CD97DD3DA19}"/>
              </a:ext>
            </a:extLst>
          </p:cNvPr>
          <p:cNvSpPr>
            <a:spLocks noGrp="1"/>
          </p:cNvSpPr>
          <p:nvPr>
            <p:ph type="dt" sz="half" idx="10"/>
          </p:nvPr>
        </p:nvSpPr>
        <p:spPr/>
        <p:txBody>
          <a:bodyPr/>
          <a:lstStyle/>
          <a:p>
            <a:fld id="{EDA7D253-A20E-4C89-AB4E-A2D5DD9E703A}" type="datetimeFigureOut">
              <a:rPr lang="en-IN" smtClean="0"/>
              <a:pPr/>
              <a:t>14-05-2024</a:t>
            </a:fld>
            <a:endParaRPr lang="en-IN"/>
          </a:p>
        </p:txBody>
      </p:sp>
      <p:sp>
        <p:nvSpPr>
          <p:cNvPr id="5" name="Footer Placeholder 4">
            <a:extLst>
              <a:ext uri="{FF2B5EF4-FFF2-40B4-BE49-F238E27FC236}">
                <a16:creationId xmlns:a16="http://schemas.microsoft.com/office/drawing/2014/main" id="{C43A9403-2998-5D69-2EFD-358C4B231E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D200D-1EF3-5677-FABA-1BDF4B180A69}"/>
              </a:ext>
            </a:extLst>
          </p:cNvPr>
          <p:cNvSpPr>
            <a:spLocks noGrp="1"/>
          </p:cNvSpPr>
          <p:nvPr>
            <p:ph type="sldNum" sz="quarter" idx="12"/>
          </p:nvPr>
        </p:nvSpPr>
        <p:spPr/>
        <p:txBody>
          <a:bodyPr/>
          <a:lstStyle/>
          <a:p>
            <a:fld id="{06F5F578-FA0D-4D84-9A3F-2C3D5D974D3B}" type="slidenum">
              <a:rPr lang="en-IN" smtClean="0"/>
              <a:pPr/>
              <a:t>‹#›</a:t>
            </a:fld>
            <a:endParaRPr lang="en-IN"/>
          </a:p>
        </p:txBody>
      </p:sp>
    </p:spTree>
    <p:extLst>
      <p:ext uri="{BB962C8B-B14F-4D97-AF65-F5344CB8AC3E}">
        <p14:creationId xmlns:p14="http://schemas.microsoft.com/office/powerpoint/2010/main" val="284982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7C15-5FE4-E781-65C2-5581A7903E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4E93EE-D16F-14EF-F1A6-DCD68C85BB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11798F-8A07-A9F1-59C9-9C16AF85AC20}"/>
              </a:ext>
            </a:extLst>
          </p:cNvPr>
          <p:cNvSpPr>
            <a:spLocks noGrp="1"/>
          </p:cNvSpPr>
          <p:nvPr>
            <p:ph type="dt" sz="half" idx="10"/>
          </p:nvPr>
        </p:nvSpPr>
        <p:spPr/>
        <p:txBody>
          <a:bodyPr/>
          <a:lstStyle/>
          <a:p>
            <a:fld id="{EDA7D253-A20E-4C89-AB4E-A2D5DD9E703A}" type="datetimeFigureOut">
              <a:rPr lang="en-IN" smtClean="0"/>
              <a:pPr/>
              <a:t>14-05-2024</a:t>
            </a:fld>
            <a:endParaRPr lang="en-IN"/>
          </a:p>
        </p:txBody>
      </p:sp>
      <p:sp>
        <p:nvSpPr>
          <p:cNvPr id="5" name="Footer Placeholder 4">
            <a:extLst>
              <a:ext uri="{FF2B5EF4-FFF2-40B4-BE49-F238E27FC236}">
                <a16:creationId xmlns:a16="http://schemas.microsoft.com/office/drawing/2014/main" id="{48261731-B6AE-ECFF-DA24-B4F5E6DB13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621F28-2086-C051-844B-BCCE769A8F5E}"/>
              </a:ext>
            </a:extLst>
          </p:cNvPr>
          <p:cNvSpPr>
            <a:spLocks noGrp="1"/>
          </p:cNvSpPr>
          <p:nvPr>
            <p:ph type="sldNum" sz="quarter" idx="12"/>
          </p:nvPr>
        </p:nvSpPr>
        <p:spPr/>
        <p:txBody>
          <a:bodyPr/>
          <a:lstStyle/>
          <a:p>
            <a:fld id="{06F5F578-FA0D-4D84-9A3F-2C3D5D974D3B}" type="slidenum">
              <a:rPr lang="en-IN" smtClean="0"/>
              <a:pPr/>
              <a:t>‹#›</a:t>
            </a:fld>
            <a:endParaRPr lang="en-IN"/>
          </a:p>
        </p:txBody>
      </p:sp>
    </p:spTree>
    <p:extLst>
      <p:ext uri="{BB962C8B-B14F-4D97-AF65-F5344CB8AC3E}">
        <p14:creationId xmlns:p14="http://schemas.microsoft.com/office/powerpoint/2010/main" val="263894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76BA-DB6B-BB4C-0EB9-E5FFD2D760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92BE42-3D3B-2DCE-32C8-B12FC1C704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F00EE9-02CD-13D9-C7D9-E54F1017F8AA}"/>
              </a:ext>
            </a:extLst>
          </p:cNvPr>
          <p:cNvSpPr>
            <a:spLocks noGrp="1"/>
          </p:cNvSpPr>
          <p:nvPr>
            <p:ph type="dt" sz="half" idx="10"/>
          </p:nvPr>
        </p:nvSpPr>
        <p:spPr/>
        <p:txBody>
          <a:bodyPr/>
          <a:lstStyle/>
          <a:p>
            <a:fld id="{EDA7D253-A20E-4C89-AB4E-A2D5DD9E703A}" type="datetimeFigureOut">
              <a:rPr lang="en-IN" smtClean="0"/>
              <a:pPr/>
              <a:t>14-05-2024</a:t>
            </a:fld>
            <a:endParaRPr lang="en-IN"/>
          </a:p>
        </p:txBody>
      </p:sp>
      <p:sp>
        <p:nvSpPr>
          <p:cNvPr id="5" name="Footer Placeholder 4">
            <a:extLst>
              <a:ext uri="{FF2B5EF4-FFF2-40B4-BE49-F238E27FC236}">
                <a16:creationId xmlns:a16="http://schemas.microsoft.com/office/drawing/2014/main" id="{1B8D2E68-5800-EE3A-498B-8252A2FB91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10654A-16B3-DA01-8DC6-DE70E3EE074A}"/>
              </a:ext>
            </a:extLst>
          </p:cNvPr>
          <p:cNvSpPr>
            <a:spLocks noGrp="1"/>
          </p:cNvSpPr>
          <p:nvPr>
            <p:ph type="sldNum" sz="quarter" idx="12"/>
          </p:nvPr>
        </p:nvSpPr>
        <p:spPr/>
        <p:txBody>
          <a:bodyPr/>
          <a:lstStyle/>
          <a:p>
            <a:fld id="{06F5F578-FA0D-4D84-9A3F-2C3D5D974D3B}" type="slidenum">
              <a:rPr lang="en-IN" smtClean="0"/>
              <a:pPr/>
              <a:t>‹#›</a:t>
            </a:fld>
            <a:endParaRPr lang="en-IN"/>
          </a:p>
        </p:txBody>
      </p:sp>
    </p:spTree>
    <p:extLst>
      <p:ext uri="{BB962C8B-B14F-4D97-AF65-F5344CB8AC3E}">
        <p14:creationId xmlns:p14="http://schemas.microsoft.com/office/powerpoint/2010/main" val="1333724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6B67-E141-FBFA-C858-5EDD404003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A8329B-1A14-9324-1685-9857AE47D6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1ED325-9087-21F5-9D04-7391C7F632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FFFA5B-C84A-E780-2A28-26ABC31AD00B}"/>
              </a:ext>
            </a:extLst>
          </p:cNvPr>
          <p:cNvSpPr>
            <a:spLocks noGrp="1"/>
          </p:cNvSpPr>
          <p:nvPr>
            <p:ph type="dt" sz="half" idx="10"/>
          </p:nvPr>
        </p:nvSpPr>
        <p:spPr/>
        <p:txBody>
          <a:bodyPr/>
          <a:lstStyle/>
          <a:p>
            <a:fld id="{EDA7D253-A20E-4C89-AB4E-A2D5DD9E703A}" type="datetimeFigureOut">
              <a:rPr lang="en-IN" smtClean="0"/>
              <a:pPr/>
              <a:t>14-05-2024</a:t>
            </a:fld>
            <a:endParaRPr lang="en-IN"/>
          </a:p>
        </p:txBody>
      </p:sp>
      <p:sp>
        <p:nvSpPr>
          <p:cNvPr id="6" name="Footer Placeholder 5">
            <a:extLst>
              <a:ext uri="{FF2B5EF4-FFF2-40B4-BE49-F238E27FC236}">
                <a16:creationId xmlns:a16="http://schemas.microsoft.com/office/drawing/2014/main" id="{71873D69-8570-7E02-AB78-C9FAD3C504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681858-945D-6BE1-417F-E16317254327}"/>
              </a:ext>
            </a:extLst>
          </p:cNvPr>
          <p:cNvSpPr>
            <a:spLocks noGrp="1"/>
          </p:cNvSpPr>
          <p:nvPr>
            <p:ph type="sldNum" sz="quarter" idx="12"/>
          </p:nvPr>
        </p:nvSpPr>
        <p:spPr/>
        <p:txBody>
          <a:bodyPr/>
          <a:lstStyle/>
          <a:p>
            <a:fld id="{06F5F578-FA0D-4D84-9A3F-2C3D5D974D3B}" type="slidenum">
              <a:rPr lang="en-IN" smtClean="0"/>
              <a:pPr/>
              <a:t>‹#›</a:t>
            </a:fld>
            <a:endParaRPr lang="en-IN"/>
          </a:p>
        </p:txBody>
      </p:sp>
    </p:spTree>
    <p:extLst>
      <p:ext uri="{BB962C8B-B14F-4D97-AF65-F5344CB8AC3E}">
        <p14:creationId xmlns:p14="http://schemas.microsoft.com/office/powerpoint/2010/main" val="373965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310F-5102-AF3E-5E7D-4C7D6813E0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E241A7-5114-7377-4468-C05C8BE43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B45F71-9463-4854-BF5A-7C0096CE89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520DA6-91FC-11CA-6CB0-8E1526EAE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DCBC5-B5E0-4D52-C581-B914645798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332443-3B77-0E98-99F2-7687401EED16}"/>
              </a:ext>
            </a:extLst>
          </p:cNvPr>
          <p:cNvSpPr>
            <a:spLocks noGrp="1"/>
          </p:cNvSpPr>
          <p:nvPr>
            <p:ph type="dt" sz="half" idx="10"/>
          </p:nvPr>
        </p:nvSpPr>
        <p:spPr/>
        <p:txBody>
          <a:bodyPr/>
          <a:lstStyle/>
          <a:p>
            <a:fld id="{EDA7D253-A20E-4C89-AB4E-A2D5DD9E703A}" type="datetimeFigureOut">
              <a:rPr lang="en-IN" smtClean="0"/>
              <a:pPr/>
              <a:t>14-05-2024</a:t>
            </a:fld>
            <a:endParaRPr lang="en-IN"/>
          </a:p>
        </p:txBody>
      </p:sp>
      <p:sp>
        <p:nvSpPr>
          <p:cNvPr id="8" name="Footer Placeholder 7">
            <a:extLst>
              <a:ext uri="{FF2B5EF4-FFF2-40B4-BE49-F238E27FC236}">
                <a16:creationId xmlns:a16="http://schemas.microsoft.com/office/drawing/2014/main" id="{9605ACF8-7E9F-D074-7342-174FCE36B3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772690-C5F4-503C-D655-CCC21752BB6C}"/>
              </a:ext>
            </a:extLst>
          </p:cNvPr>
          <p:cNvSpPr>
            <a:spLocks noGrp="1"/>
          </p:cNvSpPr>
          <p:nvPr>
            <p:ph type="sldNum" sz="quarter" idx="12"/>
          </p:nvPr>
        </p:nvSpPr>
        <p:spPr/>
        <p:txBody>
          <a:bodyPr/>
          <a:lstStyle/>
          <a:p>
            <a:fld id="{06F5F578-FA0D-4D84-9A3F-2C3D5D974D3B}" type="slidenum">
              <a:rPr lang="en-IN" smtClean="0"/>
              <a:pPr/>
              <a:t>‹#›</a:t>
            </a:fld>
            <a:endParaRPr lang="en-IN"/>
          </a:p>
        </p:txBody>
      </p:sp>
    </p:spTree>
    <p:extLst>
      <p:ext uri="{BB962C8B-B14F-4D97-AF65-F5344CB8AC3E}">
        <p14:creationId xmlns:p14="http://schemas.microsoft.com/office/powerpoint/2010/main" val="2086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2FFEC-C128-9DAC-E0BC-CE2A5AE271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41C87B-07C6-7289-8611-F56AA0C8D1CB}"/>
              </a:ext>
            </a:extLst>
          </p:cNvPr>
          <p:cNvSpPr>
            <a:spLocks noGrp="1"/>
          </p:cNvSpPr>
          <p:nvPr>
            <p:ph type="dt" sz="half" idx="10"/>
          </p:nvPr>
        </p:nvSpPr>
        <p:spPr/>
        <p:txBody>
          <a:bodyPr/>
          <a:lstStyle/>
          <a:p>
            <a:fld id="{EDA7D253-A20E-4C89-AB4E-A2D5DD9E703A}" type="datetimeFigureOut">
              <a:rPr lang="en-IN" smtClean="0"/>
              <a:pPr/>
              <a:t>14-05-2024</a:t>
            </a:fld>
            <a:endParaRPr lang="en-IN"/>
          </a:p>
        </p:txBody>
      </p:sp>
      <p:sp>
        <p:nvSpPr>
          <p:cNvPr id="4" name="Footer Placeholder 3">
            <a:extLst>
              <a:ext uri="{FF2B5EF4-FFF2-40B4-BE49-F238E27FC236}">
                <a16:creationId xmlns:a16="http://schemas.microsoft.com/office/drawing/2014/main" id="{89E0AF7C-35F6-FF23-3E8A-A3221CBC50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5CFD1F-58A2-3E05-6C53-2B26D57314FE}"/>
              </a:ext>
            </a:extLst>
          </p:cNvPr>
          <p:cNvSpPr>
            <a:spLocks noGrp="1"/>
          </p:cNvSpPr>
          <p:nvPr>
            <p:ph type="sldNum" sz="quarter" idx="12"/>
          </p:nvPr>
        </p:nvSpPr>
        <p:spPr/>
        <p:txBody>
          <a:bodyPr/>
          <a:lstStyle/>
          <a:p>
            <a:fld id="{06F5F578-FA0D-4D84-9A3F-2C3D5D974D3B}" type="slidenum">
              <a:rPr lang="en-IN" smtClean="0"/>
              <a:pPr/>
              <a:t>‹#›</a:t>
            </a:fld>
            <a:endParaRPr lang="en-IN"/>
          </a:p>
        </p:txBody>
      </p:sp>
    </p:spTree>
    <p:extLst>
      <p:ext uri="{BB962C8B-B14F-4D97-AF65-F5344CB8AC3E}">
        <p14:creationId xmlns:p14="http://schemas.microsoft.com/office/powerpoint/2010/main" val="278733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BFC8D7-15E6-A835-9425-49C0B4D82C41}"/>
              </a:ext>
            </a:extLst>
          </p:cNvPr>
          <p:cNvSpPr>
            <a:spLocks noGrp="1"/>
          </p:cNvSpPr>
          <p:nvPr>
            <p:ph type="dt" sz="half" idx="10"/>
          </p:nvPr>
        </p:nvSpPr>
        <p:spPr/>
        <p:txBody>
          <a:bodyPr/>
          <a:lstStyle/>
          <a:p>
            <a:fld id="{EDA7D253-A20E-4C89-AB4E-A2D5DD9E703A}" type="datetimeFigureOut">
              <a:rPr lang="en-IN" smtClean="0"/>
              <a:pPr/>
              <a:t>14-05-2024</a:t>
            </a:fld>
            <a:endParaRPr lang="en-IN"/>
          </a:p>
        </p:txBody>
      </p:sp>
      <p:sp>
        <p:nvSpPr>
          <p:cNvPr id="3" name="Footer Placeholder 2">
            <a:extLst>
              <a:ext uri="{FF2B5EF4-FFF2-40B4-BE49-F238E27FC236}">
                <a16:creationId xmlns:a16="http://schemas.microsoft.com/office/drawing/2014/main" id="{CDB9B85F-29B7-0915-29BA-8850CEFB91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0217AB-3122-C55D-19EC-3DD053D4A7DE}"/>
              </a:ext>
            </a:extLst>
          </p:cNvPr>
          <p:cNvSpPr>
            <a:spLocks noGrp="1"/>
          </p:cNvSpPr>
          <p:nvPr>
            <p:ph type="sldNum" sz="quarter" idx="12"/>
          </p:nvPr>
        </p:nvSpPr>
        <p:spPr/>
        <p:txBody>
          <a:bodyPr/>
          <a:lstStyle/>
          <a:p>
            <a:fld id="{06F5F578-FA0D-4D84-9A3F-2C3D5D974D3B}" type="slidenum">
              <a:rPr lang="en-IN" smtClean="0"/>
              <a:pPr/>
              <a:t>‹#›</a:t>
            </a:fld>
            <a:endParaRPr lang="en-IN"/>
          </a:p>
        </p:txBody>
      </p:sp>
    </p:spTree>
    <p:extLst>
      <p:ext uri="{BB962C8B-B14F-4D97-AF65-F5344CB8AC3E}">
        <p14:creationId xmlns:p14="http://schemas.microsoft.com/office/powerpoint/2010/main" val="1283462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0C10-C14D-E1FF-6AD2-480A7F184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C921D4-7B96-D1FB-E5F5-A404E1CA53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1EEBE6-1E59-F1DB-25E6-F35086F25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3B99B-2B2B-3B3B-4652-912FBB336AE3}"/>
              </a:ext>
            </a:extLst>
          </p:cNvPr>
          <p:cNvSpPr>
            <a:spLocks noGrp="1"/>
          </p:cNvSpPr>
          <p:nvPr>
            <p:ph type="dt" sz="half" idx="10"/>
          </p:nvPr>
        </p:nvSpPr>
        <p:spPr/>
        <p:txBody>
          <a:bodyPr/>
          <a:lstStyle/>
          <a:p>
            <a:fld id="{EDA7D253-A20E-4C89-AB4E-A2D5DD9E703A}" type="datetimeFigureOut">
              <a:rPr lang="en-IN" smtClean="0"/>
              <a:pPr/>
              <a:t>14-05-2024</a:t>
            </a:fld>
            <a:endParaRPr lang="en-IN"/>
          </a:p>
        </p:txBody>
      </p:sp>
      <p:sp>
        <p:nvSpPr>
          <p:cNvPr id="6" name="Footer Placeholder 5">
            <a:extLst>
              <a:ext uri="{FF2B5EF4-FFF2-40B4-BE49-F238E27FC236}">
                <a16:creationId xmlns:a16="http://schemas.microsoft.com/office/drawing/2014/main" id="{9DF04836-E856-2420-AC4F-26CEB7E8EC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EED4A7-21A2-C7A0-73CB-1A55AE98A519}"/>
              </a:ext>
            </a:extLst>
          </p:cNvPr>
          <p:cNvSpPr>
            <a:spLocks noGrp="1"/>
          </p:cNvSpPr>
          <p:nvPr>
            <p:ph type="sldNum" sz="quarter" idx="12"/>
          </p:nvPr>
        </p:nvSpPr>
        <p:spPr/>
        <p:txBody>
          <a:bodyPr/>
          <a:lstStyle/>
          <a:p>
            <a:fld id="{06F5F578-FA0D-4D84-9A3F-2C3D5D974D3B}" type="slidenum">
              <a:rPr lang="en-IN" smtClean="0"/>
              <a:pPr/>
              <a:t>‹#›</a:t>
            </a:fld>
            <a:endParaRPr lang="en-IN"/>
          </a:p>
        </p:txBody>
      </p:sp>
    </p:spTree>
    <p:extLst>
      <p:ext uri="{BB962C8B-B14F-4D97-AF65-F5344CB8AC3E}">
        <p14:creationId xmlns:p14="http://schemas.microsoft.com/office/powerpoint/2010/main" val="1126928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DE55-02F7-9ACF-E898-C47E59083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2913EA-A03E-003A-8342-F8669CA4C4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4BD243-B3E7-EF71-B4D3-C39B0E2DA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55538-6048-4D3A-30AE-F4F68398D9EA}"/>
              </a:ext>
            </a:extLst>
          </p:cNvPr>
          <p:cNvSpPr>
            <a:spLocks noGrp="1"/>
          </p:cNvSpPr>
          <p:nvPr>
            <p:ph type="dt" sz="half" idx="10"/>
          </p:nvPr>
        </p:nvSpPr>
        <p:spPr/>
        <p:txBody>
          <a:bodyPr/>
          <a:lstStyle/>
          <a:p>
            <a:fld id="{EDA7D253-A20E-4C89-AB4E-A2D5DD9E703A}" type="datetimeFigureOut">
              <a:rPr lang="en-IN" smtClean="0"/>
              <a:pPr/>
              <a:t>14-05-2024</a:t>
            </a:fld>
            <a:endParaRPr lang="en-IN"/>
          </a:p>
        </p:txBody>
      </p:sp>
      <p:sp>
        <p:nvSpPr>
          <p:cNvPr id="6" name="Footer Placeholder 5">
            <a:extLst>
              <a:ext uri="{FF2B5EF4-FFF2-40B4-BE49-F238E27FC236}">
                <a16:creationId xmlns:a16="http://schemas.microsoft.com/office/drawing/2014/main" id="{AD651082-1B32-820C-9E9C-D283B90BFF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54D5A8-37AD-37E1-42A4-38E797B5EC31}"/>
              </a:ext>
            </a:extLst>
          </p:cNvPr>
          <p:cNvSpPr>
            <a:spLocks noGrp="1"/>
          </p:cNvSpPr>
          <p:nvPr>
            <p:ph type="sldNum" sz="quarter" idx="12"/>
          </p:nvPr>
        </p:nvSpPr>
        <p:spPr/>
        <p:txBody>
          <a:bodyPr/>
          <a:lstStyle/>
          <a:p>
            <a:fld id="{06F5F578-FA0D-4D84-9A3F-2C3D5D974D3B}" type="slidenum">
              <a:rPr lang="en-IN" smtClean="0"/>
              <a:pPr/>
              <a:t>‹#›</a:t>
            </a:fld>
            <a:endParaRPr lang="en-IN"/>
          </a:p>
        </p:txBody>
      </p:sp>
    </p:spTree>
    <p:extLst>
      <p:ext uri="{BB962C8B-B14F-4D97-AF65-F5344CB8AC3E}">
        <p14:creationId xmlns:p14="http://schemas.microsoft.com/office/powerpoint/2010/main" val="37321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925AB0-F284-7BA0-8D0B-569BE6810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64C71E-56F0-7D00-0E14-7D29276DEA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2AD4F1-DCFB-1787-BB49-3467AAF4B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7D253-A20E-4C89-AB4E-A2D5DD9E703A}" type="datetimeFigureOut">
              <a:rPr lang="en-IN" smtClean="0"/>
              <a:pPr/>
              <a:t>14-05-2024</a:t>
            </a:fld>
            <a:endParaRPr lang="en-IN"/>
          </a:p>
        </p:txBody>
      </p:sp>
      <p:sp>
        <p:nvSpPr>
          <p:cNvPr id="5" name="Footer Placeholder 4">
            <a:extLst>
              <a:ext uri="{FF2B5EF4-FFF2-40B4-BE49-F238E27FC236}">
                <a16:creationId xmlns:a16="http://schemas.microsoft.com/office/drawing/2014/main" id="{D53EA0C2-41BA-D0B3-C38B-665001F2C7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663ED7-97B9-0B2F-306B-EE7734D58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5F578-FA0D-4D84-9A3F-2C3D5D974D3B}" type="slidenum">
              <a:rPr lang="en-IN" smtClean="0"/>
              <a:pPr/>
              <a:t>‹#›</a:t>
            </a:fld>
            <a:endParaRPr lang="en-IN"/>
          </a:p>
        </p:txBody>
      </p:sp>
    </p:spTree>
    <p:extLst>
      <p:ext uri="{BB962C8B-B14F-4D97-AF65-F5344CB8AC3E}">
        <p14:creationId xmlns:p14="http://schemas.microsoft.com/office/powerpoint/2010/main" val="2259420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25FB32-17EA-32BF-DE5A-90F97E191869}"/>
              </a:ext>
            </a:extLst>
          </p:cNvPr>
          <p:cNvSpPr>
            <a:spLocks noGrp="1"/>
          </p:cNvSpPr>
          <p:nvPr/>
        </p:nvSpPr>
        <p:spPr>
          <a:xfrm>
            <a:off x="1767840" y="349870"/>
            <a:ext cx="8493760" cy="100204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lnSpc>
                <a:spcPct val="150000"/>
              </a:lnSpc>
              <a:spcBef>
                <a:spcPts val="370"/>
              </a:spcBef>
            </a:pPr>
            <a:r>
              <a:rPr lang="en-IN" sz="2400" b="1" dirty="0">
                <a:effectLst/>
                <a:latin typeface="Times New Roman" panose="02020603050405020304" pitchFamily="18" charset="0"/>
                <a:ea typeface="Times New Roman" panose="02020603050405020304" pitchFamily="18" charset="0"/>
              </a:rPr>
              <a:t>ENHANCED AUTOMATIC SHORT-ANSWER GRADING SYSTEM USING BERT MODEL AND BI-LSTM NETWORK</a:t>
            </a:r>
            <a:endParaRPr lang="en-IN" sz="2400" dirty="0">
              <a:effectLst/>
              <a:latin typeface="Times New Roman" panose="02020603050405020304" pitchFamily="18" charset="0"/>
              <a:ea typeface="Times New Roman" panose="02020603050405020304" pitchFamily="18" charset="0"/>
            </a:endParaRPr>
          </a:p>
        </p:txBody>
      </p:sp>
      <p:sp>
        <p:nvSpPr>
          <p:cNvPr id="5" name="Subtitle 2">
            <a:extLst>
              <a:ext uri="{FF2B5EF4-FFF2-40B4-BE49-F238E27FC236}">
                <a16:creationId xmlns:a16="http://schemas.microsoft.com/office/drawing/2014/main" id="{93DAC728-A573-ED1C-722F-EE27BD9C8C37}"/>
              </a:ext>
            </a:extLst>
          </p:cNvPr>
          <p:cNvSpPr>
            <a:spLocks noGrp="1"/>
          </p:cNvSpPr>
          <p:nvPr/>
        </p:nvSpPr>
        <p:spPr>
          <a:xfrm>
            <a:off x="4038600" y="1866461"/>
            <a:ext cx="4114800" cy="198402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dirty="0">
                <a:solidFill>
                  <a:schemeClr val="tx2"/>
                </a:solidFill>
                <a:latin typeface="Times New Roman" panose="02020603050405020304" pitchFamily="18" charset="0"/>
                <a:cs typeface="Times New Roman" panose="02020603050405020304" pitchFamily="18" charset="0"/>
              </a:rPr>
              <a:t>	</a:t>
            </a:r>
            <a:r>
              <a:rPr lang="en-US" sz="2400" b="1" dirty="0">
                <a:solidFill>
                  <a:schemeClr val="accent1"/>
                </a:solidFill>
                <a:latin typeface="Times New Roman" panose="02020603050405020304" pitchFamily="18" charset="0"/>
                <a:cs typeface="Times New Roman" panose="02020603050405020304" pitchFamily="18" charset="0"/>
              </a:rPr>
              <a:t>Batch members</a:t>
            </a:r>
          </a:p>
          <a:p>
            <a:pPr algn="l"/>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Hemalatha</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E   (422420104304)</a:t>
            </a:r>
            <a:endParaRPr lang="en-US" sz="2400" b="1" dirty="0">
              <a:solidFill>
                <a:schemeClr val="accent1"/>
              </a:solidFill>
              <a:latin typeface="Times New Roman" panose="02020603050405020304" pitchFamily="18" charset="0"/>
              <a:cs typeface="Times New Roman" panose="02020603050405020304" pitchFamily="18" charset="0"/>
            </a:endParaRPr>
          </a:p>
          <a:p>
            <a:pPr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Monisha S       (422420104022)</a:t>
            </a:r>
          </a:p>
          <a:p>
            <a:pPr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Sneha S           (422420104035)</a:t>
            </a:r>
          </a:p>
          <a:p>
            <a:pPr algn="l"/>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054B74E8-BCB7-36AB-F603-C7C9706D69C0}"/>
              </a:ext>
            </a:extLst>
          </p:cNvPr>
          <p:cNvSpPr txBox="1"/>
          <p:nvPr/>
        </p:nvSpPr>
        <p:spPr>
          <a:xfrm>
            <a:off x="4142758" y="2895557"/>
            <a:ext cx="4680520" cy="367753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dirty="0"/>
          </a:p>
        </p:txBody>
      </p:sp>
      <p:sp>
        <p:nvSpPr>
          <p:cNvPr id="7" name="Subtitle 5">
            <a:extLst>
              <a:ext uri="{FF2B5EF4-FFF2-40B4-BE49-F238E27FC236}">
                <a16:creationId xmlns:a16="http://schemas.microsoft.com/office/drawing/2014/main" id="{95FA40D7-E553-ACDE-5C42-6846D1A01C89}"/>
              </a:ext>
            </a:extLst>
          </p:cNvPr>
          <p:cNvSpPr>
            <a:spLocks noGrp="1"/>
          </p:cNvSpPr>
          <p:nvPr>
            <p:ph type="subTitle" idx="1"/>
          </p:nvPr>
        </p:nvSpPr>
        <p:spPr>
          <a:xfrm>
            <a:off x="2895600" y="4429996"/>
            <a:ext cx="6400800" cy="1752600"/>
          </a:xfrm>
        </p:spPr>
        <p:txBody>
          <a:bodyPr>
            <a:normAutofit fontScale="78571" lnSpcReduction="20000"/>
          </a:bodyPr>
          <a:lstStyle/>
          <a:p>
            <a:r>
              <a:rPr lang="en-US" sz="3100" b="1" dirty="0">
                <a:solidFill>
                  <a:schemeClr val="accent1"/>
                </a:solidFill>
                <a:latin typeface="Times New Roman" panose="02020603050405020304" pitchFamily="18" charset="0"/>
                <a:cs typeface="Times New Roman" panose="02020603050405020304" pitchFamily="18" charset="0"/>
              </a:rPr>
              <a:t>Under the Guidance of</a:t>
            </a:r>
          </a:p>
          <a:p>
            <a:r>
              <a:rPr lang="en-US" sz="2500" dirty="0" err="1">
                <a:solidFill>
                  <a:schemeClr val="tx1"/>
                </a:solidFill>
                <a:latin typeface="Times New Roman" panose="02020603050405020304" pitchFamily="18" charset="0"/>
                <a:cs typeface="Times New Roman" panose="02020603050405020304" pitchFamily="18" charset="0"/>
              </a:rPr>
              <a:t>Dr.L.JEGATHA</a:t>
            </a:r>
            <a:r>
              <a:rPr lang="en-US" sz="2500" dirty="0">
                <a:solidFill>
                  <a:schemeClr val="tx1"/>
                </a:solidFill>
                <a:latin typeface="Times New Roman" panose="02020603050405020304" pitchFamily="18" charset="0"/>
                <a:cs typeface="Times New Roman" panose="02020603050405020304" pitchFamily="18" charset="0"/>
              </a:rPr>
              <a:t> DEBORAH,</a:t>
            </a:r>
          </a:p>
          <a:p>
            <a:r>
              <a:rPr lang="en-US" sz="2500" dirty="0">
                <a:solidFill>
                  <a:schemeClr val="tx1"/>
                </a:solidFill>
                <a:latin typeface="Times New Roman" panose="02020603050405020304" pitchFamily="18" charset="0"/>
                <a:cs typeface="Times New Roman" panose="02020603050405020304" pitchFamily="18" charset="0"/>
              </a:rPr>
              <a:t>Head of the Department,</a:t>
            </a:r>
          </a:p>
          <a:p>
            <a:r>
              <a:rPr lang="en-US" sz="2500" dirty="0">
                <a:solidFill>
                  <a:schemeClr val="tx1"/>
                </a:solidFill>
                <a:latin typeface="Times New Roman" panose="02020603050405020304" pitchFamily="18" charset="0"/>
                <a:cs typeface="Times New Roman" panose="02020603050405020304" pitchFamily="18" charset="0"/>
              </a:rPr>
              <a:t>Department of Computer Science and Engineering,</a:t>
            </a:r>
          </a:p>
          <a:p>
            <a:r>
              <a:rPr lang="en-US" sz="2500" dirty="0">
                <a:solidFill>
                  <a:schemeClr val="tx1"/>
                </a:solidFill>
                <a:latin typeface="Times New Roman" panose="02020603050405020304" pitchFamily="18" charset="0"/>
                <a:cs typeface="Times New Roman" panose="02020603050405020304" pitchFamily="18" charset="0"/>
              </a:rPr>
              <a:t>University College of Engineering Tindivanam</a:t>
            </a:r>
            <a:r>
              <a:rPr lang="en-US" sz="2800" dirty="0">
                <a:solidFill>
                  <a:schemeClr val="tx1"/>
                </a:solidFill>
              </a:rPr>
              <a:t>.</a:t>
            </a:r>
          </a:p>
          <a:p>
            <a:endParaRPr lang="en-US" sz="2800" dirty="0">
              <a:solidFill>
                <a:schemeClr val="tx1"/>
              </a:solidFill>
            </a:endParaRPr>
          </a:p>
        </p:txBody>
      </p:sp>
    </p:spTree>
    <p:extLst>
      <p:ext uri="{BB962C8B-B14F-4D97-AF65-F5344CB8AC3E}">
        <p14:creationId xmlns:p14="http://schemas.microsoft.com/office/powerpoint/2010/main" val="2416151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B7AA-D94A-49B2-C849-77120C3B87FA}"/>
              </a:ext>
            </a:extLst>
          </p:cNvPr>
          <p:cNvSpPr>
            <a:spLocks noGrp="1"/>
          </p:cNvSpPr>
          <p:nvPr>
            <p:ph type="title"/>
          </p:nvPr>
        </p:nvSpPr>
        <p:spPr>
          <a:xfrm>
            <a:off x="1158240" y="479742"/>
            <a:ext cx="10515600" cy="1325563"/>
          </a:xfrm>
        </p:spPr>
        <p:txBody>
          <a:bodyPr>
            <a:normAutofit/>
          </a:bodyPr>
          <a:lstStyle/>
          <a:p>
            <a:r>
              <a:rPr lang="en-IN" sz="2400" b="1" dirty="0">
                <a:solidFill>
                  <a:schemeClr val="accent5">
                    <a:lumMod val="50000"/>
                  </a:schemeClr>
                </a:solidFill>
                <a:latin typeface="Times New Roman" panose="02020603050405020304" pitchFamily="18" charset="0"/>
                <a:cs typeface="Times New Roman" panose="02020603050405020304" pitchFamily="18" charset="0"/>
              </a:rPr>
              <a:t>PROBLEM STATEMENT</a:t>
            </a:r>
            <a:endParaRPr lang="en-IN" sz="2400" dirty="0"/>
          </a:p>
        </p:txBody>
      </p:sp>
      <p:sp>
        <p:nvSpPr>
          <p:cNvPr id="3" name="Content Placeholder 2">
            <a:extLst>
              <a:ext uri="{FF2B5EF4-FFF2-40B4-BE49-F238E27FC236}">
                <a16:creationId xmlns:a16="http://schemas.microsoft.com/office/drawing/2014/main" id="{60FCC08E-C58F-88D9-AD43-7AF47876FCEF}"/>
              </a:ext>
            </a:extLst>
          </p:cNvPr>
          <p:cNvSpPr>
            <a:spLocks noGrp="1"/>
          </p:cNvSpPr>
          <p:nvPr>
            <p:ph idx="1"/>
          </p:nvPr>
        </p:nvSpPr>
        <p:spPr>
          <a:xfrm>
            <a:off x="1158240" y="1805305"/>
            <a:ext cx="9621520" cy="4351338"/>
          </a:xfrm>
        </p:spPr>
        <p:txBody>
          <a:bodyPr>
            <a:normAutofit/>
          </a:bodyPr>
          <a:lstStyle/>
          <a:p>
            <a:pPr algn="just">
              <a:lnSpc>
                <a:spcPct val="150000"/>
              </a:lnSpc>
            </a:pPr>
            <a:r>
              <a:rPr lang="en-US" sz="2400" dirty="0">
                <a:solidFill>
                  <a:srgbClr val="000000"/>
                </a:solidFill>
                <a:effectLst/>
                <a:latin typeface="Times New Roman" panose="02020603050405020304" pitchFamily="18" charset="0"/>
                <a:ea typeface="Calibri" panose="020F0502020204030204" pitchFamily="34" charset="0"/>
              </a:rPr>
              <a:t>The existing Automatic Short Answer Grading model may suffer from a lack of deep understanding because of the data scarcity. </a:t>
            </a:r>
          </a:p>
          <a:p>
            <a:pPr algn="just">
              <a:lnSpc>
                <a:spcPct val="150000"/>
              </a:lnSpc>
            </a:pPr>
            <a:r>
              <a:rPr lang="en-US" sz="2400" dirty="0">
                <a:solidFill>
                  <a:srgbClr val="000000"/>
                </a:solidFill>
                <a:effectLst/>
                <a:latin typeface="Times New Roman" panose="02020603050405020304" pitchFamily="18" charset="0"/>
                <a:ea typeface="Calibri" panose="020F0502020204030204" pitchFamily="34" charset="0"/>
              </a:rPr>
              <a:t>Additionally, such model may not give high precision scores.</a:t>
            </a:r>
            <a:endParaRPr lang="en-IN" sz="24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endParaRPr lang="en-IN" sz="2400" dirty="0">
              <a:solidFill>
                <a:srgbClr val="000000"/>
              </a:solidFill>
              <a:effectLst/>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759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9DB76-9580-0139-B2E6-CDEC6CAA9360}"/>
              </a:ext>
            </a:extLst>
          </p:cNvPr>
          <p:cNvSpPr>
            <a:spLocks noGrp="1"/>
          </p:cNvSpPr>
          <p:nvPr>
            <p:ph type="title"/>
          </p:nvPr>
        </p:nvSpPr>
        <p:spPr/>
        <p:txBody>
          <a:bodyPr>
            <a:normAutofit/>
          </a:bodyPr>
          <a:lstStyle/>
          <a:p>
            <a:r>
              <a:rPr lang="en-IN" sz="2400" b="1" dirty="0">
                <a:solidFill>
                  <a:schemeClr val="accent5">
                    <a:lumMod val="50000"/>
                  </a:schemeClr>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B9F45663-B259-B01A-A0AE-7F905B04FCE9}"/>
              </a:ext>
            </a:extLst>
          </p:cNvPr>
          <p:cNvSpPr>
            <a:spLocks noGrp="1"/>
          </p:cNvSpPr>
          <p:nvPr>
            <p:ph idx="1"/>
          </p:nvPr>
        </p:nvSpPr>
        <p:spPr>
          <a:xfrm>
            <a:off x="838200" y="1825625"/>
            <a:ext cx="10114280" cy="4351338"/>
          </a:xfrm>
        </p:spPr>
        <p:txBody>
          <a:bodyPr>
            <a:normAutofit/>
          </a:bodyPr>
          <a:lstStyle/>
          <a:p>
            <a:pPr marL="342900" lvl="0" indent="-342900" algn="just">
              <a:lnSpc>
                <a:spcPct val="150000"/>
              </a:lnSpc>
              <a:spcAft>
                <a:spcPts val="1000"/>
              </a:spcAft>
              <a:buFont typeface="Symbol" panose="05050102010706020507" pitchFamily="18" charset="2"/>
              <a:buChar char=""/>
            </a:pPr>
            <a:r>
              <a:rPr lang="en-US" sz="2400" dirty="0">
                <a:solidFill>
                  <a:srgbClr val="000000"/>
                </a:solidFill>
                <a:effectLst/>
                <a:latin typeface="Times New Roman" panose="02020603050405020304" pitchFamily="18" charset="0"/>
                <a:ea typeface="Calibri" panose="020F0502020204030204" pitchFamily="34" charset="0"/>
              </a:rPr>
              <a:t>To overcome the problem of data scarcity issue, the Bi-directional encoder Representations from Transformers (BERT) model is incorporated, which effectively understands the context of the sentences. </a:t>
            </a:r>
            <a:endParaRPr lang="en-IN" sz="24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spcAft>
                <a:spcPts val="1000"/>
              </a:spcAft>
              <a:buFont typeface="Symbol" panose="05050102010706020507" pitchFamily="18" charset="2"/>
              <a:buChar char=""/>
            </a:pPr>
            <a:r>
              <a:rPr lang="en-US" sz="2400" dirty="0">
                <a:solidFill>
                  <a:srgbClr val="000000"/>
                </a:solidFill>
                <a:effectLst/>
                <a:latin typeface="Times New Roman" panose="02020603050405020304" pitchFamily="18" charset="0"/>
                <a:ea typeface="Calibri" panose="020F0502020204030204" pitchFamily="34" charset="0"/>
              </a:rPr>
              <a:t>To generate high precision scores, the semantics of BERT output needs to be refined</a:t>
            </a:r>
            <a:r>
              <a:rPr lang="en-US" sz="2400" dirty="0">
                <a:solidFill>
                  <a:srgbClr val="000000"/>
                </a:solidFill>
                <a:latin typeface="Times New Roman" panose="02020603050405020304" pitchFamily="18" charset="0"/>
                <a:ea typeface="Calibri" panose="020F0502020204030204" pitchFamily="34" charset="0"/>
              </a:rPr>
              <a:t>,</a:t>
            </a:r>
            <a:r>
              <a:rPr lang="en-US" sz="2400" dirty="0">
                <a:solidFill>
                  <a:srgbClr val="000000"/>
                </a:solidFill>
                <a:effectLst/>
                <a:latin typeface="Times New Roman" panose="02020603050405020304" pitchFamily="18" charset="0"/>
                <a:ea typeface="Calibri" panose="020F0502020204030204" pitchFamily="34" charset="0"/>
              </a:rPr>
              <a:t> which is done by  incorporating the Bidirectional Long short-term memory (Bi-LSTM) network.</a:t>
            </a:r>
            <a:endParaRPr lang="en-IN" sz="24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65737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337E-7660-13B2-1813-1B588CC1A1C3}"/>
              </a:ext>
            </a:extLst>
          </p:cNvPr>
          <p:cNvSpPr>
            <a:spLocks noGrp="1"/>
          </p:cNvSpPr>
          <p:nvPr>
            <p:ph type="title"/>
          </p:nvPr>
        </p:nvSpPr>
        <p:spPr/>
        <p:txBody>
          <a:bodyPr>
            <a:normAutofit/>
          </a:bodyPr>
          <a:lstStyle/>
          <a:p>
            <a:r>
              <a:rPr lang="en-IN" sz="2400" b="1" dirty="0">
                <a:solidFill>
                  <a:schemeClr val="accent5">
                    <a:lumMod val="50000"/>
                  </a:schemeClr>
                </a:solidFill>
                <a:latin typeface="Times New Roman" panose="02020603050405020304" pitchFamily="18" charset="0"/>
                <a:cs typeface="Times New Roman" panose="02020603050405020304" pitchFamily="18" charset="0"/>
              </a:rPr>
              <a:t>SCOPE OF THE PROJECT</a:t>
            </a:r>
          </a:p>
        </p:txBody>
      </p:sp>
      <p:sp>
        <p:nvSpPr>
          <p:cNvPr id="3" name="Content Placeholder 2">
            <a:extLst>
              <a:ext uri="{FF2B5EF4-FFF2-40B4-BE49-F238E27FC236}">
                <a16:creationId xmlns:a16="http://schemas.microsoft.com/office/drawing/2014/main" id="{1A2B503A-476D-2DD7-F8E3-0A2F5D61ABA1}"/>
              </a:ext>
            </a:extLst>
          </p:cNvPr>
          <p:cNvSpPr>
            <a:spLocks noGrp="1"/>
          </p:cNvSpPr>
          <p:nvPr>
            <p:ph idx="1"/>
          </p:nvPr>
        </p:nvSpPr>
        <p:spPr>
          <a:xfrm>
            <a:off x="838200" y="1530985"/>
            <a:ext cx="10515600" cy="4351338"/>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Online Learning platforms</a:t>
            </a:r>
          </a:p>
          <a:p>
            <a:pPr>
              <a:lnSpc>
                <a:spcPct val="150000"/>
              </a:lnSpc>
            </a:pPr>
            <a:r>
              <a:rPr lang="en-IN" sz="2400" dirty="0">
                <a:latin typeface="Times New Roman" panose="02020603050405020304" pitchFamily="18" charset="0"/>
                <a:cs typeface="Times New Roman" panose="02020603050405020304" pitchFamily="18" charset="0"/>
              </a:rPr>
              <a:t>Competitive Examinations</a:t>
            </a:r>
          </a:p>
          <a:p>
            <a:pPr>
              <a:lnSpc>
                <a:spcPct val="150000"/>
              </a:lnSpc>
            </a:pPr>
            <a:r>
              <a:rPr lang="en-IN" sz="2400" dirty="0">
                <a:latin typeface="Times New Roman" panose="02020603050405020304" pitchFamily="18" charset="0"/>
                <a:cs typeface="Times New Roman" panose="02020603050405020304" pitchFamily="18" charset="0"/>
              </a:rPr>
              <a:t>Educational Institutions</a:t>
            </a:r>
          </a:p>
          <a:p>
            <a:pPr>
              <a:lnSpc>
                <a:spcPct val="150000"/>
              </a:lnSpc>
            </a:pPr>
            <a:r>
              <a:rPr lang="en-IN" sz="2400" dirty="0">
                <a:latin typeface="Times New Roman" panose="02020603050405020304" pitchFamily="18" charset="0"/>
                <a:cs typeface="Times New Roman" panose="02020603050405020304" pitchFamily="18" charset="0"/>
              </a:rPr>
              <a:t>Language Learning Apps</a:t>
            </a:r>
          </a:p>
        </p:txBody>
      </p:sp>
    </p:spTree>
    <p:extLst>
      <p:ext uri="{BB962C8B-B14F-4D97-AF65-F5344CB8AC3E}">
        <p14:creationId xmlns:p14="http://schemas.microsoft.com/office/powerpoint/2010/main" val="89508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C7E52F-01F6-A0FB-623F-3CA551084C70}"/>
              </a:ext>
            </a:extLst>
          </p:cNvPr>
          <p:cNvSpPr>
            <a:spLocks noGrp="1"/>
          </p:cNvSpPr>
          <p:nvPr>
            <p:ph type="title"/>
          </p:nvPr>
        </p:nvSpPr>
        <p:spPr>
          <a:xfrm>
            <a:off x="3855720" y="-134461"/>
            <a:ext cx="10515600" cy="1325563"/>
          </a:xfrm>
        </p:spPr>
        <p:txBody>
          <a:bodyPr>
            <a:norm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SYSTEM ARCHITECTURE</a:t>
            </a:r>
          </a:p>
        </p:txBody>
      </p:sp>
      <p:pic>
        <p:nvPicPr>
          <p:cNvPr id="3" name="Picture 2">
            <a:extLst>
              <a:ext uri="{FF2B5EF4-FFF2-40B4-BE49-F238E27FC236}">
                <a16:creationId xmlns:a16="http://schemas.microsoft.com/office/drawing/2014/main" id="{49B20CC4-665C-5F5A-C5AD-287059B3B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048862"/>
            <a:ext cx="9753600" cy="5476240"/>
          </a:xfrm>
          <a:prstGeom prst="rect">
            <a:avLst/>
          </a:prstGeom>
        </p:spPr>
      </p:pic>
    </p:spTree>
    <p:extLst>
      <p:ext uri="{BB962C8B-B14F-4D97-AF65-F5344CB8AC3E}">
        <p14:creationId xmlns:p14="http://schemas.microsoft.com/office/powerpoint/2010/main" val="124145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56E5-21EA-F3AB-6CDD-239257D1CF39}"/>
              </a:ext>
            </a:extLst>
          </p:cNvPr>
          <p:cNvSpPr>
            <a:spLocks noGrp="1"/>
          </p:cNvSpPr>
          <p:nvPr>
            <p:ph type="title"/>
          </p:nvPr>
        </p:nvSpPr>
        <p:spPr>
          <a:xfrm>
            <a:off x="1275080" y="-104093"/>
            <a:ext cx="10515600" cy="1325563"/>
          </a:xfrm>
        </p:spPr>
        <p:txBody>
          <a:bodyPr/>
          <a:lstStyle/>
          <a:p>
            <a:r>
              <a:rPr lang="en-IN" dirty="0"/>
              <a:t>                    </a:t>
            </a:r>
            <a:r>
              <a:rPr lang="en-IN" sz="2400" b="1" dirty="0">
                <a:solidFill>
                  <a:schemeClr val="tx2"/>
                </a:solidFill>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C95C8D43-BFA6-840E-5D85-94F767DF4F9B}"/>
              </a:ext>
            </a:extLst>
          </p:cNvPr>
          <p:cNvSpPr>
            <a:spLocks noGrp="1"/>
          </p:cNvSpPr>
          <p:nvPr>
            <p:ph idx="1"/>
          </p:nvPr>
        </p:nvSpPr>
        <p:spPr>
          <a:xfrm>
            <a:off x="578647" y="1031469"/>
            <a:ext cx="11034705" cy="5267842"/>
          </a:xfrm>
        </p:spPr>
        <p:txBody>
          <a:bodyPr>
            <a:normAutofit/>
          </a:bodyPr>
          <a:lstStyle/>
          <a:p>
            <a:pPr marL="0" indent="0">
              <a:buNone/>
            </a:pPr>
            <a:r>
              <a:rPr lang="en-IN" sz="2400" b="1" dirty="0">
                <a:solidFill>
                  <a:schemeClr val="accent1"/>
                </a:solidFill>
                <a:latin typeface="Times New Roman" panose="02020603050405020304" pitchFamily="18" charset="0"/>
                <a:cs typeface="Times New Roman" panose="02020603050405020304" pitchFamily="18" charset="0"/>
              </a:rPr>
              <a:t>BERT ENCODING</a:t>
            </a:r>
          </a:p>
          <a:p>
            <a:pPr algn="just">
              <a:lnSpc>
                <a:spcPct val="150000"/>
              </a:lnSpc>
            </a:pPr>
            <a:r>
              <a:rPr lang="en-US" sz="2400" dirty="0">
                <a:latin typeface="Times New Roman" panose="02020603050405020304" pitchFamily="18" charset="0"/>
                <a:cs typeface="Times New Roman" panose="02020603050405020304" pitchFamily="18" charset="0"/>
              </a:rPr>
              <a:t>The BERT model generates contextualized representations of the text by processing the input sequence, which normally consists of the student's answer and the reference answer.</a:t>
            </a: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rPr>
              <a:t>The input sequence for the fine-tuned BERT layer consists of a sentence pair comprising the student's answer and the reference answer. </a:t>
            </a: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rPr>
              <a:t>The input to a BERT model is tokenized text, which is converted into embeddings which include token embeddings, segment embedding, positional embedding and positional encoding</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9822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2C543-CB4F-47E3-7B4B-7107B40F95B2}"/>
              </a:ext>
            </a:extLst>
          </p:cNvPr>
          <p:cNvSpPr>
            <a:spLocks noGrp="1"/>
          </p:cNvSpPr>
          <p:nvPr>
            <p:ph idx="1"/>
          </p:nvPr>
        </p:nvSpPr>
        <p:spPr>
          <a:xfrm>
            <a:off x="838200" y="1036320"/>
            <a:ext cx="10515600" cy="5140643"/>
          </a:xfrm>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rPr>
              <a:t>Token embeddings represent the meaning of individual words or sub words as a vector. </a:t>
            </a: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rPr>
              <a:t>Positional encodings encode the position of tokens in the sequence using sinusoidal functions to enable understanding of sequential order.</a:t>
            </a: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rPr>
              <a:t>It learns to represent a token’s position in a sequence as a vector which is known as a hidden state</a:t>
            </a:r>
            <a:r>
              <a:rPr lang="en-IN" sz="2800" dirty="0">
                <a:solidFill>
                  <a:srgbClr val="000000"/>
                </a:solidFill>
                <a:effectLst/>
                <a:latin typeface="Times New Roman" panose="02020603050405020304" pitchFamily="18" charset="0"/>
                <a:ea typeface="Times New Roman" panose="02020603050405020304" pitchFamily="18" charset="0"/>
              </a:rPr>
              <a:t>.</a:t>
            </a: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rPr>
              <a:t>The purpose of the positional embedding is to allow a Transformer to make sense of word ordering.</a:t>
            </a:r>
            <a:endParaRPr lang="en-IN" sz="3600" dirty="0"/>
          </a:p>
        </p:txBody>
      </p:sp>
      <p:sp>
        <p:nvSpPr>
          <p:cNvPr id="5" name="TextBox 4">
            <a:extLst>
              <a:ext uri="{FF2B5EF4-FFF2-40B4-BE49-F238E27FC236}">
                <a16:creationId xmlns:a16="http://schemas.microsoft.com/office/drawing/2014/main" id="{AF9F0B85-7150-A8DA-28D9-8AD9482BCC3F}"/>
              </a:ext>
            </a:extLst>
          </p:cNvPr>
          <p:cNvSpPr txBox="1"/>
          <p:nvPr/>
        </p:nvSpPr>
        <p:spPr>
          <a:xfrm>
            <a:off x="3159760" y="496371"/>
            <a:ext cx="6096000" cy="461665"/>
          </a:xfrm>
          <a:prstGeom prst="rect">
            <a:avLst/>
          </a:prstGeom>
          <a:noFill/>
        </p:spPr>
        <p:txBody>
          <a:bodyPr wrap="square">
            <a:spAutoFit/>
          </a:bodyPr>
          <a:lstStyle/>
          <a:p>
            <a:r>
              <a:rPr lang="en-IN" sz="2400" b="1" dirty="0">
                <a:solidFill>
                  <a:schemeClr val="tx2"/>
                </a:solidFill>
                <a:latin typeface="Times New Roman" panose="02020603050405020304" pitchFamily="18" charset="0"/>
                <a:cs typeface="Times New Roman" panose="02020603050405020304" pitchFamily="18" charset="0"/>
              </a:rPr>
              <a:t>MODULE DESCRIPTION(CONT.)</a:t>
            </a:r>
            <a:endParaRPr lang="en-IN" sz="2400" dirty="0"/>
          </a:p>
        </p:txBody>
      </p:sp>
    </p:spTree>
    <p:extLst>
      <p:ext uri="{BB962C8B-B14F-4D97-AF65-F5344CB8AC3E}">
        <p14:creationId xmlns:p14="http://schemas.microsoft.com/office/powerpoint/2010/main" val="1145484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F245-FA7E-941B-F93B-B05C2E09C4AA}"/>
              </a:ext>
            </a:extLst>
          </p:cNvPr>
          <p:cNvSpPr>
            <a:spLocks noGrp="1"/>
          </p:cNvSpPr>
          <p:nvPr>
            <p:ph type="title"/>
          </p:nvPr>
        </p:nvSpPr>
        <p:spPr>
          <a:xfrm>
            <a:off x="1676400" y="-113340"/>
            <a:ext cx="10515600" cy="1325563"/>
          </a:xfrm>
        </p:spPr>
        <p:txBody>
          <a:bodyPr>
            <a:normAutofit/>
          </a:bodyPr>
          <a:lstStyle/>
          <a:p>
            <a:r>
              <a:rPr lang="en-IN" sz="2400" b="1" dirty="0">
                <a:solidFill>
                  <a:schemeClr val="tx2"/>
                </a:solidFill>
                <a:latin typeface="Times New Roman" panose="02020603050405020304" pitchFamily="18" charset="0"/>
                <a:cs typeface="Times New Roman" panose="02020603050405020304" pitchFamily="18" charset="0"/>
              </a:rPr>
              <a:t>                     MODULE DESCRIPTION(CONT.)</a:t>
            </a:r>
            <a:endParaRPr lang="en-IN" sz="2400" dirty="0"/>
          </a:p>
        </p:txBody>
      </p:sp>
      <p:sp>
        <p:nvSpPr>
          <p:cNvPr id="3" name="Content Placeholder 2">
            <a:extLst>
              <a:ext uri="{FF2B5EF4-FFF2-40B4-BE49-F238E27FC236}">
                <a16:creationId xmlns:a16="http://schemas.microsoft.com/office/drawing/2014/main" id="{78766196-A246-6230-D065-E9D010C0A330}"/>
              </a:ext>
            </a:extLst>
          </p:cNvPr>
          <p:cNvSpPr>
            <a:spLocks noGrp="1"/>
          </p:cNvSpPr>
          <p:nvPr>
            <p:ph idx="1"/>
          </p:nvPr>
        </p:nvSpPr>
        <p:spPr>
          <a:xfrm>
            <a:off x="543205" y="988939"/>
            <a:ext cx="10916920" cy="5465024"/>
          </a:xfrm>
        </p:spPr>
        <p:txBody>
          <a:bodyPr>
            <a:normAutofit fontScale="70000" lnSpcReduction="20000"/>
          </a:bodyPr>
          <a:lstStyle/>
          <a:p>
            <a:pPr marL="0" indent="0">
              <a:buNone/>
            </a:pPr>
            <a:r>
              <a:rPr lang="en-IN" sz="3400" b="1" dirty="0">
                <a:solidFill>
                  <a:schemeClr val="accent1"/>
                </a:solidFill>
                <a:latin typeface="Times New Roman" panose="02020603050405020304" pitchFamily="18" charset="0"/>
                <a:cs typeface="Times New Roman" panose="02020603050405020304" pitchFamily="18" charset="0"/>
              </a:rPr>
              <a:t>Bi-LSTM NETWORK</a:t>
            </a:r>
          </a:p>
          <a:p>
            <a:pPr algn="just">
              <a:lnSpc>
                <a:spcPct val="170000"/>
              </a:lnSpc>
            </a:pPr>
            <a:r>
              <a:rPr lang="en-US" sz="3100" b="0" i="0" dirty="0">
                <a:effectLst/>
                <a:latin typeface="Times New Roman" panose="02020603050405020304" pitchFamily="18" charset="0"/>
                <a:cs typeface="Times New Roman" panose="02020603050405020304" pitchFamily="18" charset="0"/>
              </a:rPr>
              <a:t>A bidirectional Long Short-Term Memory (Bi-LSTM) network is incorporated to improve the output of BERT layer.</a:t>
            </a:r>
            <a:r>
              <a:rPr lang="en-US" sz="3100" dirty="0">
                <a:latin typeface="Times New Roman" panose="02020603050405020304" pitchFamily="18" charset="0"/>
                <a:cs typeface="Times New Roman" panose="02020603050405020304" pitchFamily="18" charset="0"/>
              </a:rPr>
              <a:t> </a:t>
            </a:r>
          </a:p>
          <a:p>
            <a:pPr algn="just">
              <a:lnSpc>
                <a:spcPct val="170000"/>
              </a:lnSpc>
            </a:pPr>
            <a:r>
              <a:rPr lang="en-US" sz="3100" dirty="0">
                <a:latin typeface="Times New Roman" panose="02020603050405020304" pitchFamily="18" charset="0"/>
                <a:cs typeface="Times New Roman" panose="02020603050405020304" pitchFamily="18" charset="0"/>
              </a:rPr>
              <a:t>The input sequence is </a:t>
            </a:r>
            <a:r>
              <a:rPr lang="en-US" sz="3400" dirty="0">
                <a:latin typeface="Times New Roman" panose="02020603050405020304" pitchFamily="18" charset="0"/>
                <a:cs typeface="Times New Roman" panose="02020603050405020304" pitchFamily="18" charset="0"/>
              </a:rPr>
              <a:t>processed in two directions simultaneously from the beginning to the end (forward pass) and from the end to the beginning (backward pass). </a:t>
            </a:r>
          </a:p>
          <a:p>
            <a:pPr algn="just">
              <a:lnSpc>
                <a:spcPct val="170000"/>
              </a:lnSpc>
            </a:pPr>
            <a:r>
              <a:rPr lang="en-US" sz="3400" dirty="0">
                <a:latin typeface="Times New Roman" panose="02020603050405020304" pitchFamily="18" charset="0"/>
                <a:cs typeface="Times New Roman" panose="02020603050405020304" pitchFamily="18" charset="0"/>
              </a:rPr>
              <a:t>Each direction has its own set of LSTM units that maintain and </a:t>
            </a:r>
            <a:r>
              <a:rPr lang="en-US" sz="3100" dirty="0">
                <a:latin typeface="Times New Roman" panose="02020603050405020304" pitchFamily="18" charset="0"/>
                <a:cs typeface="Times New Roman" panose="02020603050405020304" pitchFamily="18" charset="0"/>
              </a:rPr>
              <a:t>update hidden states over time, allowing the network to capture long-range dependencies and context in both directions.</a:t>
            </a:r>
          </a:p>
          <a:p>
            <a:pPr algn="just">
              <a:lnSpc>
                <a:spcPct val="170000"/>
              </a:lnSpc>
            </a:pPr>
            <a:r>
              <a:rPr lang="en-US" sz="3100" dirty="0">
                <a:latin typeface="Times New Roman" panose="02020603050405020304" pitchFamily="18" charset="0"/>
                <a:cs typeface="Times New Roman" panose="02020603050405020304" pitchFamily="18" charset="0"/>
              </a:rPr>
              <a:t>The output of this </a:t>
            </a:r>
            <a:r>
              <a:rPr lang="en-US" sz="3100" b="0" i="0" dirty="0">
                <a:effectLst/>
                <a:latin typeface="Times New Roman" panose="02020603050405020304" pitchFamily="18" charset="0"/>
                <a:cs typeface="Times New Roman" panose="02020603050405020304" pitchFamily="18" charset="0"/>
              </a:rPr>
              <a:t>bidirectional Long Short-Term Memory (Bi-LSTM) network </a:t>
            </a:r>
            <a:r>
              <a:rPr lang="en-US" sz="3100" dirty="0">
                <a:latin typeface="Times New Roman" panose="02020603050405020304" pitchFamily="18" charset="0"/>
                <a:cs typeface="Times New Roman" panose="02020603050405020304" pitchFamily="18" charset="0"/>
              </a:rPr>
              <a:t>is improved Vector matrix.</a:t>
            </a:r>
            <a:endParaRPr lang="en-IN"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238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0CA09-5961-3690-F335-A53F3056E23B}"/>
              </a:ext>
            </a:extLst>
          </p:cNvPr>
          <p:cNvSpPr>
            <a:spLocks noGrp="1"/>
          </p:cNvSpPr>
          <p:nvPr>
            <p:ph type="title"/>
          </p:nvPr>
        </p:nvSpPr>
        <p:spPr>
          <a:xfrm>
            <a:off x="1676400" y="-132715"/>
            <a:ext cx="10515600" cy="1325563"/>
          </a:xfrm>
        </p:spPr>
        <p:txBody>
          <a:bodyPr>
            <a:normAutofit/>
          </a:bodyPr>
          <a:lstStyle/>
          <a:p>
            <a:r>
              <a:rPr lang="en-IN" sz="3600" dirty="0">
                <a:solidFill>
                  <a:srgbClr val="7030A0"/>
                </a:solidFill>
                <a:latin typeface="Times New Roman" panose="02020603050405020304" pitchFamily="18" charset="0"/>
                <a:cs typeface="Times New Roman" panose="02020603050405020304" pitchFamily="18" charset="0"/>
              </a:rPr>
              <a:t>                </a:t>
            </a:r>
            <a:r>
              <a:rPr lang="en-IN" sz="2400" b="1" dirty="0">
                <a:solidFill>
                  <a:schemeClr val="tx2"/>
                </a:solidFill>
                <a:latin typeface="Times New Roman" panose="02020603050405020304" pitchFamily="18" charset="0"/>
                <a:cs typeface="Times New Roman" panose="02020603050405020304" pitchFamily="18" charset="0"/>
              </a:rPr>
              <a:t>MODULE DESCRIPTION(CONT.)</a:t>
            </a:r>
            <a:endParaRPr lang="en-IN" sz="24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098E7E-2AA3-E54A-0BF8-8C859D203673}"/>
              </a:ext>
            </a:extLst>
          </p:cNvPr>
          <p:cNvSpPr>
            <a:spLocks noGrp="1"/>
          </p:cNvSpPr>
          <p:nvPr>
            <p:ph idx="1"/>
          </p:nvPr>
        </p:nvSpPr>
        <p:spPr>
          <a:xfrm>
            <a:off x="640080" y="955040"/>
            <a:ext cx="10911840" cy="5537835"/>
          </a:xfrm>
        </p:spPr>
        <p:txBody>
          <a:bodyPr>
            <a:normAutofit fontScale="70000" lnSpcReduction="20000"/>
          </a:bodyPr>
          <a:lstStyle/>
          <a:p>
            <a:pPr marL="0" indent="0">
              <a:buNone/>
            </a:pPr>
            <a:r>
              <a:rPr lang="en-IN" sz="3400" b="1" dirty="0">
                <a:solidFill>
                  <a:schemeClr val="accent1"/>
                </a:solidFill>
                <a:latin typeface="Times New Roman" panose="02020603050405020304" pitchFamily="18" charset="0"/>
                <a:cs typeface="Times New Roman" panose="02020603050405020304" pitchFamily="18" charset="0"/>
              </a:rPr>
              <a:t>ATTENTION MECHANISM</a:t>
            </a:r>
          </a:p>
          <a:p>
            <a:pPr algn="just">
              <a:lnSpc>
                <a:spcPct val="150000"/>
              </a:lnSpc>
            </a:pPr>
            <a:r>
              <a:rPr lang="en-US" sz="3400" dirty="0">
                <a:latin typeface="Times New Roman" panose="02020603050405020304" pitchFamily="18" charset="0"/>
                <a:cs typeface="Times New Roman" panose="02020603050405020304" pitchFamily="18" charset="0"/>
              </a:rPr>
              <a:t>Attention mechanism is the main architectural component of transformers. It enables a neural network to make use of contextual information for predicting the current token. </a:t>
            </a:r>
          </a:p>
          <a:p>
            <a:pPr algn="just">
              <a:lnSpc>
                <a:spcPct val="150000"/>
              </a:lnSpc>
            </a:pPr>
            <a:r>
              <a:rPr lang="en-IN" sz="3400" kern="100" dirty="0">
                <a:solidFill>
                  <a:srgbClr val="000000"/>
                </a:solidFill>
                <a:effectLst/>
                <a:latin typeface="Times New Roman" panose="02020603050405020304" pitchFamily="18" charset="0"/>
                <a:ea typeface="Times New Roman" panose="02020603050405020304" pitchFamily="18" charset="0"/>
              </a:rPr>
              <a:t>After receiving the output from the Bi-LSTM </a:t>
            </a:r>
            <a:r>
              <a:rPr lang="en-IN" sz="3100" kern="100" dirty="0">
                <a:solidFill>
                  <a:srgbClr val="000000"/>
                </a:solidFill>
                <a:effectLst/>
                <a:latin typeface="Times New Roman" panose="02020603050405020304" pitchFamily="18" charset="0"/>
                <a:ea typeface="Times New Roman" panose="02020603050405020304" pitchFamily="18" charset="0"/>
              </a:rPr>
              <a:t>network, the attention layer in a model like BERT processes this output to capture important contextual information and relationships within the sequence. </a:t>
            </a:r>
          </a:p>
          <a:p>
            <a:pPr algn="just">
              <a:lnSpc>
                <a:spcPct val="150000"/>
              </a:lnSpc>
            </a:pPr>
            <a:r>
              <a:rPr lang="en-IN" sz="3100" kern="100" dirty="0">
                <a:solidFill>
                  <a:srgbClr val="000000"/>
                </a:solidFill>
                <a:effectLst/>
                <a:latin typeface="Times New Roman" panose="02020603050405020304" pitchFamily="18" charset="0"/>
                <a:ea typeface="Times New Roman" panose="02020603050405020304" pitchFamily="18" charset="0"/>
              </a:rPr>
              <a:t>This process is achieved by using a multi-head attention mechanism. The contributions of these contexts to the fused semantics are automatically adjusted by a weight matrix. </a:t>
            </a:r>
          </a:p>
          <a:p>
            <a:pPr algn="just">
              <a:lnSpc>
                <a:spcPct val="150000"/>
              </a:lnSpc>
            </a:pPr>
            <a:r>
              <a:rPr lang="en-IN" sz="3100" kern="100" dirty="0">
                <a:solidFill>
                  <a:srgbClr val="000000"/>
                </a:solidFill>
                <a:effectLst/>
                <a:latin typeface="Times New Roman" panose="02020603050405020304" pitchFamily="18" charset="0"/>
                <a:ea typeface="Times New Roman" panose="02020603050405020304" pitchFamily="18" charset="0"/>
              </a:rPr>
              <a:t>After this combination process, the fused semantic representation is processed by layer normalization before being fed into the max-pooling layer for further evaluation.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727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895B-A4BD-90A0-8C7F-8FA09A4AA94E}"/>
              </a:ext>
            </a:extLst>
          </p:cNvPr>
          <p:cNvSpPr>
            <a:spLocks noGrp="1"/>
          </p:cNvSpPr>
          <p:nvPr>
            <p:ph type="title"/>
          </p:nvPr>
        </p:nvSpPr>
        <p:spPr>
          <a:xfrm>
            <a:off x="3296920" y="0"/>
            <a:ext cx="10515600" cy="1325563"/>
          </a:xfrm>
        </p:spPr>
        <p:txBody>
          <a:bodyPr>
            <a:normAutofit/>
          </a:bodyPr>
          <a:lstStyle/>
          <a:p>
            <a:r>
              <a:rPr lang="en-IN" sz="2400" b="1" dirty="0">
                <a:solidFill>
                  <a:schemeClr val="tx2"/>
                </a:solidFill>
                <a:latin typeface="Times New Roman" panose="02020603050405020304" pitchFamily="18" charset="0"/>
                <a:cs typeface="Times New Roman" panose="02020603050405020304" pitchFamily="18" charset="0"/>
              </a:rPr>
              <a:t>MODULE DESCRIPTION(CONT.)</a:t>
            </a:r>
            <a:endParaRPr lang="en-IN" sz="2400" dirty="0"/>
          </a:p>
        </p:txBody>
      </p:sp>
      <p:sp>
        <p:nvSpPr>
          <p:cNvPr id="3" name="Content Placeholder 2">
            <a:extLst>
              <a:ext uri="{FF2B5EF4-FFF2-40B4-BE49-F238E27FC236}">
                <a16:creationId xmlns:a16="http://schemas.microsoft.com/office/drawing/2014/main" id="{2CA6E1CF-553E-64F4-8178-7D494EF19F03}"/>
              </a:ext>
            </a:extLst>
          </p:cNvPr>
          <p:cNvSpPr>
            <a:spLocks noGrp="1"/>
          </p:cNvSpPr>
          <p:nvPr>
            <p:ph idx="1"/>
          </p:nvPr>
        </p:nvSpPr>
        <p:spPr>
          <a:xfrm>
            <a:off x="838200" y="1483360"/>
            <a:ext cx="10515600" cy="4765039"/>
          </a:xfrm>
        </p:spPr>
        <p:txBody>
          <a:bodyPr>
            <a:normAutofit fontScale="77500" lnSpcReduction="20000"/>
          </a:bodyPr>
          <a:lstStyle/>
          <a:p>
            <a:pPr algn="just">
              <a:lnSpc>
                <a:spcPct val="170000"/>
              </a:lnSpc>
            </a:pPr>
            <a:r>
              <a:rPr lang="en-IN" sz="3100" kern="100" dirty="0">
                <a:solidFill>
                  <a:srgbClr val="000000"/>
                </a:solidFill>
                <a:effectLst/>
                <a:latin typeface="Times New Roman" panose="02020603050405020304" pitchFamily="18" charset="0"/>
                <a:ea typeface="Times New Roman" panose="02020603050405020304" pitchFamily="18" charset="0"/>
              </a:rPr>
              <a:t>The attention layer plays a crucial role in integrating different levels of contextual information to enhance the system's ability to evaluate short answers accurately.  </a:t>
            </a:r>
            <a:endParaRPr lang="en-US" sz="3100" dirty="0">
              <a:latin typeface="Times New Roman" panose="02020603050405020304" pitchFamily="18" charset="0"/>
              <a:cs typeface="Times New Roman" panose="02020603050405020304" pitchFamily="18" charset="0"/>
            </a:endParaRPr>
          </a:p>
          <a:p>
            <a:pPr algn="just">
              <a:lnSpc>
                <a:spcPct val="170000"/>
              </a:lnSpc>
            </a:pPr>
            <a:r>
              <a:rPr lang="en-US" sz="3100" dirty="0">
                <a:latin typeface="Times New Roman" panose="02020603050405020304" pitchFamily="18" charset="0"/>
                <a:cs typeface="Times New Roman" panose="02020603050405020304" pitchFamily="18" charset="0"/>
              </a:rPr>
              <a:t>Attention works as follows: the token currently being predicted is mapped to a query vector 𝒒 and the tokens in the context are mapped to key vectors 𝒌 and value vectors 𝒗.</a:t>
            </a:r>
          </a:p>
          <a:p>
            <a:pPr algn="just">
              <a:lnSpc>
                <a:spcPct val="170000"/>
              </a:lnSpc>
            </a:pPr>
            <a:r>
              <a:rPr lang="en-US" sz="3100" dirty="0">
                <a:latin typeface="Times New Roman" panose="02020603050405020304" pitchFamily="18" charset="0"/>
                <a:cs typeface="Times New Roman" panose="02020603050405020304" pitchFamily="18" charset="0"/>
              </a:rPr>
              <a:t>Finally, the output of the attention mechanism is the weighted sum of the values, where the values are weighted by the attention weights determined during the attention calculation process.</a:t>
            </a:r>
          </a:p>
          <a:p>
            <a:pPr marL="0" indent="0">
              <a:buNone/>
            </a:pPr>
            <a:endParaRPr lang="en-IN" dirty="0"/>
          </a:p>
        </p:txBody>
      </p:sp>
    </p:spTree>
    <p:extLst>
      <p:ext uri="{BB962C8B-B14F-4D97-AF65-F5344CB8AC3E}">
        <p14:creationId xmlns:p14="http://schemas.microsoft.com/office/powerpoint/2010/main" val="234704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6017-53DD-B741-2ADC-D1CBCB53A10D}"/>
              </a:ext>
            </a:extLst>
          </p:cNvPr>
          <p:cNvSpPr>
            <a:spLocks noGrp="1"/>
          </p:cNvSpPr>
          <p:nvPr>
            <p:ph type="title"/>
          </p:nvPr>
        </p:nvSpPr>
        <p:spPr>
          <a:xfrm>
            <a:off x="1600200" y="0"/>
            <a:ext cx="10515600" cy="1325563"/>
          </a:xfrm>
        </p:spPr>
        <p:txBody>
          <a:bodyPr>
            <a:normAutofit/>
          </a:bodyPr>
          <a:lstStyle/>
          <a:p>
            <a:r>
              <a:rPr lang="en-IN" sz="3200" b="1" dirty="0">
                <a:solidFill>
                  <a:schemeClr val="tx2"/>
                </a:solidFill>
                <a:latin typeface="Times New Roman" panose="02020603050405020304" pitchFamily="18" charset="0"/>
                <a:cs typeface="Times New Roman" panose="02020603050405020304" pitchFamily="18" charset="0"/>
              </a:rPr>
              <a:t>                 </a:t>
            </a:r>
            <a:r>
              <a:rPr lang="en-IN" sz="2400" b="1" dirty="0">
                <a:solidFill>
                  <a:schemeClr val="tx2"/>
                </a:solidFill>
                <a:latin typeface="Times New Roman" panose="02020603050405020304" pitchFamily="18" charset="0"/>
                <a:cs typeface="Times New Roman" panose="02020603050405020304" pitchFamily="18" charset="0"/>
              </a:rPr>
              <a:t>MODULE DESCRIPTION(CONT.)</a:t>
            </a:r>
            <a:endParaRPr lang="en-IN" sz="2400" dirty="0"/>
          </a:p>
        </p:txBody>
      </p:sp>
      <p:sp>
        <p:nvSpPr>
          <p:cNvPr id="3" name="Content Placeholder 2">
            <a:extLst>
              <a:ext uri="{FF2B5EF4-FFF2-40B4-BE49-F238E27FC236}">
                <a16:creationId xmlns:a16="http://schemas.microsoft.com/office/drawing/2014/main" id="{B47BEE79-F890-AD6D-FF0F-C79D9623DE81}"/>
              </a:ext>
            </a:extLst>
          </p:cNvPr>
          <p:cNvSpPr>
            <a:spLocks noGrp="1"/>
          </p:cNvSpPr>
          <p:nvPr>
            <p:ph idx="1"/>
          </p:nvPr>
        </p:nvSpPr>
        <p:spPr>
          <a:xfrm>
            <a:off x="710402" y="965200"/>
            <a:ext cx="10932957" cy="5557520"/>
          </a:xfrm>
        </p:spPr>
        <p:txBody>
          <a:bodyPr>
            <a:noAutofit/>
          </a:bodyPr>
          <a:lstStyle/>
          <a:p>
            <a:pPr marL="0" indent="0">
              <a:buNone/>
            </a:pPr>
            <a:r>
              <a:rPr lang="en-IN" sz="2400" b="1" dirty="0">
                <a:solidFill>
                  <a:schemeClr val="accent1"/>
                </a:solidFill>
                <a:latin typeface="Times New Roman" panose="02020603050405020304" pitchFamily="18" charset="0"/>
                <a:cs typeface="Times New Roman" panose="02020603050405020304" pitchFamily="18" charset="0"/>
              </a:rPr>
              <a:t>MAX POOLING</a:t>
            </a: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rPr>
              <a:t>In the max-pooling layer of the ASAG system, a max-pooling operation is performed on the semantic representation generated by the attention mechanism of the BERT model. </a:t>
            </a: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rPr>
              <a:t>During the max-pooling operation in the ASAG system, the semantic representation is processed to extract the most relevant and significant features that are crucial for evaluating the student's answer.</a:t>
            </a: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rPr>
              <a:t> In the Prediction Layer, a </a:t>
            </a:r>
            <a:r>
              <a:rPr lang="en-IN" sz="2400" dirty="0" err="1">
                <a:solidFill>
                  <a:srgbClr val="000000"/>
                </a:solidFill>
                <a:effectLst/>
                <a:latin typeface="Times New Roman" panose="02020603050405020304" pitchFamily="18" charset="0"/>
                <a:ea typeface="Times New Roman" panose="02020603050405020304" pitchFamily="18" charset="0"/>
              </a:rPr>
              <a:t>maxpooling</a:t>
            </a:r>
            <a:r>
              <a:rPr lang="en-IN" sz="2400" dirty="0">
                <a:solidFill>
                  <a:srgbClr val="000000"/>
                </a:solidFill>
                <a:effectLst/>
                <a:latin typeface="Times New Roman" panose="02020603050405020304" pitchFamily="18" charset="0"/>
                <a:ea typeface="Times New Roman" panose="02020603050405020304" pitchFamily="18" charset="0"/>
              </a:rPr>
              <a:t> operation is performed on the updated representation of tokens to obtain the final semantic representation Z for the answer pair (q, p). </a:t>
            </a:r>
          </a:p>
        </p:txBody>
      </p:sp>
    </p:spTree>
    <p:extLst>
      <p:ext uri="{BB962C8B-B14F-4D97-AF65-F5344CB8AC3E}">
        <p14:creationId xmlns:p14="http://schemas.microsoft.com/office/powerpoint/2010/main" val="199518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nvSpPr>
        <p:spPr>
          <a:xfrm>
            <a:off x="1981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BASE PAPER DETAILS</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nvSpPr>
        <p:spPr>
          <a:xfrm>
            <a:off x="1972101" y="2190466"/>
            <a:ext cx="8382000" cy="46482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p:txBody>
      </p:sp>
      <p:graphicFrame>
        <p:nvGraphicFramePr>
          <p:cNvPr id="4194304" name="Table 1"/>
          <p:cNvGraphicFramePr>
            <a:graphicFrameLocks noGrp="1"/>
          </p:cNvGraphicFramePr>
          <p:nvPr>
            <p:extLst>
              <p:ext uri="{D42A27DB-BD31-4B8C-83A1-F6EECF244321}">
                <p14:modId xmlns:p14="http://schemas.microsoft.com/office/powerpoint/2010/main" val="3367733123"/>
              </p:ext>
            </p:extLst>
          </p:nvPr>
        </p:nvGraphicFramePr>
        <p:xfrm>
          <a:off x="304800" y="965200"/>
          <a:ext cx="11454830" cy="5680266"/>
        </p:xfrm>
        <a:graphic>
          <a:graphicData uri="http://schemas.openxmlformats.org/drawingml/2006/table">
            <a:tbl>
              <a:tblPr firstRow="1" bandRow="1">
                <a:tableStyleId>{2D5ABB26-0587-4C30-8999-92F81FD0307C}</a:tableStyleId>
              </a:tblPr>
              <a:tblGrid>
                <a:gridCol w="3880168">
                  <a:extLst>
                    <a:ext uri="{9D8B030D-6E8A-4147-A177-3AD203B41FA5}">
                      <a16:colId xmlns:a16="http://schemas.microsoft.com/office/drawing/2014/main" val="20000"/>
                    </a:ext>
                  </a:extLst>
                </a:gridCol>
                <a:gridCol w="7574662">
                  <a:extLst>
                    <a:ext uri="{9D8B030D-6E8A-4147-A177-3AD203B41FA5}">
                      <a16:colId xmlns:a16="http://schemas.microsoft.com/office/drawing/2014/main" val="20001"/>
                    </a:ext>
                  </a:extLst>
                </a:gridCol>
              </a:tblGrid>
              <a:tr h="722437">
                <a:tc>
                  <a:txBody>
                    <a:bodyPr/>
                    <a:lstStyle/>
                    <a:p>
                      <a:pPr>
                        <a:lnSpc>
                          <a:spcPct val="150000"/>
                        </a:lnSpc>
                        <a:spcBef>
                          <a:spcPts val="0"/>
                        </a:spcBef>
                        <a:buNone/>
                      </a:pPr>
                      <a:r>
                        <a:rPr lang="en-US" sz="2000" dirty="0"/>
                        <a:t>Title                                                       :</a:t>
                      </a:r>
                      <a:endParaRPr lang="en-US" sz="2000" b="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nSpc>
                          <a:spcPct val="150000"/>
                        </a:lnSpc>
                        <a:spcBef>
                          <a:spcPts val="0"/>
                        </a:spcBef>
                        <a:buNone/>
                      </a:pPr>
                      <a:r>
                        <a:rPr lang="en-IN" sz="2000" dirty="0"/>
                        <a:t>Automatic Short-Answer Grading via BERT-Based Deep Neural Networks </a:t>
                      </a:r>
                      <a:endParaRPr lang="en-US" sz="2000" b="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665825">
                <a:tc>
                  <a:txBody>
                    <a:bodyPr/>
                    <a:lstStyle/>
                    <a:p>
                      <a:pPr>
                        <a:lnSpc>
                          <a:spcPct val="150000"/>
                        </a:lnSpc>
                        <a:spcBef>
                          <a:spcPts val="0"/>
                        </a:spcBef>
                        <a:buNone/>
                      </a:pPr>
                      <a:r>
                        <a:rPr lang="en-US" sz="2000" dirty="0"/>
                        <a:t>Author                                                  : </a:t>
                      </a:r>
                      <a:endParaRPr lang="en-US" sz="20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nSpc>
                          <a:spcPct val="150000"/>
                        </a:lnSpc>
                        <a:spcBef>
                          <a:spcPts val="0"/>
                        </a:spcBef>
                        <a:buNone/>
                      </a:pPr>
                      <a:r>
                        <a:rPr lang="en-IN" sz="2000" dirty="0"/>
                        <a:t>Xinhua Zhu ,</a:t>
                      </a:r>
                      <a:r>
                        <a:rPr lang="de-DE" sz="2000" dirty="0"/>
                        <a:t> Han Wu, and Lanfang Zhang.</a:t>
                      </a:r>
                      <a:endParaRPr lang="en-US" sz="20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695928">
                <a:tc>
                  <a:txBody>
                    <a:bodyPr/>
                    <a:lstStyle/>
                    <a:p>
                      <a:pPr>
                        <a:lnSpc>
                          <a:spcPct val="150000"/>
                        </a:lnSpc>
                        <a:spcBef>
                          <a:spcPts val="0"/>
                        </a:spcBef>
                        <a:buNone/>
                      </a:pPr>
                      <a:r>
                        <a:rPr lang="en-US" sz="2000" dirty="0"/>
                        <a:t>Name of the Transaction                   :</a:t>
                      </a:r>
                      <a:endParaRPr lang="en-IN" sz="20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nSpc>
                          <a:spcPct val="150000"/>
                        </a:lnSpc>
                        <a:spcBef>
                          <a:spcPts val="0"/>
                        </a:spcBef>
                        <a:buNone/>
                      </a:pPr>
                      <a:r>
                        <a:rPr lang="en-IN" sz="2000" dirty="0"/>
                        <a:t>IEEE TRANSACTIONS ON LEARNING TECHNOLOGIES</a:t>
                      </a:r>
                      <a:endParaRPr lang="en-IN" sz="20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98268">
                <a:tc>
                  <a:txBody>
                    <a:bodyPr/>
                    <a:lstStyle/>
                    <a:p>
                      <a:pPr>
                        <a:lnSpc>
                          <a:spcPct val="150000"/>
                        </a:lnSpc>
                        <a:spcBef>
                          <a:spcPts val="0"/>
                        </a:spcBef>
                        <a:buNone/>
                      </a:pPr>
                      <a:r>
                        <a:rPr lang="en-US" sz="2000" dirty="0"/>
                        <a:t>Year and Month of Publication        :</a:t>
                      </a:r>
                      <a:endParaRPr lang="en-US" sz="20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sz="2000" dirty="0"/>
                        <a:t>1 JUNE 2022</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665825">
                <a:tc>
                  <a:txBody>
                    <a:bodyPr/>
                    <a:lstStyle/>
                    <a:p>
                      <a:pPr>
                        <a:lnSpc>
                          <a:spcPct val="150000"/>
                        </a:lnSpc>
                        <a:spcBef>
                          <a:spcPts val="0"/>
                        </a:spcBef>
                        <a:buNone/>
                      </a:pPr>
                      <a:r>
                        <a:rPr lang="en-US" sz="2000" dirty="0"/>
                        <a:t>Volume No.                                          :</a:t>
                      </a:r>
                      <a:endParaRPr lang="en-US" sz="20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000" dirty="0"/>
                        <a:t>15</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665825">
                <a:tc>
                  <a:txBody>
                    <a:bodyPr/>
                    <a:lstStyle/>
                    <a:p>
                      <a:pPr>
                        <a:lnSpc>
                          <a:spcPct val="150000"/>
                        </a:lnSpc>
                        <a:spcBef>
                          <a:spcPts val="0"/>
                        </a:spcBef>
                        <a:buNone/>
                      </a:pPr>
                      <a:r>
                        <a:rPr lang="en-US" sz="2000" dirty="0"/>
                        <a:t>Issue No.                                               :</a:t>
                      </a:r>
                      <a:endParaRPr lang="en-US" sz="20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000" dirty="0"/>
                        <a:t>3</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665825">
                <a:tc>
                  <a:txBody>
                    <a:bodyPr/>
                    <a:lstStyle/>
                    <a:p>
                      <a:pPr>
                        <a:lnSpc>
                          <a:spcPct val="150000"/>
                        </a:lnSpc>
                        <a:spcBef>
                          <a:spcPts val="0"/>
                        </a:spcBef>
                        <a:buNone/>
                      </a:pPr>
                      <a:r>
                        <a:rPr lang="en-US" sz="2000" dirty="0">
                          <a:solidFill>
                            <a:schemeClr val="tx1"/>
                          </a:solidFill>
                        </a:rPr>
                        <a:t>Pages                                                     :</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50000"/>
                        </a:lnSpc>
                        <a:spcBef>
                          <a:spcPts val="0"/>
                        </a:spcBef>
                        <a:buNone/>
                      </a:pPr>
                      <a:r>
                        <a:rPr lang="en-IN" sz="2000" b="0" kern="1200" dirty="0">
                          <a:solidFill>
                            <a:schemeClr val="tx1"/>
                          </a:solidFill>
                          <a:effectLst/>
                        </a:rPr>
                        <a:t>364 - 375</a:t>
                      </a:r>
                      <a:endParaRPr lang="en-US" sz="20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665825">
                <a:tc>
                  <a:txBody>
                    <a:bodyPr/>
                    <a:lstStyle/>
                    <a:p>
                      <a:pPr>
                        <a:lnSpc>
                          <a:spcPct val="150000"/>
                        </a:lnSpc>
                        <a:spcBef>
                          <a:spcPts val="0"/>
                        </a:spcBef>
                        <a:buNone/>
                      </a:pPr>
                      <a:r>
                        <a:rPr lang="en-IN" sz="2000" b="0" kern="1200" dirty="0">
                          <a:solidFill>
                            <a:schemeClr val="tx1"/>
                          </a:solidFill>
                          <a:effectLst/>
                        </a:rPr>
                        <a:t>DOI                                                        :</a:t>
                      </a:r>
                      <a:endParaRPr lang="en-US"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50000"/>
                        </a:lnSpc>
                        <a:spcBef>
                          <a:spcPts val="0"/>
                        </a:spcBef>
                        <a:buNone/>
                      </a:pPr>
                      <a:r>
                        <a:rPr lang="en-IN" sz="2000" b="0" u="none" strike="noStrike" kern="1200" dirty="0">
                          <a:solidFill>
                            <a:schemeClr val="tx1"/>
                          </a:solidFill>
                          <a:effectLst/>
                        </a:rPr>
                        <a:t>10.1109/TLT.2022.3175537</a:t>
                      </a:r>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0746-F859-C348-C11E-D0F7F562AF8B}"/>
              </a:ext>
            </a:extLst>
          </p:cNvPr>
          <p:cNvSpPr>
            <a:spLocks noGrp="1"/>
          </p:cNvSpPr>
          <p:nvPr>
            <p:ph type="title"/>
          </p:nvPr>
        </p:nvSpPr>
        <p:spPr>
          <a:xfrm>
            <a:off x="3357880" y="385445"/>
            <a:ext cx="10515600" cy="1325563"/>
          </a:xfrm>
        </p:spPr>
        <p:txBody>
          <a:bodyPr>
            <a:normAutofit/>
          </a:bodyPr>
          <a:lstStyle/>
          <a:p>
            <a:r>
              <a:rPr lang="en-IN" sz="2400" b="1" dirty="0">
                <a:solidFill>
                  <a:schemeClr val="tx2"/>
                </a:solidFill>
                <a:latin typeface="Times New Roman" panose="02020603050405020304" pitchFamily="18" charset="0"/>
                <a:cs typeface="Times New Roman" panose="02020603050405020304" pitchFamily="18" charset="0"/>
              </a:rPr>
              <a:t>MODULE DESCRIPTION(CONT.)</a:t>
            </a:r>
            <a:endParaRPr lang="en-IN" sz="2400" dirty="0"/>
          </a:p>
        </p:txBody>
      </p:sp>
      <p:sp>
        <p:nvSpPr>
          <p:cNvPr id="3" name="Content Placeholder 2">
            <a:extLst>
              <a:ext uri="{FF2B5EF4-FFF2-40B4-BE49-F238E27FC236}">
                <a16:creationId xmlns:a16="http://schemas.microsoft.com/office/drawing/2014/main" id="{B7F90765-620C-A2AC-A001-9DB07EFD5952}"/>
              </a:ext>
            </a:extLst>
          </p:cNvPr>
          <p:cNvSpPr>
            <a:spLocks noGrp="1"/>
          </p:cNvSpPr>
          <p:nvPr>
            <p:ph idx="1"/>
          </p:nvPr>
        </p:nvSpPr>
        <p:spPr/>
        <p:txBody>
          <a:bodyPr>
            <a:normAutofit/>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rPr>
              <a:t>The max-pooling operation selects the maximum value from the fused semantic representation across a specific dimension or window. </a:t>
            </a: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rPr>
              <a:t>By selecting the maximum value from the set of values in the representation, the max-pooling operation helps in capturing the most salient information that contributes to the overall understanding and assessment of the answer pair (question, student's answer). </a:t>
            </a:r>
            <a:endParaRPr lang="en-IN" sz="2400" dirty="0">
              <a:solidFill>
                <a:srgbClr val="7030A0"/>
              </a:solidFill>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output of the </a:t>
            </a:r>
            <a:r>
              <a:rPr lang="en-IN" sz="2400" dirty="0" err="1">
                <a:latin typeface="Times New Roman" panose="02020603050405020304" pitchFamily="18" charset="0"/>
                <a:cs typeface="Times New Roman" panose="02020603050405020304" pitchFamily="18" charset="0"/>
              </a:rPr>
              <a:t>maxpooling</a:t>
            </a:r>
            <a:r>
              <a:rPr lang="en-IN" sz="2400" dirty="0">
                <a:latin typeface="Times New Roman" panose="02020603050405020304" pitchFamily="18" charset="0"/>
                <a:cs typeface="Times New Roman" panose="02020603050405020304" pitchFamily="18" charset="0"/>
              </a:rPr>
              <a:t> is predicted probability of grade categories.</a:t>
            </a:r>
          </a:p>
        </p:txBody>
      </p:sp>
    </p:spTree>
    <p:extLst>
      <p:ext uri="{BB962C8B-B14F-4D97-AF65-F5344CB8AC3E}">
        <p14:creationId xmlns:p14="http://schemas.microsoft.com/office/powerpoint/2010/main" val="3766614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C3EB4E-3A0D-4233-AD90-D8F6DD359172}"/>
                  </a:ext>
                </a:extLst>
              </p:cNvPr>
              <p:cNvSpPr>
                <a:spLocks noGrp="1"/>
              </p:cNvSpPr>
              <p:nvPr>
                <p:ph idx="1"/>
              </p:nvPr>
            </p:nvSpPr>
            <p:spPr>
              <a:xfrm>
                <a:off x="441789" y="256855"/>
                <a:ext cx="10768173" cy="6421348"/>
              </a:xfrm>
            </p:spPr>
            <p:txBody>
              <a:bodyPr>
                <a:normAutofit fontScale="92500" lnSpcReduction="20000"/>
              </a:bodyPr>
              <a:lstStyle/>
              <a:p>
                <a:pPr marL="0" indent="0" algn="just">
                  <a:lnSpc>
                    <a:spcPct val="150000"/>
                  </a:lnSpc>
                  <a:spcAft>
                    <a:spcPts val="20"/>
                  </a:spcAft>
                  <a:buNone/>
                </a:pPr>
                <a:r>
                  <a:rPr lang="en-US" sz="2600" b="1" dirty="0">
                    <a:solidFill>
                      <a:schemeClr val="tx2"/>
                    </a:solidFill>
                    <a:latin typeface="Times New Roman" panose="02020603050405020304" pitchFamily="18" charset="0"/>
                    <a:ea typeface="Times New Roman" panose="02020603050405020304" pitchFamily="18" charset="0"/>
                  </a:rPr>
                  <a:t>ALGORITHM DESCRIPTION</a:t>
                </a:r>
              </a:p>
              <a:p>
                <a:pPr marL="0" indent="0" algn="just">
                  <a:lnSpc>
                    <a:spcPct val="150000"/>
                  </a:lnSpc>
                  <a:spcAft>
                    <a:spcPts val="20"/>
                  </a:spcAft>
                  <a:buNone/>
                </a:pPr>
                <a:r>
                  <a:rPr lang="en-US" sz="2600" b="1" dirty="0">
                    <a:solidFill>
                      <a:schemeClr val="accent1"/>
                    </a:solidFill>
                    <a:latin typeface="Times New Roman" panose="02020603050405020304" pitchFamily="18" charset="0"/>
                    <a:ea typeface="Times New Roman" panose="02020603050405020304" pitchFamily="18" charset="0"/>
                  </a:rPr>
                  <a:t>BERT ENCODING</a:t>
                </a:r>
              </a:p>
              <a:p>
                <a:pPr marL="0" indent="0" algn="just">
                  <a:lnSpc>
                    <a:spcPct val="150000"/>
                  </a:lnSpc>
                  <a:spcAft>
                    <a:spcPts val="20"/>
                  </a:spcAft>
                  <a:buNone/>
                </a:pPr>
                <a:r>
                  <a:rPr lang="en-US" b="1" dirty="0">
                    <a:solidFill>
                      <a:srgbClr val="000000"/>
                    </a:solidFill>
                    <a:effectLst/>
                    <a:latin typeface="Times New Roman" panose="02020603050405020304" pitchFamily="18" charset="0"/>
                    <a:ea typeface="Calibri" panose="020F0502020204030204" pitchFamily="34" charset="0"/>
                  </a:rPr>
                  <a:t>Input: </a:t>
                </a:r>
                <a:r>
                  <a:rPr lang="en-US" dirty="0">
                    <a:solidFill>
                      <a:srgbClr val="000000"/>
                    </a:solidFill>
                    <a:effectLst/>
                    <a:latin typeface="Cambria Math" panose="02040503050406030204" pitchFamily="18" charset="0"/>
                    <a:ea typeface="Cambria Math" panose="02040503050406030204" pitchFamily="18" charset="0"/>
                  </a:rPr>
                  <a:t>𝒍</a:t>
                </a:r>
                <a:r>
                  <a:rPr lang="en-US" spc="170" dirty="0">
                    <a:solidFill>
                      <a:srgbClr val="000000"/>
                    </a:solidFill>
                    <a:effectLst/>
                    <a:latin typeface="Cambria Math" panose="02040503050406030204" pitchFamily="18" charset="0"/>
                    <a:ea typeface="Cambria Math" panose="02040503050406030204" pitchFamily="18" charset="0"/>
                  </a:rPr>
                  <a:t> </a:t>
                </a:r>
                <a:r>
                  <a:rPr lang="en-US" dirty="0">
                    <a:solidFill>
                      <a:srgbClr val="000000"/>
                    </a:solidFill>
                    <a:effectLst/>
                    <a:latin typeface="Cambria Math" panose="02040503050406030204" pitchFamily="18" charset="0"/>
                    <a:ea typeface="Cambria Math" panose="02040503050406030204" pitchFamily="18" charset="0"/>
                  </a:rPr>
                  <a:t>∈</a:t>
                </a:r>
                <a:r>
                  <a:rPr lang="en-US" spc="160" dirty="0">
                    <a:solidFill>
                      <a:srgbClr val="000000"/>
                    </a:solidFill>
                    <a:effectLst/>
                    <a:latin typeface="Cambria Math" panose="02040503050406030204" pitchFamily="18" charset="0"/>
                    <a:ea typeface="Cambria Math" panose="02040503050406030204" pitchFamily="18" charset="0"/>
                  </a:rPr>
                  <a:t> </a:t>
                </a:r>
                <a:r>
                  <a:rPr lang="en-US" dirty="0">
                    <a:solidFill>
                      <a:srgbClr val="000000"/>
                    </a:solidFill>
                    <a:effectLst/>
                    <a:latin typeface="Cambria Math" panose="02040503050406030204" pitchFamily="18" charset="0"/>
                    <a:ea typeface="Cambria Math" panose="02040503050406030204" pitchFamily="18" charset="0"/>
                  </a:rPr>
                  <a:t>[𝒍𝐦𝐚𝐱], </a:t>
                </a:r>
                <a:r>
                  <a:rPr lang="en-US" dirty="0">
                    <a:solidFill>
                      <a:srgbClr val="000000"/>
                    </a:solidFill>
                    <a:effectLst/>
                    <a:latin typeface="Times New Roman" panose="02020603050405020304" pitchFamily="18" charset="0"/>
                    <a:ea typeface="Calibri" panose="020F0502020204030204" pitchFamily="34" charset="0"/>
                  </a:rPr>
                  <a:t>position of a token in the sequence.</a:t>
                </a:r>
                <a:r>
                  <a:rPr lang="en-US" spc="200" dirty="0">
                    <a:solidFill>
                      <a:srgbClr val="000000"/>
                    </a:solidFill>
                    <a:effectLst/>
                    <a:latin typeface="Times New Roman" panose="02020603050405020304" pitchFamily="18" charset="0"/>
                    <a:ea typeface="Calibri" panose="020F0502020204030204" pitchFamily="34" charset="0"/>
                  </a:rPr>
                  <a:t> </a:t>
                </a:r>
                <a:endParaRPr lang="en-IN" dirty="0">
                  <a:solidFill>
                    <a:srgbClr val="000000"/>
                  </a:solidFill>
                  <a:effectLst/>
                  <a:latin typeface="Times New Roman" panose="02020603050405020304" pitchFamily="18" charset="0"/>
                  <a:ea typeface="Calibri" panose="020F0502020204030204" pitchFamily="34" charset="0"/>
                </a:endParaRPr>
              </a:p>
              <a:p>
                <a:pPr marL="0" indent="0" algn="just">
                  <a:lnSpc>
                    <a:spcPct val="150000"/>
                  </a:lnSpc>
                  <a:spcAft>
                    <a:spcPts val="20"/>
                  </a:spcAft>
                  <a:buNone/>
                </a:pPr>
                <a:r>
                  <a:rPr lang="en-US" b="1" dirty="0">
                    <a:latin typeface="Times New Roman" panose="02020603050405020304" pitchFamily="18" charset="0"/>
                    <a:ea typeface="Times New Roman" panose="02020603050405020304" pitchFamily="18" charset="0"/>
                    <a:cs typeface="Times New Roman" panose="02020603050405020304" pitchFamily="18" charset="0"/>
                  </a:rPr>
                  <a:t>Step1: </a:t>
                </a:r>
                <a:r>
                  <a:rPr lang="en-US" dirty="0">
                    <a:latin typeface="Times New Roman" panose="02020603050405020304" pitchFamily="18" charset="0"/>
                    <a:ea typeface="Times New Roman" panose="02020603050405020304" pitchFamily="18" charset="0"/>
                    <a:cs typeface="Times New Roman" panose="02020603050405020304" pitchFamily="18" charset="0"/>
                  </a:rPr>
                  <a:t>Extract the positional embedding vector of a token's position in a sequence.</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20"/>
                  </a:spcAft>
                  <a:buNone/>
                </a:pPr>
                <a:r>
                  <a:rPr lang="en-US" b="1" dirty="0">
                    <a:latin typeface="Times New Roman" panose="02020603050405020304" pitchFamily="18" charset="0"/>
                    <a:ea typeface="Times New Roman" panose="02020603050405020304" pitchFamily="18" charset="0"/>
                    <a:cs typeface="Times New Roman" panose="02020603050405020304" pitchFamily="18" charset="0"/>
                  </a:rPr>
                  <a:t>Step2:</a:t>
                </a:r>
                <a:r>
                  <a:rPr lang="en-US" dirty="0">
                    <a:latin typeface="Times New Roman" panose="02020603050405020304" pitchFamily="18" charset="0"/>
                    <a:ea typeface="Times New Roman" panose="02020603050405020304" pitchFamily="18" charset="0"/>
                    <a:cs typeface="Times New Roman" panose="02020603050405020304" pitchFamily="18" charset="0"/>
                  </a:rPr>
                  <a:t> . It takes a position </a:t>
                </a:r>
                <a14:m>
                  <m:oMath xmlns:m="http://schemas.openxmlformats.org/officeDocument/2006/math">
                    <m:r>
                      <a:rPr lang="en-US" b="1" i="1">
                        <a:latin typeface="Cambria Math" panose="02040503050406030204" pitchFamily="18" charset="0"/>
                        <a:ea typeface="Times New Roman" panose="02020603050405020304" pitchFamily="18" charset="0"/>
                      </a:rPr>
                      <m:t>𝒍</m:t>
                    </m:r>
                  </m:oMath>
                </a14:m>
                <a:r>
                  <a:rPr lang="en-US" dirty="0">
                    <a:latin typeface="Times New Roman" panose="02020603050405020304" pitchFamily="18" charset="0"/>
                    <a:ea typeface="Times New Roman" panose="02020603050405020304" pitchFamily="18" charset="0"/>
                    <a:cs typeface="Times New Roman" panose="02020603050405020304" pitchFamily="18" charset="0"/>
                  </a:rPr>
                  <a:t> and a positional embedding matrix 𝑾</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𝒑</a:t>
                </a:r>
                <a:r>
                  <a:rPr lang="en-US" dirty="0">
                    <a:latin typeface="Times New Roman" panose="02020603050405020304" pitchFamily="18" charset="0"/>
                    <a:ea typeface="Times New Roman" panose="02020603050405020304" pitchFamily="18" charset="0"/>
                    <a:cs typeface="Times New Roman" panose="02020603050405020304" pitchFamily="18" charset="0"/>
                  </a:rPr>
                  <a:t> as inputs.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14630" marR="246380" indent="0">
                  <a:lnSpc>
                    <a:spcPct val="106000"/>
                  </a:lnSpc>
                  <a:spcAft>
                    <a:spcPts val="121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𝑾</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𝒑</a:t>
                </a:r>
                <a:r>
                  <a:rPr lang="en-US" dirty="0">
                    <a:latin typeface="Times New Roman" panose="02020603050405020304" pitchFamily="18" charset="0"/>
                    <a:ea typeface="Times New Roman" panose="02020603050405020304" pitchFamily="18" charset="0"/>
                    <a:cs typeface="Times New Roman" panose="02020603050405020304" pitchFamily="18" charset="0"/>
                  </a:rPr>
                  <a:t>[2𝑖 − 1, 𝑡] = sin(𝑡/</a:t>
                </a:r>
                <a14:m>
                  <m:oMath xmlns:m="http://schemas.openxmlformats.org/officeDocument/2006/math">
                    <m:sSubSup>
                      <m:sSubSupPr>
                        <m:ctrlPr>
                          <a:rPr lang="en-IN" i="1" baseline="-25000">
                            <a:latin typeface="Cambria Math" panose="02040503050406030204" pitchFamily="18" charset="0"/>
                            <a:ea typeface="Times New Roman" panose="02020603050405020304" pitchFamily="18" charset="0"/>
                          </a:rPr>
                        </m:ctrlPr>
                      </m:sSubSupPr>
                      <m:e>
                        <m:r>
                          <a:rPr lang="en-US" i="1" baseline="-25000">
                            <a:latin typeface="Cambria Math" panose="02040503050406030204" pitchFamily="18" charset="0"/>
                            <a:ea typeface="Times New Roman" panose="02020603050405020304" pitchFamily="18" charset="0"/>
                          </a:rPr>
                          <m:t>𝑙</m:t>
                        </m:r>
                      </m:e>
                      <m:sub>
                        <m:r>
                          <a:rPr lang="en-US" i="1" baseline="-25000">
                            <a:latin typeface="Cambria Math" panose="02040503050406030204" pitchFamily="18" charset="0"/>
                            <a:ea typeface="Times New Roman" panose="02020603050405020304" pitchFamily="18" charset="0"/>
                          </a:rPr>
                          <m:t>𝑚𝑎𝑥</m:t>
                        </m:r>
                      </m:sub>
                      <m:sup>
                        <m:r>
                          <a:rPr lang="en-US" i="1" baseline="-25000">
                            <a:latin typeface="Cambria Math" panose="02040503050406030204" pitchFamily="18" charset="0"/>
                            <a:ea typeface="Times New Roman" panose="02020603050405020304" pitchFamily="18" charset="0"/>
                          </a:rPr>
                          <m:t>2</m:t>
                        </m:r>
                        <m:r>
                          <a:rPr lang="en-US" i="1" baseline="-25000">
                            <a:latin typeface="Cambria Math" panose="02040503050406030204" pitchFamily="18" charset="0"/>
                            <a:ea typeface="Times New Roman" panose="02020603050405020304" pitchFamily="18" charset="0"/>
                          </a:rPr>
                          <m:t>𝑖</m:t>
                        </m:r>
                        <m:r>
                          <a:rPr lang="en-US" i="1" baseline="-25000">
                            <a:latin typeface="Cambria Math" panose="02040503050406030204" pitchFamily="18" charset="0"/>
                            <a:ea typeface="Times New Roman" panose="02020603050405020304" pitchFamily="18" charset="0"/>
                          </a:rPr>
                          <m:t>∕</m:t>
                        </m:r>
                        <m:sSub>
                          <m:sSubPr>
                            <m:ctrlPr>
                              <a:rPr lang="en-IN" i="1" baseline="-25000">
                                <a:latin typeface="Cambria Math" panose="02040503050406030204" pitchFamily="18" charset="0"/>
                                <a:ea typeface="Times New Roman" panose="02020603050405020304" pitchFamily="18" charset="0"/>
                              </a:rPr>
                            </m:ctrlPr>
                          </m:sSubPr>
                          <m:e>
                            <m:r>
                              <a:rPr lang="en-US" i="1" baseline="-25000">
                                <a:latin typeface="Cambria Math" panose="02040503050406030204" pitchFamily="18" charset="0"/>
                                <a:ea typeface="Times New Roman" panose="02020603050405020304" pitchFamily="18" charset="0"/>
                              </a:rPr>
                              <m:t>𝑑</m:t>
                            </m:r>
                          </m:e>
                          <m:sub>
                            <m:r>
                              <a:rPr lang="en-US" i="1" baseline="-25000">
                                <a:latin typeface="Cambria Math" panose="02040503050406030204" pitchFamily="18" charset="0"/>
                                <a:ea typeface="Times New Roman" panose="02020603050405020304" pitchFamily="18" charset="0"/>
                              </a:rPr>
                              <m:t>𝑒</m:t>
                            </m:r>
                          </m:sub>
                        </m:sSub>
                      </m:sup>
                    </m:sSubSup>
                  </m:oMath>
                </a14:m>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14630" indent="0">
                  <a:lnSpc>
                    <a:spcPct val="106000"/>
                  </a:lnSpc>
                  <a:spcAft>
                    <a:spcPts val="144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𝑾</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𝒑</a:t>
                </a:r>
                <a:r>
                  <a:rPr lang="en-US" dirty="0">
                    <a:latin typeface="Times New Roman" panose="02020603050405020304" pitchFamily="18" charset="0"/>
                    <a:ea typeface="Times New Roman" panose="02020603050405020304" pitchFamily="18" charset="0"/>
                    <a:cs typeface="Times New Roman" panose="02020603050405020304" pitchFamily="18" charset="0"/>
                  </a:rPr>
                  <a:t>[2𝑖, 𝑡] = cos(𝑡/</a:t>
                </a:r>
                <a14:m>
                  <m:oMath xmlns:m="http://schemas.openxmlformats.org/officeDocument/2006/math">
                    <m:sSubSup>
                      <m:sSubSupPr>
                        <m:ctrlPr>
                          <a:rPr lang="en-IN" i="1" baseline="-25000">
                            <a:latin typeface="Cambria Math" panose="02040503050406030204" pitchFamily="18" charset="0"/>
                            <a:ea typeface="Times New Roman" panose="02020603050405020304" pitchFamily="18" charset="0"/>
                          </a:rPr>
                        </m:ctrlPr>
                      </m:sSubSupPr>
                      <m:e>
                        <m:r>
                          <a:rPr lang="en-US" i="1" baseline="-25000">
                            <a:latin typeface="Cambria Math" panose="02040503050406030204" pitchFamily="18" charset="0"/>
                            <a:ea typeface="Times New Roman" panose="02020603050405020304" pitchFamily="18" charset="0"/>
                          </a:rPr>
                          <m:t>𝑙</m:t>
                        </m:r>
                      </m:e>
                      <m:sub>
                        <m:r>
                          <a:rPr lang="en-US" i="1" baseline="-25000">
                            <a:latin typeface="Cambria Math" panose="02040503050406030204" pitchFamily="18" charset="0"/>
                            <a:ea typeface="Times New Roman" panose="02020603050405020304" pitchFamily="18" charset="0"/>
                          </a:rPr>
                          <m:t>𝑚𝑎𝑥</m:t>
                        </m:r>
                      </m:sub>
                      <m:sup>
                        <m:r>
                          <a:rPr lang="en-US" i="1" baseline="-25000">
                            <a:latin typeface="Cambria Math" panose="02040503050406030204" pitchFamily="18" charset="0"/>
                            <a:ea typeface="Times New Roman" panose="02020603050405020304" pitchFamily="18" charset="0"/>
                          </a:rPr>
                          <m:t>2</m:t>
                        </m:r>
                        <m:r>
                          <a:rPr lang="en-US" i="1" baseline="-25000">
                            <a:latin typeface="Cambria Math" panose="02040503050406030204" pitchFamily="18" charset="0"/>
                            <a:ea typeface="Times New Roman" panose="02020603050405020304" pitchFamily="18" charset="0"/>
                          </a:rPr>
                          <m:t>𝑖</m:t>
                        </m:r>
                        <m:r>
                          <a:rPr lang="en-US" i="1" baseline="-25000">
                            <a:latin typeface="Cambria Math" panose="02040503050406030204" pitchFamily="18" charset="0"/>
                            <a:ea typeface="Times New Roman" panose="02020603050405020304" pitchFamily="18" charset="0"/>
                          </a:rPr>
                          <m:t>∕</m:t>
                        </m:r>
                        <m:sSub>
                          <m:sSubPr>
                            <m:ctrlPr>
                              <a:rPr lang="en-IN" i="1" baseline="-25000">
                                <a:latin typeface="Cambria Math" panose="02040503050406030204" pitchFamily="18" charset="0"/>
                                <a:ea typeface="Times New Roman" panose="02020603050405020304" pitchFamily="18" charset="0"/>
                              </a:rPr>
                            </m:ctrlPr>
                          </m:sSubPr>
                          <m:e>
                            <m:r>
                              <a:rPr lang="en-US" i="1" baseline="-25000">
                                <a:latin typeface="Cambria Math" panose="02040503050406030204" pitchFamily="18" charset="0"/>
                                <a:ea typeface="Times New Roman" panose="02020603050405020304" pitchFamily="18" charset="0"/>
                              </a:rPr>
                              <m:t>𝑑</m:t>
                            </m:r>
                          </m:e>
                          <m:sub>
                            <m:r>
                              <a:rPr lang="en-US" i="1" baseline="-25000">
                                <a:latin typeface="Cambria Math" panose="02040503050406030204" pitchFamily="18" charset="0"/>
                                <a:ea typeface="Times New Roman" panose="02020603050405020304" pitchFamily="18" charset="0"/>
                              </a:rPr>
                              <m:t>𝑒</m:t>
                            </m:r>
                          </m:sub>
                        </m:sSub>
                      </m:sup>
                    </m:sSubSup>
                  </m:oMath>
                </a14:m>
                <a:r>
                  <a:rPr lang="en-US" dirty="0">
                    <a:latin typeface="Times New Roman" panose="02020603050405020304" pitchFamily="18" charset="0"/>
                    <a:ea typeface="Times New Roman" panose="02020603050405020304" pitchFamily="18" charset="0"/>
                    <a:cs typeface="Times New Roman" panose="02020603050405020304" pitchFamily="18" charset="0"/>
                  </a:rPr>
                  <a:t>),      for 0 &lt; </a:t>
                </a:r>
                <a:r>
                  <a:rPr lang="en-US" i="1"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i="1"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ea typeface="Times New Roman" panose="02020603050405020304" pitchFamily="18" charset="0"/>
                            <a:cs typeface="Cambria Math" panose="02040503050406030204" pitchFamily="18" charset="0"/>
                          </a:rPr>
                        </m:ctrlPr>
                      </m:sSubPr>
                      <m:e>
                        <m:r>
                          <a:rPr lang="en-US">
                            <a:latin typeface="Cambria Math" panose="02040503050406030204" pitchFamily="18" charset="0"/>
                            <a:ea typeface="Times New Roman" panose="02020603050405020304" pitchFamily="18" charset="0"/>
                            <a:cs typeface="Cambria Math" panose="02040503050406030204" pitchFamily="18" charset="0"/>
                          </a:rPr>
                          <m:t>ⅆ</m:t>
                        </m:r>
                      </m:e>
                      <m:sub>
                        <m:r>
                          <m:rPr>
                            <m:sty m:val="p"/>
                          </m:rPr>
                          <a:rPr lang="en-US">
                            <a:latin typeface="Cambria Math" panose="02040503050406030204" pitchFamily="18" charset="0"/>
                            <a:ea typeface="Times New Roman" panose="02020603050405020304" pitchFamily="18" charset="0"/>
                            <a:cs typeface="Cambria Math" panose="02040503050406030204" pitchFamily="18" charset="0"/>
                          </a:rPr>
                          <m:t>e</m:t>
                        </m:r>
                      </m:sub>
                    </m:sSub>
                    <m:r>
                      <a:rPr lang="en-US">
                        <a:latin typeface="Cambria Math" panose="02040503050406030204" pitchFamily="18" charset="0"/>
                        <a:ea typeface="Times New Roman" panose="02020603050405020304" pitchFamily="18" charset="0"/>
                        <a:cs typeface="Cambria Math" panose="02040503050406030204" pitchFamily="18" charset="0"/>
                      </a:rPr>
                      <m:t>∕2</m:t>
                    </m:r>
                  </m:oMath>
                </a14:m>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20"/>
                  </a:spcAft>
                  <a:buNone/>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Step3:</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Extracting the column vector corresponding to the given position </a:t>
                </a:r>
                <a14:m>
                  <m:oMath xmlns:m="http://schemas.openxmlformats.org/officeDocument/2006/math">
                    <m:r>
                      <a:rPr lang="en-US" b="1" i="1">
                        <a:effectLst/>
                        <a:latin typeface="Cambria Math" panose="02040503050406030204" pitchFamily="18" charset="0"/>
                        <a:ea typeface="Times New Roman" panose="02020603050405020304" pitchFamily="18" charset="0"/>
                      </a:rPr>
                      <m:t>𝒍</m:t>
                    </m:r>
                  </m:oMath>
                </a14:m>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from the positional embedding matrix 𝑾</a:t>
                </a:r>
                <a:r>
                  <a:rPr lang="en-US" baseline="-25000" dirty="0">
                    <a:effectLst/>
                    <a:latin typeface="Times New Roman" panose="02020603050405020304" pitchFamily="18" charset="0"/>
                    <a:ea typeface="Times New Roman" panose="02020603050405020304" pitchFamily="18" charset="0"/>
                    <a:cs typeface="Times New Roman" panose="02020603050405020304" pitchFamily="18" charset="0"/>
                  </a:rPr>
                  <a:t>𝒑</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lnSpc>
                    <a:spcPct val="150000"/>
                  </a:lnSpc>
                  <a:spcAft>
                    <a:spcPts val="20"/>
                  </a:spcAft>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20"/>
                  </a:spcAft>
                  <a:buNone/>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63C3EB4E-3A0D-4233-AD90-D8F6DD359172}"/>
                  </a:ext>
                </a:extLst>
              </p:cNvPr>
              <p:cNvSpPr>
                <a:spLocks noGrp="1" noRot="1" noChangeAspect="1" noMove="1" noResize="1" noEditPoints="1" noAdjustHandles="1" noChangeArrowheads="1" noChangeShapeType="1" noTextEdit="1"/>
              </p:cNvSpPr>
              <p:nvPr>
                <p:ph idx="1"/>
              </p:nvPr>
            </p:nvSpPr>
            <p:spPr>
              <a:xfrm>
                <a:off x="441789" y="256855"/>
                <a:ext cx="10768173" cy="6421348"/>
              </a:xfrm>
              <a:blipFill>
                <a:blip r:embed="rId2"/>
                <a:stretch>
                  <a:fillRect l="-1019" r="-962"/>
                </a:stretch>
              </a:blipFill>
            </p:spPr>
            <p:txBody>
              <a:bodyPr/>
              <a:lstStyle/>
              <a:p>
                <a:r>
                  <a:rPr lang="en-IN">
                    <a:noFill/>
                  </a:rPr>
                  <a:t> </a:t>
                </a:r>
              </a:p>
            </p:txBody>
          </p:sp>
        </mc:Fallback>
      </mc:AlternateContent>
    </p:spTree>
    <p:extLst>
      <p:ext uri="{BB962C8B-B14F-4D97-AF65-F5344CB8AC3E}">
        <p14:creationId xmlns:p14="http://schemas.microsoft.com/office/powerpoint/2010/main" val="851377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BF795-7667-8BB1-C64C-1241AAAF6005}"/>
                  </a:ext>
                </a:extLst>
              </p:cNvPr>
              <p:cNvSpPr>
                <a:spLocks noGrp="1"/>
              </p:cNvSpPr>
              <p:nvPr>
                <p:ph idx="1"/>
              </p:nvPr>
            </p:nvSpPr>
            <p:spPr>
              <a:xfrm>
                <a:off x="542259" y="256854"/>
                <a:ext cx="11178685" cy="6253084"/>
              </a:xfrm>
            </p:spPr>
            <p:txBody>
              <a:bodyPr>
                <a:normAutofit fontScale="85000" lnSpcReduction="20000"/>
              </a:bodyPr>
              <a:lstStyle/>
              <a:p>
                <a:pPr marL="0" indent="0" algn="just">
                  <a:lnSpc>
                    <a:spcPct val="150000"/>
                  </a:lnSpc>
                  <a:spcAft>
                    <a:spcPts val="20"/>
                  </a:spcAft>
                  <a:buNone/>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Step 4</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Return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𝒆</a:t>
                </a:r>
                <a:r>
                  <a:rPr lang="en-US"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𝒑</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as the output, representing the positional embedding for the token at position </a:t>
                </a:r>
                <a14:m>
                  <m:oMath xmlns:m="http://schemas.openxmlformats.org/officeDocument/2006/math">
                    <m:r>
                      <a:rPr lang="en-US" b="1" i="1">
                        <a:effectLst/>
                        <a:latin typeface="Cambria Math" panose="02040503050406030204" pitchFamily="18" charset="0"/>
                        <a:ea typeface="Times New Roman" panose="02020603050405020304" pitchFamily="18" charset="0"/>
                      </a:rPr>
                      <m:t>𝒍</m:t>
                    </m:r>
                    <m:r>
                      <a:rPr lang="en-US" b="1" i="1">
                        <a:effectLst/>
                        <a:latin typeface="Cambria Math" panose="02040503050406030204" pitchFamily="18" charset="0"/>
                        <a:ea typeface="Times New Roman" panose="02020603050405020304" pitchFamily="18" charset="0"/>
                      </a:rPr>
                      <m:t>.</m:t>
                    </m:r>
                  </m:oMath>
                </a14:m>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20"/>
                  </a:spcAft>
                  <a:buNone/>
                </a:pPr>
                <a:r>
                  <a:rPr lang="en-US" b="1" dirty="0">
                    <a:effectLst/>
                    <a:latin typeface="Times New Roman" panose="02020603050405020304" pitchFamily="18" charset="0"/>
                    <a:ea typeface="Times New Roman" panose="02020603050405020304" pitchFamily="18" charset="0"/>
                  </a:rPr>
                  <a:t>Output: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𝒆</a:t>
                </a:r>
                <a:r>
                  <a:rPr lang="en-US"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𝒑</a:t>
                </a:r>
                <a:r>
                  <a:rPr lang="en-US" dirty="0">
                    <a:effectLst/>
                    <a:latin typeface="Cambria Math" panose="02040503050406030204" pitchFamily="18" charset="0"/>
                    <a:ea typeface="Cambria Math" panose="02040503050406030204" pitchFamily="18" charset="0"/>
                  </a:rPr>
                  <a:t> ∈ </a:t>
                </a:r>
                <a14:m>
                  <m:oMath xmlns:m="http://schemas.openxmlformats.org/officeDocument/2006/math">
                    <m:sSup>
                      <m:sSupPr>
                        <m:ctrlPr>
                          <a:rPr lang="en-US" i="1" dirty="0" smtClean="0">
                            <a:effectLst/>
                            <a:latin typeface="Cambria Math" panose="02040503050406030204" pitchFamily="18" charset="0"/>
                            <a:ea typeface="Cambria Math" panose="02040503050406030204" pitchFamily="18" charset="0"/>
                          </a:rPr>
                        </m:ctrlPr>
                      </m:sSupPr>
                      <m:e>
                        <m:r>
                          <m:rPr>
                            <m:nor/>
                          </m:rPr>
                          <a:rPr lang="en-US" dirty="0">
                            <a:latin typeface="Cambria Math" panose="02040503050406030204" pitchFamily="18" charset="0"/>
                            <a:ea typeface="Cambria Math" panose="02040503050406030204" pitchFamily="18" charset="0"/>
                          </a:rPr>
                          <m:t>ℝ</m:t>
                        </m:r>
                      </m:e>
                      <m:sup>
                        <m:sSub>
                          <m:sSubPr>
                            <m:ctrlPr>
                              <a:rPr lang="en-US" i="1" dirty="0" smtClean="0">
                                <a:effectLst/>
                                <a:latin typeface="Cambria Math" panose="02040503050406030204" pitchFamily="18" charset="0"/>
                                <a:ea typeface="Cambria Math" panose="02040503050406030204" pitchFamily="18" charset="0"/>
                              </a:rPr>
                            </m:ctrlPr>
                          </m:sSubPr>
                          <m:e>
                            <m:r>
                              <a:rPr lang="en-IN" b="0" i="1" dirty="0" smtClean="0">
                                <a:effectLst/>
                                <a:latin typeface="Cambria Math" panose="02040503050406030204" pitchFamily="18" charset="0"/>
                                <a:ea typeface="Cambria Math" panose="02040503050406030204" pitchFamily="18" charset="0"/>
                              </a:rPr>
                              <m:t>𝑑</m:t>
                            </m:r>
                          </m:e>
                          <m:sub>
                            <m:r>
                              <a:rPr lang="en-IN" b="0" i="1" dirty="0" smtClean="0">
                                <a:effectLst/>
                                <a:latin typeface="Cambria Math" panose="02040503050406030204" pitchFamily="18" charset="0"/>
                                <a:ea typeface="Cambria Math" panose="02040503050406030204" pitchFamily="18" charset="0"/>
                              </a:rPr>
                              <m:t>𝑒</m:t>
                            </m:r>
                          </m:sub>
                        </m:sSub>
                      </m:sup>
                    </m:sSup>
                  </m:oMath>
                </a14:m>
                <a:r>
                  <a:rPr lang="en-US" dirty="0">
                    <a:effectLst/>
                    <a:latin typeface="Times New Roman" panose="02020603050405020304" pitchFamily="18" charset="0"/>
                    <a:ea typeface="Times New Roman" panose="02020603050405020304" pitchFamily="18" charset="0"/>
                  </a:rPr>
                  <a:t>, the embedding vector-matrix representation of the position.</a:t>
                </a:r>
              </a:p>
              <a:p>
                <a:pPr marL="0" indent="0" algn="just">
                  <a:lnSpc>
                    <a:spcPct val="150000"/>
                  </a:lnSpc>
                  <a:spcAft>
                    <a:spcPts val="20"/>
                  </a:spcAft>
                  <a:buNone/>
                </a:pPr>
                <a:endParaRPr lang="en-IN" dirty="0">
                  <a:effectLst/>
                  <a:latin typeface="Times New Roman" panose="02020603050405020304" pitchFamily="18" charset="0"/>
                  <a:ea typeface="Times New Roman" panose="02020603050405020304" pitchFamily="18" charset="0"/>
                </a:endParaRPr>
              </a:p>
              <a:p>
                <a:pPr marL="0" indent="0">
                  <a:buNone/>
                </a:pPr>
                <a:r>
                  <a:rPr lang="en-IN" b="1" dirty="0">
                    <a:solidFill>
                      <a:schemeClr val="accent1"/>
                    </a:solidFill>
                    <a:latin typeface="Times New Roman" panose="02020603050405020304" pitchFamily="18" charset="0"/>
                    <a:cs typeface="Times New Roman" panose="02020603050405020304" pitchFamily="18" charset="0"/>
                  </a:rPr>
                  <a:t>Bi-LSTM</a:t>
                </a:r>
              </a:p>
              <a:p>
                <a:pPr marL="0" indent="0">
                  <a:buNone/>
                </a:pPr>
                <a:endParaRPr lang="en-IN" b="1" dirty="0">
                  <a:solidFill>
                    <a:srgbClr val="002060"/>
                  </a:solidFill>
                  <a:latin typeface="Times New Roman" panose="02020603050405020304" pitchFamily="18" charset="0"/>
                  <a:cs typeface="Times New Roman" panose="02020603050405020304" pitchFamily="18" charset="0"/>
                </a:endParaRPr>
              </a:p>
              <a:p>
                <a:pPr marL="0" indent="0">
                  <a:buNone/>
                </a:pP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Input:</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𝒆</a:t>
                </a:r>
                <a:r>
                  <a:rPr lang="en-US" sz="2800"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𝒑</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as Embedding Vector Matrix</a:t>
                </a:r>
                <a:endParaRPr lang="en-IN"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endParaRPr lang="en-US" sz="2600" b="1" dirty="0">
                  <a:effectLst/>
                  <a:latin typeface="Times New Roman" panose="02020603050405020304" pitchFamily="18" charset="0"/>
                  <a:ea typeface="Times New Roman" panose="02020603050405020304" pitchFamily="18" charset="0"/>
                </a:endParaRPr>
              </a:p>
              <a:p>
                <a:pPr marL="0" indent="0">
                  <a:buNone/>
                </a:pPr>
                <a:r>
                  <a:rPr lang="en-US" sz="2600" b="1" dirty="0">
                    <a:effectLst/>
                    <a:latin typeface="Times New Roman" panose="02020603050405020304" pitchFamily="18" charset="0"/>
                    <a:ea typeface="Times New Roman" panose="02020603050405020304" pitchFamily="18" charset="0"/>
                  </a:rPr>
                  <a:t>Step 1:</a:t>
                </a:r>
                <a:r>
                  <a:rPr lang="en-US" sz="2600" dirty="0">
                    <a:effectLst/>
                    <a:latin typeface="Times New Roman" panose="02020603050405020304" pitchFamily="18" charset="0"/>
                    <a:ea typeface="Times New Roman" panose="02020603050405020304" pitchFamily="18" charset="0"/>
                  </a:rPr>
                  <a:t>Calculate the forget gate activation vector:</a:t>
                </a:r>
                <a:endParaRPr lang="en-IN" sz="2600" dirty="0">
                  <a:effectLst/>
                  <a:latin typeface="Times New Roman" panose="02020603050405020304" pitchFamily="18" charset="0"/>
                  <a:ea typeface="Times New Roman" panose="02020603050405020304" pitchFamily="18" charset="0"/>
                </a:endParaRPr>
              </a:p>
              <a:p>
                <a:pPr marL="0" indent="0" algn="just">
                  <a:lnSpc>
                    <a:spcPct val="150000"/>
                  </a:lnSpc>
                  <a:spcAft>
                    <a:spcPts val="20"/>
                  </a:spcAft>
                  <a:buNone/>
                </a:pPr>
                <a:r>
                  <a:rPr lang="en-US" sz="2600" b="1"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IN" sz="2600" i="1">
                            <a:effectLst/>
                            <a:latin typeface="Cambria Math" panose="02040503050406030204" pitchFamily="18" charset="0"/>
                            <a:ea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rPr>
                          <m:t>𝑓</m:t>
                        </m:r>
                      </m:e>
                      <m:sub>
                        <m:r>
                          <a:rPr lang="en-US" sz="2600" i="1">
                            <a:effectLst/>
                            <a:latin typeface="Cambria Math" panose="02040503050406030204" pitchFamily="18" charset="0"/>
                            <a:ea typeface="Times New Roman" panose="02020603050405020304" pitchFamily="18" charset="0"/>
                          </a:rPr>
                          <m:t>𝑡</m:t>
                        </m:r>
                      </m:sub>
                    </m:sSub>
                    <m:r>
                      <a:rPr lang="en-US" sz="2600" i="1">
                        <a:effectLst/>
                        <a:latin typeface="Cambria Math" panose="02040503050406030204" pitchFamily="18" charset="0"/>
                        <a:ea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rPr>
                      <m:t>𝜎</m:t>
                    </m:r>
                    <m:d>
                      <m:dPr>
                        <m:ctrlPr>
                          <a:rPr lang="en-IN" sz="2600" i="1">
                            <a:effectLst/>
                            <a:latin typeface="Cambria Math" panose="02040503050406030204" pitchFamily="18" charset="0"/>
                            <a:ea typeface="Times New Roman" panose="02020603050405020304" pitchFamily="18" charset="0"/>
                          </a:rPr>
                        </m:ctrlPr>
                      </m:dPr>
                      <m:e>
                        <m:sSub>
                          <m:sSubPr>
                            <m:ctrlPr>
                              <a:rPr lang="en-IN" sz="2600" i="1">
                                <a:effectLst/>
                                <a:latin typeface="Cambria Math" panose="02040503050406030204" pitchFamily="18" charset="0"/>
                                <a:ea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rPr>
                              <m:t>𝑊</m:t>
                            </m:r>
                          </m:e>
                          <m:sub>
                            <m:r>
                              <a:rPr lang="en-US" sz="2600" i="1">
                                <a:effectLst/>
                                <a:latin typeface="Cambria Math" panose="02040503050406030204" pitchFamily="18" charset="0"/>
                                <a:ea typeface="Times New Roman" panose="02020603050405020304" pitchFamily="18" charset="0"/>
                              </a:rPr>
                              <m:t>𝑓</m:t>
                            </m:r>
                          </m:sub>
                        </m:sSub>
                        <m:d>
                          <m:dPr>
                            <m:begChr m:val="["/>
                            <m:endChr m:val="]"/>
                            <m:ctrlPr>
                              <a:rPr lang="en-IN" sz="2600" i="1">
                                <a:effectLst/>
                                <a:latin typeface="Cambria Math" panose="02040503050406030204" pitchFamily="18" charset="0"/>
                                <a:ea typeface="Times New Roman" panose="02020603050405020304" pitchFamily="18" charset="0"/>
                              </a:rPr>
                            </m:ctrlPr>
                          </m:dPr>
                          <m:e>
                            <m:sSub>
                              <m:sSubPr>
                                <m:ctrlPr>
                                  <a:rPr lang="en-IN" sz="2600" i="1">
                                    <a:effectLst/>
                                    <a:latin typeface="Cambria Math" panose="02040503050406030204" pitchFamily="18" charset="0"/>
                                    <a:ea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rPr>
                                  <m:t>h</m:t>
                                </m:r>
                              </m:e>
                              <m:sub>
                                <m:r>
                                  <a:rPr lang="en-US" sz="2600" i="1">
                                    <a:effectLst/>
                                    <a:latin typeface="Cambria Math" panose="02040503050406030204" pitchFamily="18" charset="0"/>
                                    <a:ea typeface="Times New Roman" panose="02020603050405020304" pitchFamily="18" charset="0"/>
                                  </a:rPr>
                                  <m:t>𝑡</m:t>
                                </m:r>
                                <m:r>
                                  <a:rPr lang="en-US" sz="2600" i="1" smtClean="0">
                                    <a:effectLst/>
                                    <a:latin typeface="Cambria Math" panose="02040503050406030204" pitchFamily="18" charset="0"/>
                                    <a:ea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rPr>
                                  <m:t>1,</m:t>
                                </m:r>
                              </m:sub>
                            </m:sSub>
                            <m:sSub>
                              <m:sSubPr>
                                <m:ctrlPr>
                                  <a:rPr lang="en-IN" sz="2600" i="1">
                                    <a:effectLst/>
                                    <a:latin typeface="Cambria Math" panose="02040503050406030204" pitchFamily="18" charset="0"/>
                                    <a:ea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rPr>
                                  <m:t>𝑥</m:t>
                                </m:r>
                              </m:e>
                              <m:sub>
                                <m:r>
                                  <a:rPr lang="en-US" sz="2600" i="1">
                                    <a:effectLst/>
                                    <a:latin typeface="Cambria Math" panose="02040503050406030204" pitchFamily="18" charset="0"/>
                                    <a:ea typeface="Times New Roman" panose="02020603050405020304" pitchFamily="18" charset="0"/>
                                  </a:rPr>
                                  <m:t>𝑡</m:t>
                                </m:r>
                              </m:sub>
                            </m:sSub>
                          </m:e>
                        </m:d>
                        <m:r>
                          <a:rPr lang="en-US" sz="2600" i="1">
                            <a:effectLst/>
                            <a:latin typeface="Cambria Math" panose="02040503050406030204" pitchFamily="18" charset="0"/>
                            <a:ea typeface="Times New Roman" panose="02020603050405020304" pitchFamily="18" charset="0"/>
                          </a:rPr>
                          <m:t>+</m:t>
                        </m:r>
                        <m:sSub>
                          <m:sSubPr>
                            <m:ctrlPr>
                              <a:rPr lang="en-IN" sz="2600" i="1">
                                <a:effectLst/>
                                <a:latin typeface="Cambria Math" panose="02040503050406030204" pitchFamily="18" charset="0"/>
                                <a:ea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rPr>
                              <m:t>𝑏</m:t>
                            </m:r>
                          </m:e>
                          <m:sub>
                            <m:r>
                              <a:rPr lang="en-US" sz="2600" i="1">
                                <a:effectLst/>
                                <a:latin typeface="Cambria Math" panose="02040503050406030204" pitchFamily="18" charset="0"/>
                                <a:ea typeface="Times New Roman" panose="02020603050405020304" pitchFamily="18" charset="0"/>
                              </a:rPr>
                              <m:t>𝑓</m:t>
                            </m:r>
                          </m:sub>
                        </m:sSub>
                      </m:e>
                    </m:d>
                  </m:oMath>
                </a14:m>
                <a:endParaRPr lang="en-IN" sz="2600" dirty="0">
                  <a:effectLst/>
                  <a:latin typeface="Times New Roman" panose="02020603050405020304" pitchFamily="18" charset="0"/>
                  <a:ea typeface="Times New Roman" panose="02020603050405020304" pitchFamily="18" charset="0"/>
                </a:endParaRPr>
              </a:p>
              <a:p>
                <a:pPr marL="0" indent="0" algn="just">
                  <a:lnSpc>
                    <a:spcPct val="150000"/>
                  </a:lnSpc>
                  <a:spcAft>
                    <a:spcPts val="20"/>
                  </a:spcAft>
                  <a:buNone/>
                </a:pPr>
                <a:r>
                  <a:rPr lang="en-US" sz="2600" b="1" dirty="0">
                    <a:effectLst/>
                    <a:latin typeface="Times New Roman" panose="02020603050405020304" pitchFamily="18" charset="0"/>
                    <a:ea typeface="Times New Roman" panose="02020603050405020304" pitchFamily="18" charset="0"/>
                  </a:rPr>
                  <a:t>Step 2:</a:t>
                </a:r>
                <a:r>
                  <a:rPr lang="en-US" sz="2600" dirty="0">
                    <a:effectLst/>
                    <a:latin typeface="Times New Roman" panose="02020603050405020304" pitchFamily="18" charset="0"/>
                    <a:ea typeface="Times New Roman" panose="02020603050405020304" pitchFamily="18" charset="0"/>
                  </a:rPr>
                  <a:t> Calculate the input gate activation vector:</a:t>
                </a:r>
                <a:endParaRPr lang="en-IN" sz="2600" dirty="0">
                  <a:effectLst/>
                  <a:latin typeface="Times New Roman" panose="02020603050405020304" pitchFamily="18" charset="0"/>
                  <a:ea typeface="Times New Roman" panose="02020603050405020304" pitchFamily="18" charset="0"/>
                </a:endParaRPr>
              </a:p>
              <a:p>
                <a:pPr marL="0" indent="0" algn="just">
                  <a:lnSpc>
                    <a:spcPct val="150000"/>
                  </a:lnSpc>
                  <a:spcAft>
                    <a:spcPts val="20"/>
                  </a:spcAft>
                  <a:buNone/>
                </a:pPr>
                <a:r>
                  <a:rPr lang="en-US" sz="26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IN" sz="2600" i="1">
                            <a:effectLst/>
                            <a:latin typeface="Cambria Math" panose="02040503050406030204" pitchFamily="18" charset="0"/>
                            <a:ea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rPr>
                          <m:t>𝑖</m:t>
                        </m:r>
                      </m:e>
                      <m:sub>
                        <m:r>
                          <a:rPr lang="en-US" sz="2600" i="1">
                            <a:effectLst/>
                            <a:latin typeface="Cambria Math" panose="02040503050406030204" pitchFamily="18" charset="0"/>
                            <a:ea typeface="Times New Roman" panose="02020603050405020304" pitchFamily="18" charset="0"/>
                          </a:rPr>
                          <m:t>𝑡</m:t>
                        </m:r>
                      </m:sub>
                    </m:sSub>
                    <m:r>
                      <a:rPr lang="en-US" sz="2600" i="1">
                        <a:effectLst/>
                        <a:latin typeface="Cambria Math" panose="02040503050406030204" pitchFamily="18" charset="0"/>
                        <a:ea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rPr>
                      <m:t>𝜎</m:t>
                    </m:r>
                    <m:d>
                      <m:dPr>
                        <m:ctrlPr>
                          <a:rPr lang="en-IN" sz="2600" i="1">
                            <a:effectLst/>
                            <a:latin typeface="Cambria Math" panose="02040503050406030204" pitchFamily="18" charset="0"/>
                            <a:ea typeface="Times New Roman" panose="02020603050405020304" pitchFamily="18" charset="0"/>
                          </a:rPr>
                        </m:ctrlPr>
                      </m:dPr>
                      <m:e>
                        <m:sSub>
                          <m:sSubPr>
                            <m:ctrlPr>
                              <a:rPr lang="en-IN" sz="2600" i="1">
                                <a:effectLst/>
                                <a:latin typeface="Cambria Math" panose="02040503050406030204" pitchFamily="18" charset="0"/>
                                <a:ea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rPr>
                              <m:t>𝑤</m:t>
                            </m:r>
                          </m:e>
                          <m:sub>
                            <m:r>
                              <a:rPr lang="en-US" sz="2600" i="1">
                                <a:effectLst/>
                                <a:latin typeface="Cambria Math" panose="02040503050406030204" pitchFamily="18" charset="0"/>
                                <a:ea typeface="Times New Roman" panose="02020603050405020304" pitchFamily="18" charset="0"/>
                              </a:rPr>
                              <m:t>𝑖</m:t>
                            </m:r>
                          </m:sub>
                        </m:sSub>
                        <m:r>
                          <a:rPr lang="en-US" sz="2600" i="1">
                            <a:effectLst/>
                            <a:latin typeface="Cambria Math" panose="02040503050406030204" pitchFamily="18" charset="0"/>
                            <a:ea typeface="Times New Roman" panose="02020603050405020304" pitchFamily="18" charset="0"/>
                          </a:rPr>
                          <m:t>⋅</m:t>
                        </m:r>
                        <m:d>
                          <m:dPr>
                            <m:begChr m:val="["/>
                            <m:endChr m:val="]"/>
                            <m:ctrlPr>
                              <a:rPr lang="en-IN" sz="2600" i="1">
                                <a:effectLst/>
                                <a:latin typeface="Cambria Math" panose="02040503050406030204" pitchFamily="18" charset="0"/>
                                <a:ea typeface="Times New Roman" panose="02020603050405020304" pitchFamily="18" charset="0"/>
                              </a:rPr>
                            </m:ctrlPr>
                          </m:dPr>
                          <m:e>
                            <m:r>
                              <a:rPr lang="en-US" sz="2600" i="1">
                                <a:effectLst/>
                                <a:latin typeface="Cambria Math" panose="02040503050406030204" pitchFamily="18" charset="0"/>
                                <a:ea typeface="Times New Roman" panose="02020603050405020304" pitchFamily="18" charset="0"/>
                              </a:rPr>
                              <m:t>h</m:t>
                            </m:r>
                            <m:sSup>
                              <m:sSupPr>
                                <m:ctrlPr>
                                  <a:rPr lang="en-IN" sz="2600" i="1">
                                    <a:effectLst/>
                                    <a:latin typeface="Cambria Math" panose="02040503050406030204" pitchFamily="18" charset="0"/>
                                    <a:ea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rPr>
                                  <m:t>𝑡</m:t>
                                </m:r>
                              </m:e>
                              <m:sup>
                                <m:r>
                                  <a:rPr lang="en-US" sz="2600" i="1">
                                    <a:effectLst/>
                                    <a:latin typeface="Cambria Math" panose="02040503050406030204" pitchFamily="18" charset="0"/>
                                    <a:ea typeface="Times New Roman" panose="02020603050405020304" pitchFamily="18" charset="0"/>
                                  </a:rPr>
                                  <m:t>−1</m:t>
                                </m:r>
                              </m:sup>
                            </m:sSup>
                            <m:r>
                              <a:rPr lang="en-US" sz="2600" i="1">
                                <a:effectLst/>
                                <a:latin typeface="Cambria Math" panose="02040503050406030204" pitchFamily="18" charset="0"/>
                                <a:ea typeface="Times New Roman" panose="02020603050405020304" pitchFamily="18" charset="0"/>
                              </a:rPr>
                              <m:t>,</m:t>
                            </m:r>
                            <m:sSub>
                              <m:sSubPr>
                                <m:ctrlPr>
                                  <a:rPr lang="en-IN" sz="2600" i="1">
                                    <a:effectLst/>
                                    <a:latin typeface="Cambria Math" panose="02040503050406030204" pitchFamily="18" charset="0"/>
                                    <a:ea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rPr>
                                  <m:t>𝑥</m:t>
                                </m:r>
                              </m:e>
                              <m:sub>
                                <m:r>
                                  <a:rPr lang="en-US" sz="2600" i="1">
                                    <a:effectLst/>
                                    <a:latin typeface="Cambria Math" panose="02040503050406030204" pitchFamily="18" charset="0"/>
                                    <a:ea typeface="Times New Roman" panose="02020603050405020304" pitchFamily="18" charset="0"/>
                                  </a:rPr>
                                  <m:t>𝑡</m:t>
                                </m:r>
                              </m:sub>
                            </m:sSub>
                          </m:e>
                        </m:d>
                        <m:r>
                          <a:rPr lang="en-US" sz="2600" i="1">
                            <a:effectLst/>
                            <a:latin typeface="Cambria Math" panose="02040503050406030204" pitchFamily="18" charset="0"/>
                            <a:ea typeface="Times New Roman" panose="02020603050405020304" pitchFamily="18" charset="0"/>
                          </a:rPr>
                          <m:t>+</m:t>
                        </m:r>
                        <m:sSub>
                          <m:sSubPr>
                            <m:ctrlPr>
                              <a:rPr lang="en-IN" sz="2600" i="1">
                                <a:effectLst/>
                                <a:latin typeface="Cambria Math" panose="02040503050406030204" pitchFamily="18" charset="0"/>
                                <a:ea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rPr>
                              <m:t>𝑏</m:t>
                            </m:r>
                          </m:e>
                          <m:sub>
                            <m:r>
                              <a:rPr lang="en-US" sz="2600" i="1">
                                <a:effectLst/>
                                <a:latin typeface="Cambria Math" panose="02040503050406030204" pitchFamily="18" charset="0"/>
                                <a:ea typeface="Times New Roman" panose="02020603050405020304" pitchFamily="18" charset="0"/>
                              </a:rPr>
                              <m:t>𝑖</m:t>
                            </m:r>
                          </m:sub>
                        </m:sSub>
                      </m:e>
                    </m:d>
                  </m:oMath>
                </a14:m>
                <a:endParaRPr lang="en-IN" sz="2600" dirty="0">
                  <a:effectLst/>
                  <a:latin typeface="Times New Roman" panose="02020603050405020304" pitchFamily="18" charset="0"/>
                  <a:ea typeface="Times New Roman" panose="02020603050405020304" pitchFamily="18" charset="0"/>
                </a:endParaRPr>
              </a:p>
              <a:p>
                <a:pPr marL="0" indent="0" algn="just">
                  <a:lnSpc>
                    <a:spcPct val="150000"/>
                  </a:lnSpc>
                  <a:spcAft>
                    <a:spcPts val="20"/>
                  </a:spcAft>
                  <a:buNone/>
                </a:pPr>
                <a:endParaRPr lang="en-IN" dirty="0">
                  <a:effectLst/>
                  <a:latin typeface="Times New Roman" panose="02020603050405020304" pitchFamily="18" charset="0"/>
                  <a:ea typeface="Times New Roman" panose="02020603050405020304" pitchFamily="18" charset="0"/>
                </a:endParaRPr>
              </a:p>
              <a:p>
                <a:pPr algn="just">
                  <a:lnSpc>
                    <a:spcPct val="150000"/>
                  </a:lnSpc>
                  <a:spcAft>
                    <a:spcPts val="20"/>
                  </a:spcAft>
                </a:pPr>
                <a:endParaRPr lang="en-IN" dirty="0"/>
              </a:p>
            </p:txBody>
          </p:sp>
        </mc:Choice>
        <mc:Fallback xmlns="">
          <p:sp>
            <p:nvSpPr>
              <p:cNvPr id="3" name="Content Placeholder 2">
                <a:extLst>
                  <a:ext uri="{FF2B5EF4-FFF2-40B4-BE49-F238E27FC236}">
                    <a16:creationId xmlns:a16="http://schemas.microsoft.com/office/drawing/2014/main" id="{83FBF795-7667-8BB1-C64C-1241AAAF6005}"/>
                  </a:ext>
                </a:extLst>
              </p:cNvPr>
              <p:cNvSpPr>
                <a:spLocks noGrp="1" noRot="1" noChangeAspect="1" noMove="1" noResize="1" noEditPoints="1" noAdjustHandles="1" noChangeArrowheads="1" noChangeShapeType="1" noTextEdit="1"/>
              </p:cNvSpPr>
              <p:nvPr>
                <p:ph idx="1"/>
              </p:nvPr>
            </p:nvSpPr>
            <p:spPr>
              <a:xfrm>
                <a:off x="542259" y="256854"/>
                <a:ext cx="11178685" cy="6253084"/>
              </a:xfrm>
              <a:blipFill>
                <a:blip r:embed="rId2"/>
                <a:stretch>
                  <a:fillRect l="-872" r="-818"/>
                </a:stretch>
              </a:blipFill>
            </p:spPr>
            <p:txBody>
              <a:bodyPr/>
              <a:lstStyle/>
              <a:p>
                <a:r>
                  <a:rPr lang="en-IN">
                    <a:noFill/>
                  </a:rPr>
                  <a:t> </a:t>
                </a:r>
              </a:p>
            </p:txBody>
          </p:sp>
        </mc:Fallback>
      </mc:AlternateContent>
    </p:spTree>
    <p:extLst>
      <p:ext uri="{BB962C8B-B14F-4D97-AF65-F5344CB8AC3E}">
        <p14:creationId xmlns:p14="http://schemas.microsoft.com/office/powerpoint/2010/main" val="3537886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0C9F25-6E85-B5D7-1DD5-CF23DCDB5840}"/>
                  </a:ext>
                </a:extLst>
              </p:cNvPr>
              <p:cNvSpPr>
                <a:spLocks noGrp="1"/>
              </p:cNvSpPr>
              <p:nvPr>
                <p:ph idx="1"/>
              </p:nvPr>
            </p:nvSpPr>
            <p:spPr>
              <a:xfrm>
                <a:off x="377732" y="234357"/>
                <a:ext cx="10821955" cy="5887714"/>
              </a:xfrm>
            </p:spPr>
            <p:txBody>
              <a:bodyPr>
                <a:normAutofit lnSpcReduction="10000"/>
              </a:bodyPr>
              <a:lstStyle/>
              <a:p>
                <a:pPr marL="0" indent="0" algn="just">
                  <a:lnSpc>
                    <a:spcPct val="150000"/>
                  </a:lnSpc>
                  <a:spcAft>
                    <a:spcPts val="20"/>
                  </a:spcAft>
                  <a:buNone/>
                </a:pPr>
                <a:r>
                  <a:rPr lang="en-US" sz="2400" b="1" dirty="0">
                    <a:effectLst/>
                    <a:latin typeface="Times New Roman" panose="02020603050405020304" pitchFamily="18" charset="0"/>
                    <a:ea typeface="Times New Roman" panose="02020603050405020304" pitchFamily="18" charset="0"/>
                  </a:rPr>
                  <a:t>Step 3:</a:t>
                </a:r>
                <a:r>
                  <a:rPr lang="en-US" sz="2400" dirty="0">
                    <a:effectLst/>
                    <a:latin typeface="Times New Roman" panose="02020603050405020304" pitchFamily="18" charset="0"/>
                    <a:ea typeface="Times New Roman" panose="02020603050405020304" pitchFamily="18" charset="0"/>
                  </a:rPr>
                  <a:t> Calculate the candidate cell state vector:</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spcAft>
                    <a:spcPts val="20"/>
                  </a:spcAft>
                  <a:buNone/>
                </a:pPr>
                <a:r>
                  <a:rPr lang="en-US" sz="2400" dirty="0">
                    <a:effectLst/>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IN" sz="2400" i="1">
                            <a:effectLst/>
                            <a:latin typeface="Cambria Math" panose="02040503050406030204" pitchFamily="18" charset="0"/>
                            <a:ea typeface="Times New Roman" panose="02020603050405020304" pitchFamily="18" charset="0"/>
                          </a:rPr>
                        </m:ctrlPr>
                      </m:accPr>
                      <m:e>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𝑐</m:t>
                            </m:r>
                          </m:e>
                          <m:sub>
                            <m:r>
                              <a:rPr lang="en-US" sz="2400" i="1">
                                <a:effectLst/>
                                <a:latin typeface="Cambria Math" panose="02040503050406030204" pitchFamily="18" charset="0"/>
                                <a:ea typeface="Times New Roman" panose="02020603050405020304" pitchFamily="18" charset="0"/>
                              </a:rPr>
                              <m:t>𝑡</m:t>
                            </m:r>
                          </m:sub>
                        </m:sSub>
                      </m:e>
                    </m:acc>
                  </m:oMath>
                </a14:m>
                <a:r>
                  <a:rPr lang="en-US" sz="2400" dirty="0">
                    <a:effectLst/>
                    <a:latin typeface="Times New Roman" panose="02020603050405020304" pitchFamily="18" charset="0"/>
                    <a:ea typeface="Times New Roman" panose="02020603050405020304" pitchFamily="18" charset="0"/>
                  </a:rPr>
                  <a:t>=tanh (</a:t>
                </a: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𝑊</m:t>
                        </m:r>
                      </m:e>
                      <m:sub>
                        <m:r>
                          <a:rPr lang="en-US" sz="2400" i="1">
                            <a:effectLst/>
                            <a:latin typeface="Cambria Math" panose="02040503050406030204" pitchFamily="18" charset="0"/>
                            <a:ea typeface="Times New Roman" panose="02020603050405020304" pitchFamily="18" charset="0"/>
                          </a:rPr>
                          <m:t>𝑐</m:t>
                        </m:r>
                      </m:sub>
                    </m:sSub>
                  </m:oMath>
                </a14:m>
                <a:r>
                  <a:rPr lang="en-US" sz="2400" dirty="0">
                    <a:effectLst/>
                    <a:latin typeface="Times New Roman" panose="02020603050405020304" pitchFamily="18" charset="0"/>
                    <a:ea typeface="Times New Roman" panose="02020603050405020304" pitchFamily="18" charset="0"/>
                  </a:rPr>
                  <a:t>.[</a:t>
                </a: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h</m:t>
                        </m:r>
                      </m:e>
                      <m:sub>
                        <m:r>
                          <a:rPr lang="en-US" sz="2400" i="1">
                            <a:effectLst/>
                            <a:latin typeface="Cambria Math" panose="02040503050406030204" pitchFamily="18" charset="0"/>
                            <a:ea typeface="Times New Roman" panose="02020603050405020304" pitchFamily="18" charset="0"/>
                          </a:rPr>
                          <m:t>𝑡</m:t>
                        </m:r>
                        <m:r>
                          <a:rPr lang="en-US" sz="2400" i="1">
                            <a:effectLst/>
                            <a:latin typeface="Cambria Math" panose="02040503050406030204" pitchFamily="18" charset="0"/>
                            <a:ea typeface="Times New Roman" panose="02020603050405020304" pitchFamily="18" charset="0"/>
                          </a:rPr>
                          <m:t>−1</m:t>
                        </m:r>
                      </m:sub>
                    </m:sSub>
                  </m:oMath>
                </a14:m>
                <a:r>
                  <a:rPr lang="en-US" sz="2400" dirty="0">
                    <a:effectLst/>
                    <a:latin typeface="Times New Roman" panose="02020603050405020304" pitchFamily="18" charset="0"/>
                    <a:ea typeface="Times New Roman" panose="02020603050405020304" pitchFamily="18" charset="0"/>
                  </a:rPr>
                  <a:t>,</a:t>
                </a: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𝑥</m:t>
                        </m:r>
                      </m:e>
                      <m:sub>
                        <m:r>
                          <a:rPr lang="en-US" sz="2400" i="1">
                            <a:effectLst/>
                            <a:latin typeface="Cambria Math" panose="02040503050406030204" pitchFamily="18" charset="0"/>
                            <a:ea typeface="Times New Roman" panose="02020603050405020304" pitchFamily="18" charset="0"/>
                          </a:rPr>
                          <m:t>𝑡</m:t>
                        </m:r>
                      </m:sub>
                    </m:sSub>
                  </m:oMath>
                </a14:m>
                <a:r>
                  <a:rPr lang="en-US" sz="24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𝑏</m:t>
                        </m:r>
                      </m:e>
                      <m:sub>
                        <m:r>
                          <a:rPr lang="en-US" sz="2400" i="1">
                            <a:effectLst/>
                            <a:latin typeface="Cambria Math" panose="02040503050406030204" pitchFamily="18" charset="0"/>
                            <a:ea typeface="Times New Roman" panose="02020603050405020304" pitchFamily="18" charset="0"/>
                          </a:rPr>
                          <m:t>𝑐</m:t>
                        </m:r>
                      </m:sub>
                    </m:sSub>
                  </m:oMath>
                </a14:m>
                <a:r>
                  <a:rPr lang="en-US" sz="2400" dirty="0">
                    <a:effectLst/>
                    <a:latin typeface="Times New Roman" panose="02020603050405020304" pitchFamily="18" charset="0"/>
                    <a:ea typeface="Times New Roman" panose="02020603050405020304" pitchFamily="18" charset="0"/>
                  </a:rPr>
                  <a:t>)</a:t>
                </a:r>
              </a:p>
              <a:p>
                <a:pPr marL="59690" marR="3491865" indent="0">
                  <a:lnSpc>
                    <a:spcPct val="145000"/>
                  </a:lnSpc>
                  <a:spcBef>
                    <a:spcPts val="830"/>
                  </a:spcBef>
                  <a:spcAft>
                    <a:spcPts val="1000"/>
                  </a:spcAft>
                  <a:buNone/>
                </a:pPr>
                <a:r>
                  <a:rPr lang="en-US" sz="2400" b="1" dirty="0">
                    <a:solidFill>
                      <a:srgbClr val="000000"/>
                    </a:solidFill>
                    <a:effectLst/>
                    <a:latin typeface="Times New Roman" panose="02020603050405020304" pitchFamily="18" charset="0"/>
                    <a:ea typeface="Calibri" panose="020F0502020204030204" pitchFamily="34" charset="0"/>
                  </a:rPr>
                  <a:t>Step 4: </a:t>
                </a:r>
                <a:r>
                  <a:rPr lang="en-US" sz="2400" dirty="0">
                    <a:solidFill>
                      <a:srgbClr val="000000"/>
                    </a:solidFill>
                    <a:effectLst/>
                    <a:latin typeface="Times New Roman" panose="02020603050405020304" pitchFamily="18" charset="0"/>
                    <a:ea typeface="Calibri" panose="020F0502020204030204" pitchFamily="34" charset="0"/>
                  </a:rPr>
                  <a:t>Update the cell state:</a:t>
                </a:r>
              </a:p>
              <a:p>
                <a:pPr marL="59690" marR="3491865" indent="0">
                  <a:lnSpc>
                    <a:spcPct val="145000"/>
                  </a:lnSpc>
                  <a:spcBef>
                    <a:spcPts val="830"/>
                  </a:spcBef>
                  <a:spcAft>
                    <a:spcPts val="1000"/>
                  </a:spcAft>
                  <a:buNone/>
                </a:pPr>
                <a:r>
                  <a:rPr lang="en-US" sz="2400" dirty="0">
                    <a:solidFill>
                      <a:srgbClr val="000000"/>
                    </a:solidFill>
                    <a:effectLst/>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i="1" smtClean="0">
                            <a:solidFill>
                              <a:srgbClr val="000000"/>
                            </a:solidFill>
                            <a:effectLst/>
                            <a:latin typeface="Cambria Math" panose="02040503050406030204" pitchFamily="18" charset="0"/>
                            <a:ea typeface="Cambria Math" panose="02040503050406030204" pitchFamily="18" charset="0"/>
                          </a:rPr>
                        </m:ctrlPr>
                      </m:sSubPr>
                      <m:e>
                        <m:r>
                          <a:rPr lang="en-US" sz="2400" b="0" i="1" smtClean="0">
                            <a:solidFill>
                              <a:srgbClr val="000000"/>
                            </a:solidFill>
                            <a:effectLst/>
                            <a:latin typeface="Cambria Math" panose="02040503050406030204" pitchFamily="18" charset="0"/>
                            <a:ea typeface="Cambria Math" panose="02040503050406030204" pitchFamily="18" charset="0"/>
                          </a:rPr>
                          <m:t>𝐶</m:t>
                        </m:r>
                      </m:e>
                      <m:sub>
                        <m:r>
                          <a:rPr lang="en-US" sz="2400" b="0" i="1" smtClean="0">
                            <a:solidFill>
                              <a:srgbClr val="000000"/>
                            </a:solidFill>
                            <a:effectLst/>
                            <a:latin typeface="Cambria Math" panose="02040503050406030204" pitchFamily="18" charset="0"/>
                            <a:ea typeface="Cambria Math" panose="02040503050406030204" pitchFamily="18" charset="0"/>
                          </a:rPr>
                          <m:t>𝑡</m:t>
                        </m:r>
                      </m:sub>
                    </m:sSub>
                  </m:oMath>
                </a14:m>
                <a:r>
                  <a:rPr lang="en-US" sz="2400" dirty="0">
                    <a:solidFill>
                      <a:srgbClr val="000000"/>
                    </a:solidFill>
                    <a:effectLst/>
                    <a:latin typeface="Times New Roman" panose="02020603050405020304" pitchFamily="18" charset="0"/>
                    <a:ea typeface="Calibri" panose="020F0502020204030204" pitchFamily="34" charset="0"/>
                  </a:rPr>
                  <a:t>=</a:t>
                </a:r>
                <a:r>
                  <a:rPr lang="en-US" sz="2400" dirty="0">
                    <a:solidFill>
                      <a:srgbClr val="000000"/>
                    </a:solidFill>
                    <a:effectLst/>
                    <a:latin typeface="Cambria Math" panose="02040503050406030204" pitchFamily="18" charset="0"/>
                    <a:ea typeface="Cambria Math" panose="02040503050406030204" pitchFamily="18" charset="0"/>
                  </a:rPr>
                  <a:t>𝑓𝑡</a:t>
                </a:r>
                <a:r>
                  <a:rPr lang="en-US" sz="2400" spc="90" dirty="0">
                    <a:solidFill>
                      <a:srgbClr val="000000"/>
                    </a:solidFill>
                    <a:effectLst/>
                    <a:latin typeface="Cambria Math" panose="02040503050406030204" pitchFamily="18" charset="0"/>
                    <a:ea typeface="Cambria Math" panose="02040503050406030204" pitchFamily="18" charset="0"/>
                  </a:rPr>
                  <a:t> </a:t>
                </a:r>
                <a:r>
                  <a:rPr lang="en-US" sz="2400" dirty="0">
                    <a:solidFill>
                      <a:srgbClr val="000000"/>
                    </a:solidFill>
                    <a:effectLst/>
                    <a:latin typeface="Cambria Math" panose="02040503050406030204" pitchFamily="18" charset="0"/>
                    <a:ea typeface="Cambria Math" panose="02040503050406030204" pitchFamily="18" charset="0"/>
                  </a:rPr>
                  <a:t>ʘ</a:t>
                </a:r>
                <a:r>
                  <a:rPr lang="en-US" sz="2400" spc="10" dirty="0">
                    <a:solidFill>
                      <a:srgbClr val="000000"/>
                    </a:solidFill>
                    <a:effectLst/>
                    <a:latin typeface="Cambria Math" panose="02040503050406030204" pitchFamily="18" charset="0"/>
                    <a:ea typeface="Cambria Math" panose="02040503050406030204" pitchFamily="18" charset="0"/>
                  </a:rPr>
                  <a:t> </a:t>
                </a:r>
                <a:r>
                  <a:rPr lang="en-US" sz="2400" dirty="0">
                    <a:solidFill>
                      <a:srgbClr val="000000"/>
                    </a:solidFill>
                    <a:effectLst/>
                    <a:latin typeface="Cambria Math" panose="02040503050406030204" pitchFamily="18" charset="0"/>
                    <a:ea typeface="Cambria Math" panose="02040503050406030204" pitchFamily="18" charset="0"/>
                  </a:rPr>
                  <a:t>𝑐𝑡−1</a:t>
                </a:r>
                <a:r>
                  <a:rPr lang="en-US" sz="2400" spc="70" dirty="0">
                    <a:solidFill>
                      <a:srgbClr val="000000"/>
                    </a:solidFill>
                    <a:effectLst/>
                    <a:latin typeface="Cambria Math" panose="02040503050406030204" pitchFamily="18" charset="0"/>
                    <a:ea typeface="Cambria Math" panose="02040503050406030204" pitchFamily="18" charset="0"/>
                  </a:rPr>
                  <a:t> </a:t>
                </a:r>
                <a:r>
                  <a:rPr lang="en-US" sz="2400" dirty="0">
                    <a:solidFill>
                      <a:srgbClr val="000000"/>
                    </a:solidFill>
                    <a:effectLst/>
                    <a:latin typeface="Times New Roman" panose="02020603050405020304" pitchFamily="18" charset="0"/>
                    <a:ea typeface="Calibri" panose="020F0502020204030204" pitchFamily="34" charset="0"/>
                  </a:rPr>
                  <a:t>+</a:t>
                </a:r>
                <a:r>
                  <a:rPr lang="en-US" sz="2400" spc="-30" dirty="0">
                    <a:solidFill>
                      <a:srgbClr val="000000"/>
                    </a:solidFill>
                    <a:effectLst/>
                    <a:latin typeface="Times New Roman" panose="02020603050405020304" pitchFamily="18" charset="0"/>
                    <a:ea typeface="Calibri" panose="020F0502020204030204" pitchFamily="34" charset="0"/>
                  </a:rPr>
                  <a:t> </a:t>
                </a:r>
                <a:r>
                  <a:rPr lang="en-US" sz="2400" dirty="0">
                    <a:solidFill>
                      <a:srgbClr val="000000"/>
                    </a:solidFill>
                    <a:effectLst/>
                    <a:latin typeface="Cambria Math" panose="02040503050406030204" pitchFamily="18" charset="0"/>
                    <a:ea typeface="Cambria Math" panose="02040503050406030204" pitchFamily="18" charset="0"/>
                  </a:rPr>
                  <a:t>𝑖𝑡</a:t>
                </a:r>
                <a:r>
                  <a:rPr lang="en-US" sz="2400" dirty="0">
                    <a:solidFill>
                      <a:srgbClr val="000000"/>
                    </a:solidFill>
                    <a:effectLst/>
                    <a:latin typeface="Times New Roman" panose="02020603050405020304" pitchFamily="18" charset="0"/>
                    <a:ea typeface="Calibri" panose="020F0502020204030204" pitchFamily="34" charset="0"/>
                  </a:rPr>
                  <a:t>ʘ</a:t>
                </a:r>
                <a:r>
                  <a:rPr lang="en-US" sz="2400" spc="-40" dirty="0">
                    <a:solidFill>
                      <a:srgbClr val="000000"/>
                    </a:solidFill>
                    <a:effectLst/>
                    <a:latin typeface="Times New Roman" panose="02020603050405020304" pitchFamily="18" charset="0"/>
                    <a:ea typeface="Calibri" panose="020F0502020204030204" pitchFamily="34" charset="0"/>
                  </a:rPr>
                  <a:t> </a:t>
                </a:r>
                <a:r>
                  <a:rPr lang="en-US" sz="2400" spc="-25" dirty="0">
                    <a:solidFill>
                      <a:srgbClr val="000000"/>
                    </a:solidFill>
                    <a:effectLst/>
                    <a:latin typeface="Cambria Math" panose="02040503050406030204" pitchFamily="18" charset="0"/>
                    <a:ea typeface="Cambria Math" panose="02040503050406030204" pitchFamily="18" charset="0"/>
                  </a:rPr>
                  <a:t>𝑐̃𝑡</a:t>
                </a:r>
                <a:endParaRPr lang="en-IN" sz="2400" dirty="0">
                  <a:solidFill>
                    <a:srgbClr val="000000"/>
                  </a:solidFill>
                  <a:effectLst/>
                  <a:latin typeface="Times New Roman" panose="02020603050405020304" pitchFamily="18" charset="0"/>
                  <a:ea typeface="Calibri" panose="020F0502020204030204" pitchFamily="34" charset="0"/>
                </a:endParaRPr>
              </a:p>
              <a:p>
                <a:pPr marL="0" indent="0" algn="just">
                  <a:lnSpc>
                    <a:spcPct val="150000"/>
                  </a:lnSpc>
                  <a:spcAft>
                    <a:spcPts val="20"/>
                  </a:spcAft>
                  <a:buNone/>
                </a:pPr>
                <a:r>
                  <a:rPr lang="en-US" sz="2400" b="1" dirty="0">
                    <a:effectLst/>
                    <a:latin typeface="Times New Roman" panose="02020603050405020304" pitchFamily="18" charset="0"/>
                    <a:ea typeface="Times New Roman" panose="02020603050405020304" pitchFamily="18" charset="0"/>
                  </a:rPr>
                  <a:t>Step 5:</a:t>
                </a:r>
                <a:r>
                  <a:rPr lang="en-IN" sz="2400" b="1"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Calculate the output gate activation vector</a:t>
                </a:r>
              </a:p>
              <a:p>
                <a:pPr marL="63500" indent="0">
                  <a:lnSpc>
                    <a:spcPct val="115000"/>
                  </a:lnSpc>
                  <a:spcBef>
                    <a:spcPts val="630"/>
                  </a:spcBef>
                  <a:spcAft>
                    <a:spcPts val="1000"/>
                  </a:spcAft>
                  <a:buNone/>
                </a:pPr>
                <a14:m>
                  <m:oMath xmlns:m="http://schemas.openxmlformats.org/officeDocument/2006/math">
                    <m:r>
                      <a:rPr lang="en-US" sz="2400" b="0" i="1" spc="-10" smtClean="0">
                        <a:solidFill>
                          <a:srgbClr val="000000"/>
                        </a:solidFill>
                        <a:latin typeface="Cambria Math" panose="02040503050406030204" pitchFamily="18" charset="0"/>
                        <a:ea typeface="Calibri" panose="020F0502020204030204" pitchFamily="34" charset="0"/>
                      </a:rPr>
                      <m:t>             </m:t>
                    </m:r>
                    <m:sSub>
                      <m:sSubPr>
                        <m:ctrlPr>
                          <a:rPr lang="en-US" sz="2400" i="1" spc="-10" smtClean="0">
                            <a:solidFill>
                              <a:srgbClr val="000000"/>
                            </a:solidFill>
                            <a:latin typeface="Cambria Math" panose="02040503050406030204" pitchFamily="18" charset="0"/>
                            <a:ea typeface="Calibri" panose="020F0502020204030204" pitchFamily="34" charset="0"/>
                          </a:rPr>
                        </m:ctrlPr>
                      </m:sSubPr>
                      <m:e>
                        <m:r>
                          <a:rPr lang="en-US" sz="2400" b="0" i="1" spc="-10" smtClean="0">
                            <a:solidFill>
                              <a:srgbClr val="000000"/>
                            </a:solidFill>
                            <a:latin typeface="Cambria Math" panose="02040503050406030204" pitchFamily="18" charset="0"/>
                            <a:ea typeface="Calibri" panose="020F0502020204030204" pitchFamily="34" charset="0"/>
                          </a:rPr>
                          <m:t>𝑂</m:t>
                        </m:r>
                      </m:e>
                      <m:sub>
                        <m:r>
                          <a:rPr lang="en-US" sz="2400" b="0" i="1" spc="-10" smtClean="0">
                            <a:solidFill>
                              <a:srgbClr val="000000"/>
                            </a:solidFill>
                            <a:latin typeface="Cambria Math" panose="02040503050406030204" pitchFamily="18" charset="0"/>
                            <a:ea typeface="Calibri" panose="020F0502020204030204" pitchFamily="34" charset="0"/>
                          </a:rPr>
                          <m:t>𝑡</m:t>
                        </m:r>
                      </m:sub>
                    </m:sSub>
                  </m:oMath>
                </a14:m>
                <a:r>
                  <a:rPr lang="en-US" sz="2400" dirty="0">
                    <a:solidFill>
                      <a:srgbClr val="000000"/>
                    </a:solidFill>
                    <a:effectLst/>
                    <a:latin typeface="Times New Roman" panose="02020603050405020304" pitchFamily="18" charset="0"/>
                    <a:ea typeface="Calibri" panose="020F0502020204030204" pitchFamily="34" charset="0"/>
                  </a:rPr>
                  <a:t>=</a:t>
                </a:r>
                <a:r>
                  <a:rPr lang="en-US" sz="2400" spc="10" dirty="0">
                    <a:solidFill>
                      <a:srgbClr val="000000"/>
                    </a:solidFill>
                    <a:effectLst/>
                    <a:latin typeface="Times New Roman" panose="02020603050405020304" pitchFamily="18" charset="0"/>
                    <a:ea typeface="Calibri" panose="020F0502020204030204" pitchFamily="34" charset="0"/>
                  </a:rPr>
                  <a:t> </a:t>
                </a:r>
                <a:r>
                  <a:rPr lang="en-US" sz="2400" dirty="0">
                    <a:solidFill>
                      <a:srgbClr val="000000"/>
                    </a:solidFill>
                    <a:effectLst/>
                    <a:latin typeface="Cambria Math" panose="02040503050406030204" pitchFamily="18" charset="0"/>
                    <a:ea typeface="Cambria Math" panose="02040503050406030204" pitchFamily="18" charset="0"/>
                  </a:rPr>
                  <a:t>𝜎</a:t>
                </a:r>
                <a:r>
                  <a:rPr lang="en-US" sz="2400" dirty="0">
                    <a:solidFill>
                      <a:srgbClr val="000000"/>
                    </a:solidFill>
                    <a:effectLst/>
                    <a:latin typeface="Times New Roman" panose="02020603050405020304" pitchFamily="18" charset="0"/>
                    <a:ea typeface="Calibri" panose="020F0502020204030204" pitchFamily="34" charset="0"/>
                  </a:rPr>
                  <a:t>(</a:t>
                </a:r>
                <a14:m>
                  <m:oMath xmlns:m="http://schemas.openxmlformats.org/officeDocument/2006/math">
                    <m:sSub>
                      <m:sSubPr>
                        <m:ctrlPr>
                          <a:rPr lang="en-US" sz="2400" i="1" smtClean="0">
                            <a:solidFill>
                              <a:srgbClr val="000000"/>
                            </a:solidFill>
                            <a:effectLst/>
                            <a:latin typeface="Cambria Math" panose="02040503050406030204" pitchFamily="18" charset="0"/>
                            <a:ea typeface="Calibri" panose="020F0502020204030204" pitchFamily="34" charset="0"/>
                          </a:rPr>
                        </m:ctrlPr>
                      </m:sSubPr>
                      <m:e>
                        <m:r>
                          <a:rPr lang="en-US" sz="2400" b="0" i="1" smtClean="0">
                            <a:solidFill>
                              <a:srgbClr val="000000"/>
                            </a:solidFill>
                            <a:effectLst/>
                            <a:latin typeface="Cambria Math" panose="02040503050406030204" pitchFamily="18" charset="0"/>
                            <a:ea typeface="Calibri" panose="020F0502020204030204" pitchFamily="34" charset="0"/>
                          </a:rPr>
                          <m:t>𝑊</m:t>
                        </m:r>
                      </m:e>
                      <m:sub>
                        <m:r>
                          <a:rPr lang="en-US" sz="2400" b="0" i="1" smtClean="0">
                            <a:solidFill>
                              <a:srgbClr val="000000"/>
                            </a:solidFill>
                            <a:effectLst/>
                            <a:latin typeface="Cambria Math" panose="02040503050406030204" pitchFamily="18" charset="0"/>
                            <a:ea typeface="Calibri" panose="020F0502020204030204" pitchFamily="34" charset="0"/>
                          </a:rPr>
                          <m:t>𝑜</m:t>
                        </m:r>
                      </m:sub>
                    </m:sSub>
                  </m:oMath>
                </a14:m>
                <a:r>
                  <a:rPr lang="en-US" sz="2400" dirty="0">
                    <a:solidFill>
                      <a:srgbClr val="000000"/>
                    </a:solidFill>
                    <a:effectLst/>
                    <a:latin typeface="Times New Roman" panose="02020603050405020304" pitchFamily="18" charset="0"/>
                    <a:ea typeface="Calibri" panose="020F0502020204030204" pitchFamily="34" charset="0"/>
                  </a:rPr>
                  <a:t>.[</a:t>
                </a:r>
                <a:r>
                  <a:rPr lang="en-US" sz="2400" dirty="0">
                    <a:solidFill>
                      <a:srgbClr val="000000"/>
                    </a:solidFill>
                    <a:effectLst/>
                    <a:latin typeface="Cambria Math" panose="02040503050406030204" pitchFamily="18" charset="0"/>
                    <a:ea typeface="Cambria Math" panose="02040503050406030204" pitchFamily="18" charset="0"/>
                  </a:rPr>
                  <a:t>ℎ𝑡−1</a:t>
                </a:r>
                <a:r>
                  <a:rPr lang="en-US" sz="2400" dirty="0">
                    <a:solidFill>
                      <a:srgbClr val="000000"/>
                    </a:solidFill>
                    <a:effectLst/>
                    <a:latin typeface="Times New Roman" panose="02020603050405020304" pitchFamily="18" charset="0"/>
                    <a:ea typeface="Calibri" panose="020F0502020204030204" pitchFamily="34" charset="0"/>
                  </a:rPr>
                  <a:t>,</a:t>
                </a:r>
                <a:r>
                  <a:rPr lang="en-US" sz="2400" dirty="0">
                    <a:solidFill>
                      <a:srgbClr val="000000"/>
                    </a:solidFill>
                    <a:effectLst/>
                    <a:latin typeface="Cambria Math" panose="02040503050406030204" pitchFamily="18" charset="0"/>
                    <a:ea typeface="Cambria Math" panose="02040503050406030204" pitchFamily="18" charset="0"/>
                  </a:rPr>
                  <a:t>𝑥𝑡</a:t>
                </a:r>
                <a:r>
                  <a:rPr lang="en-US" sz="2400" dirty="0">
                    <a:solidFill>
                      <a:srgbClr val="000000"/>
                    </a:solidFill>
                    <a:effectLst/>
                    <a:latin typeface="Times New Roman" panose="02020603050405020304" pitchFamily="18" charset="0"/>
                    <a:ea typeface="Calibri" panose="020F0502020204030204" pitchFamily="34" charset="0"/>
                  </a:rPr>
                  <a:t>]</a:t>
                </a:r>
                <a:r>
                  <a:rPr lang="en-US" sz="2400" spc="65" dirty="0">
                    <a:solidFill>
                      <a:srgbClr val="000000"/>
                    </a:solidFill>
                    <a:effectLst/>
                    <a:latin typeface="Times New Roman" panose="02020603050405020304" pitchFamily="18" charset="0"/>
                    <a:ea typeface="Calibri" panose="020F0502020204030204" pitchFamily="34" charset="0"/>
                  </a:rPr>
                  <a:t> </a:t>
                </a:r>
                <a:r>
                  <a:rPr lang="en-US" sz="2400" dirty="0">
                    <a:solidFill>
                      <a:srgbClr val="000000"/>
                    </a:solidFill>
                    <a:effectLst/>
                    <a:latin typeface="Times New Roman" panose="02020603050405020304" pitchFamily="18" charset="0"/>
                    <a:ea typeface="Calibri" panose="020F0502020204030204" pitchFamily="34" charset="0"/>
                  </a:rPr>
                  <a:t>+</a:t>
                </a:r>
                <a:r>
                  <a:rPr lang="en-US" sz="2400" spc="55" dirty="0">
                    <a:solidFill>
                      <a:srgbClr val="000000"/>
                    </a:solidFill>
                    <a:effectLst/>
                    <a:latin typeface="Times New Roman" panose="02020603050405020304" pitchFamily="18" charset="0"/>
                    <a:ea typeface="Calibri" panose="020F0502020204030204" pitchFamily="34" charset="0"/>
                  </a:rPr>
                  <a:t> </a:t>
                </a:r>
                <a14:m>
                  <m:oMath xmlns:m="http://schemas.openxmlformats.org/officeDocument/2006/math">
                    <m:sSub>
                      <m:sSubPr>
                        <m:ctrlPr>
                          <a:rPr lang="en-US" sz="2400" i="1" spc="55" smtClean="0">
                            <a:solidFill>
                              <a:srgbClr val="000000"/>
                            </a:solidFill>
                            <a:effectLst/>
                            <a:latin typeface="Cambria Math" panose="02040503050406030204" pitchFamily="18" charset="0"/>
                            <a:ea typeface="Calibri" panose="020F0502020204030204" pitchFamily="34" charset="0"/>
                          </a:rPr>
                        </m:ctrlPr>
                      </m:sSubPr>
                      <m:e>
                        <m:r>
                          <a:rPr lang="en-US" sz="2400" b="0" i="1" spc="55" smtClean="0">
                            <a:solidFill>
                              <a:srgbClr val="000000"/>
                            </a:solidFill>
                            <a:effectLst/>
                            <a:latin typeface="Cambria Math" panose="02040503050406030204" pitchFamily="18" charset="0"/>
                            <a:ea typeface="Calibri" panose="020F0502020204030204" pitchFamily="34" charset="0"/>
                          </a:rPr>
                          <m:t>𝑏</m:t>
                        </m:r>
                      </m:e>
                      <m:sub>
                        <m:r>
                          <a:rPr lang="en-US" sz="2400" b="0" i="1" spc="55" smtClean="0">
                            <a:solidFill>
                              <a:srgbClr val="000000"/>
                            </a:solidFill>
                            <a:effectLst/>
                            <a:latin typeface="Cambria Math" panose="02040503050406030204" pitchFamily="18" charset="0"/>
                            <a:ea typeface="Calibri" panose="020F0502020204030204" pitchFamily="34" charset="0"/>
                          </a:rPr>
                          <m:t>𝑜</m:t>
                        </m:r>
                      </m:sub>
                    </m:sSub>
                  </m:oMath>
                </a14:m>
                <a:endParaRPr lang="en-IN" sz="2400" dirty="0">
                  <a:solidFill>
                    <a:srgbClr val="000000"/>
                  </a:solidFill>
                  <a:latin typeface="Times New Roman" panose="02020603050405020304" pitchFamily="18" charset="0"/>
                  <a:ea typeface="Calibri" panose="020F0502020204030204" pitchFamily="34" charset="0"/>
                </a:endParaRPr>
              </a:p>
              <a:p>
                <a:pPr marL="63500" indent="0">
                  <a:lnSpc>
                    <a:spcPct val="115000"/>
                  </a:lnSpc>
                  <a:spcBef>
                    <a:spcPts val="630"/>
                  </a:spcBef>
                  <a:spcAft>
                    <a:spcPts val="1000"/>
                  </a:spcAft>
                  <a:buNone/>
                </a:pPr>
                <a:r>
                  <a:rPr lang="en-IN" sz="2400" b="1" dirty="0">
                    <a:latin typeface="Times New Roman" panose="02020603050405020304" pitchFamily="18" charset="0"/>
                    <a:cs typeface="Times New Roman" panose="02020603050405020304" pitchFamily="18" charset="0"/>
                  </a:rPr>
                  <a:t>Step 6</a:t>
                </a:r>
                <a:r>
                  <a:rPr lang="en-IN" sz="2400" dirty="0">
                    <a:latin typeface="Times New Roman" panose="02020603050405020304" pitchFamily="18" charset="0"/>
                    <a:cs typeface="Times New Roman" panose="02020603050405020304" pitchFamily="18" charset="0"/>
                  </a:rPr>
                  <a:t> : </a:t>
                </a:r>
                <a:r>
                  <a:rPr lang="en-US" sz="2400" dirty="0">
                    <a:effectLst/>
                    <a:latin typeface="Times New Roman" panose="02020603050405020304" pitchFamily="18" charset="0"/>
                    <a:ea typeface="Times New Roman" panose="02020603050405020304" pitchFamily="18" charset="0"/>
                  </a:rPr>
                  <a:t>Calculate the new hidden state vector</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spcAft>
                    <a:spcPts val="20"/>
                  </a:spcAft>
                  <a:buNone/>
                </a:pPr>
                <a:r>
                  <a:rPr lang="en-US" sz="24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h</m:t>
                        </m:r>
                      </m:e>
                      <m:sub>
                        <m:r>
                          <a:rPr lang="en-US" sz="2400" i="1">
                            <a:effectLst/>
                            <a:latin typeface="Cambria Math" panose="02040503050406030204" pitchFamily="18" charset="0"/>
                            <a:ea typeface="Times New Roman" panose="02020603050405020304" pitchFamily="18" charset="0"/>
                          </a:rPr>
                          <m:t>𝑡</m:t>
                        </m:r>
                      </m:sub>
                    </m:sSub>
                  </m:oMath>
                </a14:m>
                <a:r>
                  <a:rPr lang="en-US" sz="2400" dirty="0">
                    <a:effectLst/>
                    <a:latin typeface="Times New Roman" panose="02020603050405020304" pitchFamily="18" charset="0"/>
                    <a:ea typeface="Times New Roman" panose="02020603050405020304" pitchFamily="18" charset="0"/>
                  </a:rPr>
                  <a:t>=</a:t>
                </a: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𝑂</m:t>
                        </m:r>
                      </m:e>
                      <m:sub>
                        <m:r>
                          <a:rPr lang="en-US" sz="2400" i="1">
                            <a:effectLst/>
                            <a:latin typeface="Cambria Math" panose="02040503050406030204" pitchFamily="18" charset="0"/>
                            <a:ea typeface="Times New Roman" panose="02020603050405020304" pitchFamily="18" charset="0"/>
                          </a:rPr>
                          <m:t>𝑡</m:t>
                        </m:r>
                      </m:sub>
                    </m:sSub>
                  </m:oMath>
                </a14:m>
                <a:r>
                  <a:rPr lang="en-US" sz="2400" dirty="0">
                    <a:effectLst/>
                    <a:latin typeface="Times New Roman" panose="02020603050405020304" pitchFamily="18" charset="0"/>
                    <a:ea typeface="Times New Roman" panose="02020603050405020304" pitchFamily="18" charset="0"/>
                  </a:rPr>
                  <a:t> ʘ tanh(</a:t>
                </a: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𝑐</m:t>
                        </m:r>
                      </m:e>
                      <m:sub>
                        <m:r>
                          <a:rPr lang="en-US" sz="2400" i="1">
                            <a:effectLst/>
                            <a:latin typeface="Cambria Math" panose="02040503050406030204" pitchFamily="18" charset="0"/>
                            <a:ea typeface="Times New Roman" panose="02020603050405020304" pitchFamily="18" charset="0"/>
                          </a:rPr>
                          <m:t>𝑡</m:t>
                        </m:r>
                      </m:sub>
                    </m:sSub>
                  </m:oMath>
                </a14:m>
                <a:r>
                  <a:rPr lang="en-US" sz="2400" dirty="0">
                    <a:effectLst/>
                    <a:latin typeface="Times New Roman" panose="02020603050405020304" pitchFamily="18" charset="0"/>
                    <a:ea typeface="Times New Roman" panose="02020603050405020304" pitchFamily="18" charset="0"/>
                  </a:rPr>
                  <a:t>)</a:t>
                </a:r>
              </a:p>
              <a:p>
                <a:pPr marL="0" indent="0" algn="just">
                  <a:lnSpc>
                    <a:spcPct val="150000"/>
                  </a:lnSpc>
                  <a:spcAft>
                    <a:spcPts val="20"/>
                  </a:spcAft>
                  <a:buNone/>
                </a:pPr>
                <a:r>
                  <a:rPr lang="en-US" sz="2600" b="1" dirty="0">
                    <a:effectLst/>
                    <a:latin typeface="Times New Roman" panose="02020603050405020304" pitchFamily="18" charset="0"/>
                    <a:ea typeface="Times New Roman" panose="02020603050405020304" pitchFamily="18" charset="0"/>
                  </a:rPr>
                  <a:t>Output:</a:t>
                </a:r>
                <a:r>
                  <a:rPr lang="en-US" sz="28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IN" sz="2800" i="1">
                            <a:effectLst/>
                            <a:latin typeface="Cambria Math" panose="02040503050406030204" pitchFamily="18" charset="0"/>
                            <a:ea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rPr>
                          <m:t>h</m:t>
                        </m:r>
                      </m:e>
                      <m:sub>
                        <m:r>
                          <a:rPr lang="en-US" sz="2800" i="1">
                            <a:effectLst/>
                            <a:latin typeface="Cambria Math" panose="02040503050406030204" pitchFamily="18" charset="0"/>
                            <a:ea typeface="Times New Roman" panose="02020603050405020304" pitchFamily="18" charset="0"/>
                          </a:rPr>
                          <m:t>𝑡</m:t>
                        </m:r>
                      </m:sub>
                    </m:sSub>
                  </m:oMath>
                </a14:m>
                <a:r>
                  <a:rPr lang="en-US" sz="2600" b="1" dirty="0">
                    <a:effectLst/>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as Improved Vector Matrix</a:t>
                </a:r>
                <a:endParaRPr lang="en-US" sz="2600" dirty="0">
                  <a:effectLst/>
                  <a:latin typeface="Times New Roman" panose="02020603050405020304" pitchFamily="18" charset="0"/>
                  <a:ea typeface="Times New Roman" panose="02020603050405020304" pitchFamily="18" charset="0"/>
                </a:endParaRPr>
              </a:p>
              <a:p>
                <a:pPr marL="0" indent="0" algn="just">
                  <a:lnSpc>
                    <a:spcPct val="150000"/>
                  </a:lnSpc>
                  <a:spcAft>
                    <a:spcPts val="20"/>
                  </a:spcAft>
                  <a:buNone/>
                </a:pP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spcAft>
                    <a:spcPts val="20"/>
                  </a:spcAft>
                  <a:buNone/>
                </a:pP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just">
                  <a:lnSpc>
                    <a:spcPct val="150000"/>
                  </a:lnSpc>
                  <a:spcAft>
                    <a:spcPts val="20"/>
                  </a:spcAft>
                  <a:buNone/>
                </a:pPr>
                <a:endParaRPr lang="en-IN" sz="2400" dirty="0">
                  <a:effectLst/>
                  <a:latin typeface="Times New Roman" panose="02020603050405020304" pitchFamily="18" charset="0"/>
                  <a:ea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80C9F25-6E85-B5D7-1DD5-CF23DCDB5840}"/>
                  </a:ext>
                </a:extLst>
              </p:cNvPr>
              <p:cNvSpPr>
                <a:spLocks noGrp="1" noRot="1" noChangeAspect="1" noMove="1" noResize="1" noEditPoints="1" noAdjustHandles="1" noChangeArrowheads="1" noChangeShapeType="1" noTextEdit="1"/>
              </p:cNvSpPr>
              <p:nvPr>
                <p:ph idx="1"/>
              </p:nvPr>
            </p:nvSpPr>
            <p:spPr>
              <a:xfrm>
                <a:off x="377732" y="234357"/>
                <a:ext cx="10821955" cy="5887714"/>
              </a:xfrm>
              <a:blipFill>
                <a:blip r:embed="rId2"/>
                <a:stretch>
                  <a:fillRect l="-1014" b="-1449"/>
                </a:stretch>
              </a:blipFill>
            </p:spPr>
            <p:txBody>
              <a:bodyPr/>
              <a:lstStyle/>
              <a:p>
                <a:r>
                  <a:rPr lang="en-IN">
                    <a:noFill/>
                  </a:rPr>
                  <a:t> </a:t>
                </a:r>
              </a:p>
            </p:txBody>
          </p:sp>
        </mc:Fallback>
      </mc:AlternateContent>
    </p:spTree>
    <p:extLst>
      <p:ext uri="{BB962C8B-B14F-4D97-AF65-F5344CB8AC3E}">
        <p14:creationId xmlns:p14="http://schemas.microsoft.com/office/powerpoint/2010/main" val="97238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8C6097-C4DD-81F1-8E92-B4CF8EC7EFD4}"/>
                  </a:ext>
                </a:extLst>
              </p:cNvPr>
              <p:cNvSpPr>
                <a:spLocks noGrp="1"/>
              </p:cNvSpPr>
              <p:nvPr>
                <p:ph idx="1"/>
              </p:nvPr>
            </p:nvSpPr>
            <p:spPr>
              <a:xfrm>
                <a:off x="380143" y="297952"/>
                <a:ext cx="11342669" cy="6834368"/>
              </a:xfrm>
            </p:spPr>
            <p:txBody>
              <a:bodyPr>
                <a:normAutofit/>
              </a:bodyPr>
              <a:lstStyle/>
              <a:p>
                <a:pPr marL="0" indent="0" algn="just">
                  <a:lnSpc>
                    <a:spcPct val="150000"/>
                  </a:lnSpc>
                  <a:spcAft>
                    <a:spcPts val="20"/>
                  </a:spcAft>
                  <a:buNone/>
                </a:pPr>
                <a:r>
                  <a:rPr lang="en-IN" sz="2400" b="1" dirty="0">
                    <a:solidFill>
                      <a:schemeClr val="accent1">
                        <a:lumMod val="75000"/>
                      </a:schemeClr>
                    </a:solidFill>
                    <a:latin typeface="Times New Roman" panose="02020603050405020304" pitchFamily="18" charset="0"/>
                    <a:cs typeface="Times New Roman" panose="02020603050405020304" pitchFamily="18" charset="0"/>
                  </a:rPr>
                  <a:t>ATTENTION MECHANISM</a:t>
                </a:r>
              </a:p>
              <a:p>
                <a:pPr marL="0" indent="0" algn="just">
                  <a:lnSpc>
                    <a:spcPct val="150000"/>
                  </a:lnSpc>
                  <a:spcAft>
                    <a:spcPts val="20"/>
                  </a:spcAft>
                  <a:buNone/>
                </a:pPr>
                <a:r>
                  <a:rPr lang="en-US" sz="2400" b="1" dirty="0">
                    <a:effectLst/>
                    <a:latin typeface="Times New Roman" panose="02020603050405020304" pitchFamily="18" charset="0"/>
                    <a:ea typeface="Times New Roman" panose="02020603050405020304" pitchFamily="18" charset="0"/>
                  </a:rPr>
                  <a:t>Input: </a:t>
                </a:r>
                <a:r>
                  <a:rPr lang="en-US" sz="2400" dirty="0">
                    <a:effectLst/>
                    <a:latin typeface="Cambria Math" panose="02040503050406030204" pitchFamily="18" charset="0"/>
                    <a:ea typeface="Times New Roman" panose="02020603050405020304" pitchFamily="18" charset="0"/>
                    <a:cs typeface="Cambria Math" panose="02040503050406030204" pitchFamily="18" charset="0"/>
                  </a:rPr>
                  <a:t>𝑿</a:t>
                </a:r>
                <a:r>
                  <a:rPr lang="en-US" sz="2400" dirty="0">
                    <a:effectLst/>
                    <a:latin typeface="Times New Roman" panose="02020603050405020304" pitchFamily="18" charset="0"/>
                    <a:ea typeface="Times New Roman" panose="02020603050405020304" pitchFamily="18" charset="0"/>
                  </a:rPr>
                  <a:t> </a:t>
                </a:r>
                <a:r>
                  <a:rPr lang="en-US" sz="2400" dirty="0">
                    <a:effectLst/>
                    <a:latin typeface="Cambria Math" panose="02040503050406030204" pitchFamily="18" charset="0"/>
                    <a:ea typeface="Times New Roman" panose="02020603050405020304" pitchFamily="18" charset="0"/>
                    <a:cs typeface="Cambria Math" panose="02040503050406030204" pitchFamily="18" charset="0"/>
                  </a:rPr>
                  <a:t>∈</a:t>
                </a:r>
                <a:r>
                  <a:rPr lang="en-US" sz="2400" dirty="0">
                    <a:effectLst/>
                    <a:latin typeface="Times New Roman" panose="02020603050405020304" pitchFamily="18" charset="0"/>
                    <a:ea typeface="Times New Roman" panose="02020603050405020304" pitchFamily="18" charset="0"/>
                  </a:rPr>
                  <a:t> </a:t>
                </a:r>
                <a14:m>
                  <m:oMath xmlns:m="http://schemas.openxmlformats.org/officeDocument/2006/math">
                    <m:sSup>
                      <m:sSupPr>
                        <m:ctrlPr>
                          <a:rPr lang="en-IN" sz="2400" i="1">
                            <a:effectLst/>
                            <a:latin typeface="Cambria Math" panose="02040503050406030204" pitchFamily="18" charset="0"/>
                            <a:ea typeface="Times New Roman" panose="02020603050405020304" pitchFamily="18" charset="0"/>
                          </a:rPr>
                        </m:ctrlPr>
                      </m:sSupPr>
                      <m:e>
                        <m:r>
                          <a:rPr lang="en-US" sz="2400" i="1">
                            <a:effectLst/>
                            <a:latin typeface="Cambria Math" panose="02040503050406030204" pitchFamily="18" charset="0"/>
                            <a:ea typeface="Times New Roman" panose="02020603050405020304" pitchFamily="18" charset="0"/>
                          </a:rPr>
                          <m:t>ℝ</m:t>
                        </m:r>
                      </m:e>
                      <m:sup>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𝑑</m:t>
                            </m:r>
                          </m:e>
                          <m:sub>
                            <m:r>
                              <a:rPr lang="en-US" sz="2400" i="1">
                                <a:effectLst/>
                                <a:latin typeface="Cambria Math" panose="02040503050406030204" pitchFamily="18" charset="0"/>
                                <a:ea typeface="Times New Roman" panose="02020603050405020304" pitchFamily="18" charset="0"/>
                              </a:rPr>
                              <m:t>𝑥</m:t>
                            </m:r>
                            <m:r>
                              <a:rPr lang="en-US" sz="2400" i="1">
                                <a:effectLst/>
                                <a:latin typeface="Cambria Math" panose="02040503050406030204" pitchFamily="18" charset="0"/>
                                <a:ea typeface="Times New Roman" panose="02020603050405020304" pitchFamily="18" charset="0"/>
                              </a:rPr>
                              <m:t>∕</m:t>
                            </m:r>
                          </m:sub>
                        </m:sSub>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𝑙</m:t>
                            </m:r>
                          </m:e>
                          <m:sub>
                            <m:r>
                              <a:rPr lang="en-US" sz="2400" i="1">
                                <a:effectLst/>
                                <a:latin typeface="Cambria Math" panose="02040503050406030204" pitchFamily="18" charset="0"/>
                                <a:ea typeface="Times New Roman" panose="02020603050405020304" pitchFamily="18" charset="0"/>
                              </a:rPr>
                              <m:t>𝜘</m:t>
                            </m:r>
                          </m:sub>
                        </m:sSub>
                      </m:sup>
                    </m:sSup>
                    <m:r>
                      <a:rPr lang="en-US" sz="2400" i="1">
                        <a:effectLst/>
                        <a:latin typeface="Cambria Math" panose="02040503050406030204" pitchFamily="18" charset="0"/>
                        <a:ea typeface="Times New Roman" panose="02020603050405020304" pitchFamily="18" charset="0"/>
                      </a:rPr>
                      <m:t>, </m:t>
                    </m:r>
                  </m:oMath>
                </a14:m>
                <a:r>
                  <a:rPr lang="en-US" sz="2400" dirty="0">
                    <a:effectLst/>
                    <a:latin typeface="Cambria Math" panose="02040503050406030204" pitchFamily="18" charset="0"/>
                    <a:ea typeface="Times New Roman" panose="02020603050405020304" pitchFamily="18" charset="0"/>
                    <a:cs typeface="Cambria Math" panose="02040503050406030204" pitchFamily="18" charset="0"/>
                  </a:rPr>
                  <a:t>𝒁</a:t>
                </a:r>
                <a:r>
                  <a:rPr lang="en-US" sz="2400" dirty="0">
                    <a:effectLst/>
                    <a:latin typeface="Times New Roman" panose="02020603050405020304" pitchFamily="18" charset="0"/>
                    <a:ea typeface="Times New Roman" panose="02020603050405020304" pitchFamily="18" charset="0"/>
                  </a:rPr>
                  <a:t> </a:t>
                </a:r>
                <a:r>
                  <a:rPr lang="en-US" sz="2400" dirty="0">
                    <a:effectLst/>
                    <a:latin typeface="Cambria Math" panose="02040503050406030204" pitchFamily="18" charset="0"/>
                    <a:ea typeface="Times New Roman" panose="02020603050405020304" pitchFamily="18" charset="0"/>
                    <a:cs typeface="Cambria Math" panose="02040503050406030204" pitchFamily="18" charset="0"/>
                  </a:rPr>
                  <a:t>∈</a:t>
                </a:r>
                <a:r>
                  <a:rPr lang="en-US" sz="2400" dirty="0">
                    <a:effectLst/>
                    <a:latin typeface="Times New Roman" panose="02020603050405020304" pitchFamily="18" charset="0"/>
                    <a:ea typeface="Times New Roman" panose="02020603050405020304" pitchFamily="18" charset="0"/>
                  </a:rPr>
                  <a:t> </a:t>
                </a:r>
                <a14:m>
                  <m:oMath xmlns:m="http://schemas.openxmlformats.org/officeDocument/2006/math">
                    <m:sSup>
                      <m:sSupPr>
                        <m:ctrlPr>
                          <a:rPr lang="en-IN" sz="2400" i="1">
                            <a:effectLst/>
                            <a:latin typeface="Cambria Math" panose="02040503050406030204" pitchFamily="18" charset="0"/>
                            <a:ea typeface="Times New Roman" panose="02020603050405020304" pitchFamily="18" charset="0"/>
                          </a:rPr>
                        </m:ctrlPr>
                      </m:sSupPr>
                      <m:e>
                        <m:r>
                          <a:rPr lang="en-US" sz="2400" i="1">
                            <a:effectLst/>
                            <a:latin typeface="Cambria Math" panose="02040503050406030204" pitchFamily="18" charset="0"/>
                            <a:ea typeface="Times New Roman" panose="02020603050405020304" pitchFamily="18" charset="0"/>
                          </a:rPr>
                          <m:t>ℝ</m:t>
                        </m:r>
                      </m:e>
                      <m:sup>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ⅆ</m:t>
                            </m:r>
                          </m:e>
                          <m:sub>
                            <m:r>
                              <a:rPr lang="en-US" sz="2400" i="1">
                                <a:effectLst/>
                                <a:latin typeface="Cambria Math" panose="02040503050406030204" pitchFamily="18" charset="0"/>
                                <a:ea typeface="Times New Roman" panose="02020603050405020304" pitchFamily="18" charset="0"/>
                              </a:rPr>
                              <m:t>𝑧</m:t>
                            </m:r>
                          </m:sub>
                        </m:sSub>
                        <m:r>
                          <a:rPr lang="en-US" sz="2400" i="1">
                            <a:effectLst/>
                            <a:latin typeface="Cambria Math" panose="02040503050406030204" pitchFamily="18" charset="0"/>
                            <a:ea typeface="Times New Roman" panose="02020603050405020304" pitchFamily="18" charset="0"/>
                          </a:rPr>
                          <m:t>×</m:t>
                        </m:r>
                        <m:sSub>
                          <m:sSubPr>
                            <m:ctrlPr>
                              <a:rPr lang="en-IN"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𝑙</m:t>
                            </m:r>
                          </m:e>
                          <m:sub>
                            <m:r>
                              <a:rPr lang="en-US" sz="2400" i="1">
                                <a:effectLst/>
                                <a:latin typeface="Cambria Math" panose="02040503050406030204" pitchFamily="18" charset="0"/>
                                <a:ea typeface="Times New Roman" panose="02020603050405020304" pitchFamily="18" charset="0"/>
                              </a:rPr>
                              <m:t>𝑧</m:t>
                            </m:r>
                          </m:sub>
                        </m:sSub>
                      </m:sup>
                    </m:sSup>
                  </m:oMath>
                </a14:m>
                <a:r>
                  <a:rPr lang="en-US" sz="2400" dirty="0">
                    <a:effectLst/>
                    <a:latin typeface="Times New Roman" panose="02020603050405020304" pitchFamily="18" charset="0"/>
                    <a:ea typeface="Times New Roman" panose="02020603050405020304" pitchFamily="18" charset="0"/>
                  </a:rPr>
                  <a:t>, vector representations of primary and context sequence.</a:t>
                </a:r>
              </a:p>
              <a:p>
                <a:pPr marL="63500" indent="0" algn="just">
                  <a:lnSpc>
                    <a:spcPct val="150000"/>
                  </a:lnSpc>
                  <a:spcBef>
                    <a:spcPts val="1185"/>
                  </a:spcBef>
                  <a:spcAft>
                    <a:spcPts val="0"/>
                  </a:spcAft>
                  <a:buNone/>
                </a:pPr>
                <a:r>
                  <a:rPr lang="en-US" sz="2400" b="1" dirty="0">
                    <a:effectLst/>
                    <a:latin typeface="Times New Roman" panose="02020603050405020304" pitchFamily="18" charset="0"/>
                    <a:ea typeface="Times New Roman" panose="02020603050405020304" pitchFamily="18" charset="0"/>
                  </a:rPr>
                  <a:t>Step</a:t>
                </a:r>
                <a:r>
                  <a:rPr lang="en-US" sz="2400" b="1" spc="-1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1:</a:t>
                </a:r>
                <a:r>
                  <a:rPr lang="en-US" sz="2400" b="1"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Compute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Query,</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Key,</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Value</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Matrices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such</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Q,</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K</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0" dirty="0">
                    <a:effectLst/>
                    <a:latin typeface="Times New Roman" panose="02020603050405020304" pitchFamily="18" charset="0"/>
                    <a:ea typeface="Times New Roman" panose="02020603050405020304" pitchFamily="18" charset="0"/>
                  </a:rPr>
                  <a:t> </a:t>
                </a:r>
                <a:r>
                  <a:rPr lang="en-US" sz="2400" spc="-25" dirty="0">
                    <a:effectLst/>
                    <a:latin typeface="Times New Roman" panose="02020603050405020304" pitchFamily="18" charset="0"/>
                    <a:ea typeface="Times New Roman" panose="02020603050405020304" pitchFamily="18" charset="0"/>
                  </a:rPr>
                  <a:t>V.</a:t>
                </a:r>
              </a:p>
              <a:p>
                <a:pPr marL="0" indent="0">
                  <a:lnSpc>
                    <a:spcPct val="150000"/>
                  </a:lnSpc>
                  <a:spcBef>
                    <a:spcPts val="210"/>
                  </a:spcBef>
                  <a:spcAft>
                    <a:spcPts val="1000"/>
                  </a:spcAft>
                  <a:buNone/>
                </a:pPr>
                <a:endParaRPr lang="en-US" sz="2400" b="1" dirty="0">
                  <a:effectLst/>
                  <a:latin typeface="Times New Roman" panose="02020603050405020304" pitchFamily="18" charset="0"/>
                  <a:ea typeface="Times New Roman" panose="02020603050405020304" pitchFamily="18" charset="0"/>
                </a:endParaRPr>
              </a:p>
              <a:p>
                <a:pPr marL="0" indent="0">
                  <a:lnSpc>
                    <a:spcPct val="150000"/>
                  </a:lnSpc>
                  <a:spcBef>
                    <a:spcPts val="210"/>
                  </a:spcBef>
                  <a:spcAft>
                    <a:spcPts val="1000"/>
                  </a:spcAft>
                  <a:buNone/>
                </a:pPr>
                <a:endParaRPr lang="en-US" sz="2400" b="1" dirty="0">
                  <a:effectLst/>
                  <a:latin typeface="Times New Roman" panose="02020603050405020304" pitchFamily="18" charset="0"/>
                  <a:ea typeface="Times New Roman" panose="02020603050405020304" pitchFamily="18" charset="0"/>
                </a:endParaRPr>
              </a:p>
              <a:p>
                <a:pPr marL="0" indent="0">
                  <a:lnSpc>
                    <a:spcPct val="150000"/>
                  </a:lnSpc>
                  <a:spcBef>
                    <a:spcPts val="210"/>
                  </a:spcBef>
                  <a:spcAft>
                    <a:spcPts val="1000"/>
                  </a:spcAft>
                  <a:buNone/>
                </a:pPr>
                <a:endParaRPr lang="en-US" sz="2400" b="1" dirty="0">
                  <a:effectLst/>
                  <a:latin typeface="Times New Roman" panose="02020603050405020304" pitchFamily="18" charset="0"/>
                  <a:ea typeface="Times New Roman" panose="02020603050405020304" pitchFamily="18" charset="0"/>
                </a:endParaRPr>
              </a:p>
              <a:p>
                <a:pPr marL="0" indent="0">
                  <a:lnSpc>
                    <a:spcPct val="150000"/>
                  </a:lnSpc>
                  <a:spcBef>
                    <a:spcPts val="210"/>
                  </a:spcBef>
                  <a:spcAft>
                    <a:spcPts val="1000"/>
                  </a:spcAft>
                  <a:buNone/>
                </a:pPr>
                <a:r>
                  <a:rPr lang="en-US" sz="2400" b="1" dirty="0">
                    <a:effectLst/>
                    <a:latin typeface="Times New Roman" panose="02020603050405020304" pitchFamily="18" charset="0"/>
                    <a:ea typeface="Times New Roman" panose="02020603050405020304" pitchFamily="18" charset="0"/>
                  </a:rPr>
                  <a:t>Step</a:t>
                </a:r>
                <a:r>
                  <a:rPr lang="en-US" sz="2400" b="1" spc="-4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2:</a:t>
                </a:r>
                <a:r>
                  <a:rPr lang="en-US" sz="2400" b="1"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Compute</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5" dirty="0">
                    <a:effectLst/>
                    <a:latin typeface="Times New Roman" panose="02020603050405020304" pitchFamily="18" charset="0"/>
                    <a:ea typeface="Times New Roman" panose="02020603050405020304" pitchFamily="18" charset="0"/>
                  </a:rPr>
                  <a:t> scale </a:t>
                </a:r>
                <a:r>
                  <a:rPr lang="en-US" sz="2400" dirty="0">
                    <a:effectLst/>
                    <a:latin typeface="Times New Roman" panose="02020603050405020304" pitchFamily="18" charset="0"/>
                    <a:ea typeface="Times New Roman" panose="02020603050405020304" pitchFamily="18" charset="0"/>
                  </a:rPr>
                  <a:t>dot</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product</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K</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transpose</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Q</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get</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attention</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scores matrix S, representing the similarity between queries and keys.</a:t>
                </a:r>
              </a:p>
              <a:p>
                <a:pPr marL="0" indent="0">
                  <a:lnSpc>
                    <a:spcPct val="150000"/>
                  </a:lnSpc>
                  <a:spcBef>
                    <a:spcPts val="210"/>
                  </a:spcBef>
                  <a:spcAft>
                    <a:spcPts val="1000"/>
                  </a:spcAft>
                  <a:buNone/>
                </a:pPr>
                <a:r>
                  <a:rPr lang="en-US" sz="2400" dirty="0">
                    <a:latin typeface="Times New Roman" panose="02020603050405020304" pitchFamily="18" charset="0"/>
                    <a:ea typeface="Times New Roman" panose="02020603050405020304" pitchFamily="18" charset="0"/>
                  </a:rPr>
                  <a:t>            </a:t>
                </a:r>
                <a:r>
                  <a:rPr lang="en-US" sz="24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S</a:t>
                </a:r>
                <a:r>
                  <a:rPr lang="en-US" sz="2400" spc="21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 </a:t>
                </a:r>
                <a:r>
                  <a:rPr lang="en-US" sz="2400" dirty="0">
                    <a:solidFill>
                      <a:srgbClr val="000000"/>
                    </a:solidFill>
                    <a:effectLst/>
                    <a:latin typeface="Times New Roman" panose="02020603050405020304" pitchFamily="18" charset="0"/>
                    <a:ea typeface="Calibri" panose="020F0502020204030204" pitchFamily="34" charset="0"/>
                  </a:rPr>
                  <a:t>←</a:t>
                </a:r>
                <a:r>
                  <a:rPr lang="en-US" sz="2400" spc="-70" dirty="0">
                    <a:solidFill>
                      <a:srgbClr val="000000"/>
                    </a:solidFill>
                    <a:effectLst/>
                    <a:latin typeface="Times New Roman" panose="02020603050405020304" pitchFamily="18" charset="0"/>
                    <a:ea typeface="Calibri" panose="020F0502020204030204" pitchFamily="34" charset="0"/>
                  </a:rPr>
                  <a:t> </a:t>
                </a:r>
                <a:r>
                  <a:rPr lang="en-US" sz="24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K</a:t>
                </a:r>
                <a:r>
                  <a:rPr lang="en-US" sz="2400" baseline="300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T</a:t>
                </a:r>
                <a:r>
                  <a:rPr lang="en-US" sz="2400" dirty="0">
                    <a:solidFill>
                      <a:srgbClr val="000000"/>
                    </a:solidFill>
                    <a:effectLst/>
                    <a:latin typeface="Times New Roman" panose="02020603050405020304" pitchFamily="18" charset="0"/>
                    <a:ea typeface="Calibri" panose="020F0502020204030204" pitchFamily="34" charset="0"/>
                  </a:rPr>
                  <a:t>Q</a:t>
                </a:r>
                <a:r>
                  <a:rPr lang="en-US" sz="2400" spc="-55" dirty="0">
                    <a:solidFill>
                      <a:srgbClr val="000000"/>
                    </a:solidFill>
                    <a:effectLst/>
                    <a:latin typeface="Times New Roman" panose="02020603050405020304" pitchFamily="18" charset="0"/>
                    <a:ea typeface="Calibri" panose="020F0502020204030204" pitchFamily="34" charset="0"/>
                  </a:rPr>
                  <a:t> </a:t>
                </a:r>
                <a:r>
                  <a:rPr lang="en-US" sz="24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⟦Score</a:t>
                </a:r>
                <a:r>
                  <a:rPr lang="en-US" sz="2400" spc="15"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 </a:t>
                </a:r>
                <a:r>
                  <a:rPr lang="en-US" sz="24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a:t>
                </a:r>
                <a:r>
                  <a:rPr lang="en-US" sz="2400" spc="-25"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 </a:t>
                </a:r>
                <a:r>
                  <a:rPr lang="en-US" sz="2400" spc="-1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ℝ</a:t>
                </a:r>
                <a:r>
                  <a:rPr lang="en-US" sz="2400" spc="-10" baseline="300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𝑙</a:t>
                </a:r>
                <a:r>
                  <a:rPr lang="en-US" sz="2400" spc="-1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𝑧×𝑙𝑥</a:t>
                </a:r>
                <a:r>
                  <a:rPr lang="en-US" sz="24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a:t>
                </a:r>
              </a:p>
              <a:p>
                <a:pPr marL="63500" indent="0" algn="just">
                  <a:lnSpc>
                    <a:spcPct val="150000"/>
                  </a:lnSpc>
                  <a:spcBef>
                    <a:spcPts val="1185"/>
                  </a:spcBef>
                  <a:spcAft>
                    <a:spcPts val="0"/>
                  </a:spcAft>
                  <a:buNone/>
                </a:pPr>
                <a:endParaRPr lang="en-IN" sz="2400" dirty="0">
                  <a:effectLst/>
                  <a:latin typeface="Times New Roman" panose="02020603050405020304" pitchFamily="18" charset="0"/>
                  <a:ea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D8C6097-C4DD-81F1-8E92-B4CF8EC7EFD4}"/>
                  </a:ext>
                </a:extLst>
              </p:cNvPr>
              <p:cNvSpPr>
                <a:spLocks noGrp="1" noRot="1" noChangeAspect="1" noMove="1" noResize="1" noEditPoints="1" noAdjustHandles="1" noChangeArrowheads="1" noChangeShapeType="1" noTextEdit="1"/>
              </p:cNvSpPr>
              <p:nvPr>
                <p:ph idx="1"/>
              </p:nvPr>
            </p:nvSpPr>
            <p:spPr>
              <a:xfrm>
                <a:off x="380143" y="297952"/>
                <a:ext cx="11342669" cy="6834368"/>
              </a:xfrm>
              <a:blipFill>
                <a:blip r:embed="rId2"/>
                <a:stretch>
                  <a:fillRect l="-806"/>
                </a:stretch>
              </a:blipFill>
            </p:spPr>
            <p:txBody>
              <a:bodyPr/>
              <a:lstStyle/>
              <a:p>
                <a:r>
                  <a:rPr lang="en-IN">
                    <a:noFill/>
                  </a:rPr>
                  <a:t> </a:t>
                </a:r>
              </a:p>
            </p:txBody>
          </p:sp>
        </mc:Fallback>
      </mc:AlternateContent>
      <p:pic>
        <p:nvPicPr>
          <p:cNvPr id="20" name="Picture 19">
            <a:extLst>
              <a:ext uri="{FF2B5EF4-FFF2-40B4-BE49-F238E27FC236}">
                <a16:creationId xmlns:a16="http://schemas.microsoft.com/office/drawing/2014/main" id="{6680DC83-E200-43CF-633F-5A8D8B896601}"/>
              </a:ext>
            </a:extLst>
          </p:cNvPr>
          <p:cNvPicPr>
            <a:picLocks noChangeAspect="1"/>
          </p:cNvPicPr>
          <p:nvPr/>
        </p:nvPicPr>
        <p:blipFill>
          <a:blip r:embed="rId3"/>
          <a:stretch>
            <a:fillRect/>
          </a:stretch>
        </p:blipFill>
        <p:spPr>
          <a:xfrm>
            <a:off x="1755052" y="2407920"/>
            <a:ext cx="5161599" cy="2184400"/>
          </a:xfrm>
          <a:prstGeom prst="rect">
            <a:avLst/>
          </a:prstGeom>
        </p:spPr>
      </p:pic>
    </p:spTree>
    <p:extLst>
      <p:ext uri="{BB962C8B-B14F-4D97-AF65-F5344CB8AC3E}">
        <p14:creationId xmlns:p14="http://schemas.microsoft.com/office/powerpoint/2010/main" val="4128873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259F2-11ED-6FA8-25EE-836F83B7FF2D}"/>
              </a:ext>
            </a:extLst>
          </p:cNvPr>
          <p:cNvSpPr>
            <a:spLocks noGrp="1"/>
          </p:cNvSpPr>
          <p:nvPr>
            <p:ph idx="1"/>
          </p:nvPr>
        </p:nvSpPr>
        <p:spPr>
          <a:xfrm>
            <a:off x="375920" y="563525"/>
            <a:ext cx="11583199" cy="6065501"/>
          </a:xfrm>
        </p:spPr>
        <p:txBody>
          <a:bodyPr>
            <a:normAutofit/>
          </a:bodyPr>
          <a:lstStyle/>
          <a:p>
            <a:pPr marL="0" indent="0">
              <a:lnSpc>
                <a:spcPct val="150000"/>
              </a:lnSpc>
              <a:spcBef>
                <a:spcPts val="210"/>
              </a:spcBef>
              <a:spcAft>
                <a:spcPts val="1000"/>
              </a:spcAft>
              <a:buNone/>
            </a:pPr>
            <a:r>
              <a:rPr lang="en-US" sz="2400" b="1" dirty="0">
                <a:effectLst/>
                <a:latin typeface="Times New Roman" panose="02020603050405020304" pitchFamily="18" charset="0"/>
                <a:ea typeface="Times New Roman" panose="02020603050405020304" pitchFamily="18" charset="0"/>
              </a:rPr>
              <a:t>Step</a:t>
            </a:r>
            <a:r>
              <a:rPr lang="en-US" sz="2400" b="1" spc="-2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3:</a:t>
            </a:r>
            <a:r>
              <a:rPr lang="en-US" sz="2400" b="1"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Apply</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3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softmax</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function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rows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scaled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by</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attention</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compute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attention weights.</a:t>
            </a:r>
            <a:endParaRPr lang="en-IN" sz="2400" dirty="0">
              <a:latin typeface="Times New Roman" panose="02020603050405020304" pitchFamily="18" charset="0"/>
              <a:ea typeface="Times New Roman" panose="02020603050405020304" pitchFamily="18" charset="0"/>
            </a:endParaRPr>
          </a:p>
          <a:p>
            <a:pPr marL="0" indent="0">
              <a:lnSpc>
                <a:spcPct val="150000"/>
              </a:lnSpc>
              <a:spcBef>
                <a:spcPts val="210"/>
              </a:spcBef>
              <a:spcAft>
                <a:spcPts val="1000"/>
              </a:spcAft>
              <a:buNone/>
            </a:pPr>
            <a:r>
              <a:rPr lang="en-US" sz="2400" b="1" dirty="0">
                <a:effectLst/>
                <a:latin typeface="Times New Roman" panose="02020603050405020304" pitchFamily="18" charset="0"/>
                <a:ea typeface="Times New Roman" panose="02020603050405020304" pitchFamily="18" charset="0"/>
              </a:rPr>
              <a:t>Step 4: </a:t>
            </a:r>
            <a:r>
              <a:rPr lang="en-US" sz="2400" dirty="0">
                <a:effectLst/>
                <a:latin typeface="Times New Roman" panose="02020603050405020304" pitchFamily="18" charset="0"/>
                <a:ea typeface="Times New Roman" panose="02020603050405020304" pitchFamily="18" charset="0"/>
              </a:rPr>
              <a:t>To compute the output multiply the attention weights by V to get the output matrix</a:t>
            </a:r>
            <a:r>
              <a:rPr lang="en-US" sz="2400" spc="2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which</a:t>
            </a:r>
            <a:r>
              <a:rPr lang="en-US" sz="2400" spc="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aggregates</a:t>
            </a:r>
            <a:r>
              <a:rPr lang="en-US" sz="2400" spc="2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information</a:t>
            </a:r>
            <a:r>
              <a:rPr lang="en-US" sz="2400" spc="2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from</a:t>
            </a:r>
            <a:r>
              <a:rPr lang="en-US" sz="2400" spc="2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context</a:t>
            </a:r>
            <a:r>
              <a:rPr lang="en-US" sz="2400" spc="2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sequence</a:t>
            </a:r>
            <a:r>
              <a:rPr lang="en-US" sz="2400" spc="2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based</a:t>
            </a:r>
            <a:r>
              <a:rPr lang="en-US" sz="2400" spc="2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on</a:t>
            </a:r>
            <a:r>
              <a:rPr lang="en-US" sz="2400" spc="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attention weights.</a:t>
            </a:r>
            <a:endParaRPr lang="en-IN" sz="2400" dirty="0">
              <a:latin typeface="Times New Roman" panose="02020603050405020304" pitchFamily="18" charset="0"/>
              <a:ea typeface="Times New Roman" panose="02020603050405020304" pitchFamily="18" charset="0"/>
            </a:endParaRPr>
          </a:p>
          <a:p>
            <a:pPr marL="63500" marR="257810" indent="0" algn="just">
              <a:lnSpc>
                <a:spcPct val="150000"/>
              </a:lnSpc>
              <a:spcBef>
                <a:spcPts val="375"/>
              </a:spcBef>
              <a:spcAft>
                <a:spcPts val="0"/>
              </a:spcAft>
              <a:buNone/>
            </a:pPr>
            <a:r>
              <a:rPr lang="en-US" sz="2400" spc="-20" dirty="0">
                <a:solidFill>
                  <a:srgbClr val="000000"/>
                </a:solidFill>
                <a:effectLst/>
                <a:latin typeface="Times New Roman" panose="02020603050405020304" pitchFamily="18" charset="0"/>
                <a:ea typeface="Calibri" panose="020F0502020204030204" pitchFamily="34" charset="0"/>
              </a:rPr>
              <a:t>       </a:t>
            </a:r>
            <a:r>
              <a:rPr lang="en-US" sz="2400" spc="-10" dirty="0">
                <a:solidFill>
                  <a:srgbClr val="000000"/>
                </a:solidFill>
                <a:effectLst/>
                <a:latin typeface="Cambria Math" panose="02040503050406030204" pitchFamily="18" charset="0"/>
                <a:ea typeface="Cambria Math" panose="02040503050406030204" pitchFamily="18" charset="0"/>
              </a:rPr>
              <a:t>𝑿</a:t>
            </a:r>
            <a:r>
              <a:rPr lang="en-US" sz="2400" spc="-10" baseline="30000" dirty="0">
                <a:solidFill>
                  <a:srgbClr val="000000"/>
                </a:solidFill>
                <a:effectLst/>
                <a:latin typeface="Cambria Math" panose="02040503050406030204" pitchFamily="18" charset="0"/>
                <a:ea typeface="Cambria Math" panose="02040503050406030204" pitchFamily="18" charset="0"/>
              </a:rPr>
              <a:t>(𝒉)</a:t>
            </a:r>
            <a:r>
              <a:rPr lang="en-US" sz="2400" i="1" spc="-10" dirty="0">
                <a:solidFill>
                  <a:srgbClr val="000000"/>
                </a:solidFill>
                <a:effectLst/>
                <a:latin typeface="Times New Roman" panose="02020603050405020304" pitchFamily="18" charset="0"/>
                <a:ea typeface="Calibri" panose="020F0502020204030204" pitchFamily="34" charset="0"/>
              </a:rPr>
              <a:t>=</a:t>
            </a:r>
            <a:r>
              <a:rPr lang="en-US" sz="2400" spc="-10" dirty="0" err="1">
                <a:solidFill>
                  <a:srgbClr val="000000"/>
                </a:solidFill>
                <a:effectLst/>
                <a:latin typeface="Times New Roman" panose="02020603050405020304" pitchFamily="18" charset="0"/>
                <a:ea typeface="Calibri" panose="020F0502020204030204" pitchFamily="34" charset="0"/>
              </a:rPr>
              <a:t>V</a:t>
            </a:r>
            <a:r>
              <a:rPr lang="en-US" sz="2400" spc="-10" dirty="0" err="1">
                <a:solidFill>
                  <a:srgbClr val="000000"/>
                </a:solidFill>
                <a:effectLst/>
                <a:latin typeface="Cambria Math" panose="02040503050406030204" pitchFamily="18" charset="0"/>
                <a:ea typeface="Cambria Math" panose="02040503050406030204" pitchFamily="18" charset="0"/>
              </a:rPr>
              <a:t>∙</a:t>
            </a:r>
            <a:r>
              <a:rPr lang="en-US" sz="2400" spc="-10" dirty="0" err="1">
                <a:solidFill>
                  <a:srgbClr val="000000"/>
                </a:solidFill>
                <a:effectLst/>
                <a:latin typeface="Times New Roman" panose="02020603050405020304" pitchFamily="18" charset="0"/>
                <a:ea typeface="Calibri" panose="020F0502020204030204" pitchFamily="34" charset="0"/>
              </a:rPr>
              <a:t>softmax</a:t>
            </a:r>
            <a:r>
              <a:rPr lang="en-US" sz="2400" spc="-10" dirty="0">
                <a:solidFill>
                  <a:srgbClr val="000000"/>
                </a:solidFill>
                <a:effectLst/>
                <a:latin typeface="Times New Roman" panose="02020603050405020304" pitchFamily="18" charset="0"/>
                <a:ea typeface="Calibri" panose="020F0502020204030204" pitchFamily="34" charset="0"/>
              </a:rPr>
              <a:t>(S/</a:t>
            </a:r>
            <a:r>
              <a:rPr lang="en-US" sz="2400" spc="-10" dirty="0">
                <a:solidFill>
                  <a:srgbClr val="000000"/>
                </a:solidFill>
                <a:effectLst/>
                <a:latin typeface="Cambria Math" panose="02040503050406030204" pitchFamily="18" charset="0"/>
                <a:ea typeface="Cambria Math" panose="02040503050406030204" pitchFamily="18" charset="0"/>
              </a:rPr>
              <a:t>√𝑑</a:t>
            </a:r>
            <a:r>
              <a:rPr lang="en-US" sz="2400" spc="-10" baseline="-25000" dirty="0">
                <a:solidFill>
                  <a:srgbClr val="000000"/>
                </a:solidFill>
                <a:effectLst/>
                <a:latin typeface="Cambria Math" panose="02040503050406030204" pitchFamily="18" charset="0"/>
                <a:ea typeface="Cambria Math" panose="02040503050406030204" pitchFamily="18" charset="0"/>
              </a:rPr>
              <a:t>𝑎𝑡𝑡𝑛</a:t>
            </a:r>
            <a:r>
              <a:rPr lang="en-US" sz="2400" spc="-10" dirty="0">
                <a:solidFill>
                  <a:srgbClr val="000000"/>
                </a:solidFill>
                <a:effectLst/>
                <a:latin typeface="Times New Roman" panose="02020603050405020304" pitchFamily="18" charset="0"/>
                <a:ea typeface="Calibri" panose="020F0502020204030204" pitchFamily="34" charset="0"/>
              </a:rPr>
              <a:t>)</a:t>
            </a:r>
          </a:p>
          <a:p>
            <a:pPr marL="63500" marR="257810" indent="0" algn="just">
              <a:lnSpc>
                <a:spcPct val="150000"/>
              </a:lnSpc>
              <a:spcBef>
                <a:spcPts val="375"/>
              </a:spcBef>
              <a:spcAft>
                <a:spcPts val="0"/>
              </a:spcAft>
              <a:buNone/>
            </a:pPr>
            <a:r>
              <a:rPr lang="en-IN" sz="2400" b="1" kern="0" dirty="0">
                <a:latin typeface="Times New Roman" panose="02020603050405020304" pitchFamily="18" charset="0"/>
                <a:ea typeface="Times New Roman" panose="02020603050405020304" pitchFamily="18" charset="0"/>
              </a:rPr>
              <a:t>Output: </a:t>
            </a:r>
            <a:r>
              <a:rPr lang="en-US" sz="2400" spc="-10" dirty="0">
                <a:solidFill>
                  <a:srgbClr val="000000"/>
                </a:solidFill>
                <a:effectLst/>
                <a:latin typeface="Cambria Math" panose="02040503050406030204" pitchFamily="18" charset="0"/>
                <a:ea typeface="Cambria Math" panose="02040503050406030204" pitchFamily="18" charset="0"/>
              </a:rPr>
              <a:t>𝑿</a:t>
            </a:r>
            <a:r>
              <a:rPr lang="en-US" sz="2400" spc="-10" baseline="30000" dirty="0">
                <a:solidFill>
                  <a:srgbClr val="000000"/>
                </a:solidFill>
                <a:effectLst/>
                <a:latin typeface="Cambria Math" panose="02040503050406030204" pitchFamily="18" charset="0"/>
                <a:ea typeface="Cambria Math" panose="02040503050406030204" pitchFamily="18" charset="0"/>
              </a:rPr>
              <a:t>(𝒉</a:t>
            </a:r>
            <a:r>
              <a:rPr lang="en-US" sz="2400" spc="-10" baseline="30000" dirty="0">
                <a:effectLst/>
                <a:latin typeface="Cambria Math" panose="02040503050406030204" pitchFamily="18" charset="0"/>
                <a:ea typeface="Cambria Math" panose="02040503050406030204" pitchFamily="18" charset="0"/>
              </a:rPr>
              <a:t>)</a:t>
            </a:r>
            <a:r>
              <a:rPr lang="en-IN" sz="2400" b="1" kern="0" spc="-10" baseline="30000" dirty="0">
                <a:latin typeface="Times New Roman" panose="02020603050405020304" pitchFamily="18" charset="0"/>
                <a:ea typeface="Cambria Math" panose="02040503050406030204" pitchFamily="18" charset="0"/>
              </a:rPr>
              <a:t> </a:t>
            </a:r>
            <a:r>
              <a:rPr lang="en-IN" sz="2400" dirty="0">
                <a:latin typeface="Times New Roman" panose="02020603050405020304" pitchFamily="18" charset="0"/>
                <a:cs typeface="Times New Roman" panose="02020603050405020304" pitchFamily="18" charset="0"/>
              </a:rPr>
              <a:t>as Updated representation of tokens</a:t>
            </a:r>
            <a:r>
              <a:rPr lang="en-IN" sz="2400" b="1" dirty="0">
                <a:latin typeface="Times New Roman" panose="02020603050405020304" pitchFamily="18" charset="0"/>
                <a:cs typeface="Times New Roman" panose="02020603050405020304" pitchFamily="18" charset="0"/>
              </a:rPr>
              <a:t>.</a:t>
            </a:r>
          </a:p>
          <a:p>
            <a:pPr marL="63500" marR="257810" indent="0" algn="just">
              <a:lnSpc>
                <a:spcPct val="150000"/>
              </a:lnSpc>
              <a:spcBef>
                <a:spcPts val="375"/>
              </a:spcBef>
              <a:spcAft>
                <a:spcPts val="0"/>
              </a:spcAft>
              <a:buNone/>
            </a:pPr>
            <a:endParaRPr lang="en-IN" sz="2400" dirty="0">
              <a:effectLst/>
              <a:latin typeface="Times New Roman" panose="02020603050405020304" pitchFamily="18" charset="0"/>
              <a:ea typeface="Calibri" panose="020F0502020204030204" pitchFamily="34" charset="0"/>
            </a:endParaRPr>
          </a:p>
          <a:p>
            <a:pPr marL="0" marR="8890" indent="0">
              <a:lnSpc>
                <a:spcPct val="150000"/>
              </a:lnSpc>
              <a:buNone/>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8890" indent="-457200">
              <a:lnSpc>
                <a:spcPct val="150000"/>
              </a:lnSpc>
              <a:buAutoNum type="arabicPlain" startAt="5"/>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5400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791A0A-CB5F-B9EB-BDBC-D516EA8DA6DD}"/>
                  </a:ext>
                </a:extLst>
              </p:cNvPr>
              <p:cNvSpPr>
                <a:spLocks noGrp="1"/>
              </p:cNvSpPr>
              <p:nvPr>
                <p:ph idx="1"/>
              </p:nvPr>
            </p:nvSpPr>
            <p:spPr>
              <a:xfrm>
                <a:off x="318727" y="520671"/>
                <a:ext cx="10891463" cy="6115319"/>
              </a:xfrm>
            </p:spPr>
            <p:txBody>
              <a:bodyPr>
                <a:normAutofit fontScale="92500" lnSpcReduction="20000"/>
              </a:bodyPr>
              <a:lstStyle/>
              <a:p>
                <a:pPr marL="0" indent="0" algn="just">
                  <a:buNone/>
                </a:pPr>
                <a:r>
                  <a:rPr lang="en-IN" sz="2400" b="1" dirty="0">
                    <a:solidFill>
                      <a:schemeClr val="accent1"/>
                    </a:solidFill>
                    <a:latin typeface="Times New Roman" panose="02020603050405020304" pitchFamily="18" charset="0"/>
                    <a:cs typeface="Times New Roman" panose="02020603050405020304" pitchFamily="18" charset="0"/>
                  </a:rPr>
                  <a:t>MAX-POOLING  ALGORITHM </a:t>
                </a: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Input: </a:t>
                </a:r>
                <a:r>
                  <a:rPr lang="en-IN" sz="2400" dirty="0">
                    <a:latin typeface="Times New Roman" panose="02020603050405020304" pitchFamily="18" charset="0"/>
                    <a:cs typeface="Times New Roman" panose="02020603050405020304" pitchFamily="18" charset="0"/>
                  </a:rPr>
                  <a:t>𝑿</a:t>
                </a:r>
                <a:r>
                  <a:rPr lang="en-IN" sz="2400" baseline="30000" dirty="0">
                    <a:latin typeface="Times New Roman" panose="02020603050405020304" pitchFamily="18" charset="0"/>
                    <a:cs typeface="Times New Roman" panose="02020603050405020304" pitchFamily="18" charset="0"/>
                  </a:rPr>
                  <a:t>(𝒉)</a:t>
                </a:r>
                <a:r>
                  <a:rPr lang="en-IN" sz="2400" dirty="0">
                    <a:latin typeface="Times New Roman" panose="02020603050405020304" pitchFamily="18" charset="0"/>
                    <a:cs typeface="Times New Roman" panose="02020603050405020304" pitchFamily="18" charset="0"/>
                  </a:rPr>
                  <a:t> as updated representation of tokens. </a:t>
                </a: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Step 1: </a:t>
                </a:r>
                <a:r>
                  <a:rPr lang="en-IN" sz="2400" dirty="0">
                    <a:latin typeface="Times New Roman" panose="02020603050405020304" pitchFamily="18" charset="0"/>
                    <a:cs typeface="Times New Roman" panose="02020603050405020304" pitchFamily="18" charset="0"/>
                  </a:rPr>
                  <a:t>Perform a max-pooling operation on the 𝑿</a:t>
                </a:r>
                <a:r>
                  <a:rPr lang="en-IN" sz="2400" baseline="30000" dirty="0">
                    <a:latin typeface="Times New Roman" panose="02020603050405020304" pitchFamily="18" charset="0"/>
                    <a:cs typeface="Times New Roman" panose="02020603050405020304" pitchFamily="18" charset="0"/>
                  </a:rPr>
                  <a:t>(𝒉)</a:t>
                </a:r>
                <a:r>
                  <a:rPr lang="en-IN" sz="2400" dirty="0">
                    <a:latin typeface="Times New Roman" panose="02020603050405020304" pitchFamily="18" charset="0"/>
                    <a:cs typeface="Times New Roman" panose="02020603050405020304" pitchFamily="18" charset="0"/>
                  </a:rPr>
                  <a:t> attention scores. </a:t>
                </a:r>
              </a:p>
              <a:p>
                <a:pPr marL="0" indent="0" algn="just">
                  <a:lnSpc>
                    <a:spcPct val="150000"/>
                  </a:lnSpc>
                  <a:buNone/>
                </a:pPr>
                <a:r>
                  <a:rPr lang="en-IN" sz="2400" b="1" i="1" dirty="0">
                    <a:latin typeface="Times New Roman" panose="02020603050405020304" pitchFamily="18" charset="0"/>
                    <a:cs typeface="Times New Roman" panose="02020603050405020304" pitchFamily="18" charset="0"/>
                  </a:rPr>
                  <a:t>                    Z </a:t>
                </a:r>
                <a:r>
                  <a:rPr lang="en-IN" sz="2400" dirty="0">
                    <a:latin typeface="Times New Roman" panose="02020603050405020304" pitchFamily="18" charset="0"/>
                    <a:cs typeface="Times New Roman" panose="02020603050405020304" pitchFamily="18" charset="0"/>
                  </a:rPr>
                  <a:t>= Max-pooling(𝑿</a:t>
                </a:r>
                <a:r>
                  <a:rPr lang="en-IN" sz="2400" baseline="30000" dirty="0">
                    <a:latin typeface="Times New Roman" panose="02020603050405020304" pitchFamily="18" charset="0"/>
                    <a:cs typeface="Times New Roman" panose="02020603050405020304" pitchFamily="18" charset="0"/>
                  </a:rPr>
                  <a:t>(𝒉)</a:t>
                </a:r>
                <a:r>
                  <a:rPr lang="en-IN" sz="2400" dirty="0">
                    <a:latin typeface="Times New Roman" panose="02020603050405020304" pitchFamily="18" charset="0"/>
                    <a:cs typeface="Times New Roman" panose="02020603050405020304" pitchFamily="18" charset="0"/>
                  </a:rPr>
                  <a:t>)                            </a:t>
                </a: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Step 2: </a:t>
                </a:r>
                <a:r>
                  <a:rPr lang="en-IN" sz="2400" dirty="0">
                    <a:latin typeface="Times New Roman" panose="02020603050405020304" pitchFamily="18" charset="0"/>
                    <a:cs typeface="Times New Roman" panose="02020603050405020304" pitchFamily="18" charset="0"/>
                  </a:rPr>
                  <a:t>To calculate the probability of each grade category, </a:t>
                </a:r>
                <a:r>
                  <a:rPr lang="en-IN" sz="2400" b="1" i="1" dirty="0">
                    <a:latin typeface="Times New Roman" panose="02020603050405020304" pitchFamily="18" charset="0"/>
                    <a:cs typeface="Times New Roman" panose="02020603050405020304" pitchFamily="18" charset="0"/>
                  </a:rPr>
                  <a:t>Z </a:t>
                </a:r>
                <a:r>
                  <a:rPr lang="en-IN" sz="2400" dirty="0">
                    <a:latin typeface="Times New Roman" panose="02020603050405020304" pitchFamily="18" charset="0"/>
                    <a:cs typeface="Times New Roman" panose="02020603050405020304" pitchFamily="18" charset="0"/>
                  </a:rPr>
                  <a:t>is fed into a linear transformation followed by a </a:t>
                </a:r>
                <a:r>
                  <a:rPr lang="en-IN" sz="2400" dirty="0" err="1">
                    <a:latin typeface="Times New Roman" panose="02020603050405020304" pitchFamily="18" charset="0"/>
                    <a:cs typeface="Times New Roman" panose="02020603050405020304" pitchFamily="18" charset="0"/>
                  </a:rPr>
                  <a:t>softmax</a:t>
                </a:r>
                <a:r>
                  <a:rPr lang="en-IN" sz="2400" dirty="0">
                    <a:latin typeface="Times New Roman" panose="02020603050405020304" pitchFamily="18" charset="0"/>
                    <a:cs typeface="Times New Roman" panose="02020603050405020304" pitchFamily="18" charset="0"/>
                  </a:rPr>
                  <a:t> function. </a:t>
                </a:r>
              </a:p>
              <a:p>
                <a:pPr marL="0" indent="0" algn="just">
                  <a:lnSpc>
                    <a:spcPct val="150000"/>
                  </a:lnSpc>
                  <a:buNone/>
                </a:pPr>
                <a:r>
                  <a:rPr lang="en-IN" sz="2400" b="1" i="1" dirty="0">
                    <a:latin typeface="Times New Roman" panose="02020603050405020304" pitchFamily="18" charset="0"/>
                    <a:cs typeface="Times New Roman" panose="02020603050405020304" pitchFamily="18" charset="0"/>
                  </a:rPr>
                  <a:t>                    G = </a:t>
                </a:r>
                <a:r>
                  <a:rPr lang="en-IN" sz="2400" b="1" i="1" dirty="0" err="1">
                    <a:latin typeface="Times New Roman" panose="02020603050405020304" pitchFamily="18" charset="0"/>
                    <a:cs typeface="Times New Roman" panose="02020603050405020304" pitchFamily="18" charset="0"/>
                  </a:rPr>
                  <a:t>MZ+b</a:t>
                </a:r>
                <a:r>
                  <a:rPr lang="en-IN" sz="2400" dirty="0">
                    <a:latin typeface="Times New Roman" panose="02020603050405020304" pitchFamily="18" charset="0"/>
                    <a:cs typeface="Times New Roman" panose="02020603050405020304" pitchFamily="18" charset="0"/>
                  </a:rPr>
                  <a:t> </a:t>
                </a:r>
              </a:p>
              <a:p>
                <a:pPr marL="0" indent="0">
                  <a:lnSpc>
                    <a:spcPct val="150000"/>
                  </a:lnSpc>
                  <a:buNone/>
                </a:pPr>
                <a:r>
                  <a:rPr lang="en-US" sz="2400" b="1" i="1" kern="0" dirty="0">
                    <a:effectLst/>
                    <a:latin typeface="Times New Roman" panose="02020603050405020304" pitchFamily="18" charset="0"/>
                    <a:ea typeface="Times New Roman" panose="02020603050405020304" pitchFamily="18" charset="0"/>
                  </a:rPr>
                  <a:t>                   P(</a:t>
                </a:r>
                <a:r>
                  <a:rPr lang="en-US" sz="2400" b="1" i="1" kern="0" dirty="0" err="1">
                    <a:effectLst/>
                    <a:latin typeface="Times New Roman" panose="02020603050405020304" pitchFamily="18" charset="0"/>
                    <a:ea typeface="Times New Roman" panose="02020603050405020304" pitchFamily="18" charset="0"/>
                  </a:rPr>
                  <a:t>y|Z</a:t>
                </a:r>
                <a:r>
                  <a:rPr lang="en-US" sz="2400" b="1" i="1" kern="0" dirty="0">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IN" sz="2400" b="1" i="1" kern="0">
                            <a:effectLst/>
                            <a:latin typeface="Cambria Math" panose="02040503050406030204" pitchFamily="18" charset="0"/>
                            <a:ea typeface="Times New Roman" panose="02020603050405020304" pitchFamily="18" charset="0"/>
                          </a:rPr>
                        </m:ctrlPr>
                      </m:fPr>
                      <m:num>
                        <m:r>
                          <a:rPr lang="en-US" sz="2400" b="1" i="1" kern="0">
                            <a:effectLst/>
                            <a:latin typeface="Cambria Math" panose="02040503050406030204" pitchFamily="18" charset="0"/>
                            <a:ea typeface="Times New Roman" panose="02020603050405020304" pitchFamily="18" charset="0"/>
                          </a:rPr>
                          <m:t>𝒆𝒙𝒑</m:t>
                        </m:r>
                        <m:r>
                          <a:rPr lang="en-US" sz="2400" b="1" i="1" kern="0">
                            <a:effectLst/>
                            <a:latin typeface="Cambria Math" panose="02040503050406030204" pitchFamily="18" charset="0"/>
                            <a:ea typeface="Times New Roman" panose="02020603050405020304" pitchFamily="18" charset="0"/>
                          </a:rPr>
                          <m:t>(</m:t>
                        </m:r>
                        <m:sSub>
                          <m:sSubPr>
                            <m:ctrlPr>
                              <a:rPr lang="en-IN" sz="2400" b="1" i="1" kern="0">
                                <a:effectLst/>
                                <a:latin typeface="Cambria Math" panose="02040503050406030204" pitchFamily="18" charset="0"/>
                                <a:ea typeface="Times New Roman" panose="02020603050405020304" pitchFamily="18" charset="0"/>
                              </a:rPr>
                            </m:ctrlPr>
                          </m:sSubPr>
                          <m:e>
                            <m:r>
                              <a:rPr lang="en-US" sz="2400" b="1" i="1" kern="0">
                                <a:effectLst/>
                                <a:latin typeface="Cambria Math" panose="02040503050406030204" pitchFamily="18" charset="0"/>
                                <a:ea typeface="Times New Roman" panose="02020603050405020304" pitchFamily="18" charset="0"/>
                              </a:rPr>
                              <m:t>𝑮</m:t>
                            </m:r>
                          </m:e>
                          <m:sub>
                            <m:r>
                              <a:rPr lang="en-US" sz="2400" b="1" i="1" kern="0">
                                <a:effectLst/>
                                <a:latin typeface="Cambria Math" panose="02040503050406030204" pitchFamily="18" charset="0"/>
                                <a:ea typeface="Times New Roman" panose="02020603050405020304" pitchFamily="18" charset="0"/>
                              </a:rPr>
                              <m:t>𝒚</m:t>
                            </m:r>
                          </m:sub>
                        </m:sSub>
                        <m:r>
                          <a:rPr lang="en-US" sz="2400" b="1" i="1" kern="0">
                            <a:effectLst/>
                            <a:latin typeface="Cambria Math" panose="02040503050406030204" pitchFamily="18" charset="0"/>
                            <a:ea typeface="Times New Roman" panose="02020603050405020304" pitchFamily="18" charset="0"/>
                          </a:rPr>
                          <m:t>)</m:t>
                        </m:r>
                      </m:num>
                      <m:den>
                        <m:nary>
                          <m:naryPr>
                            <m:chr m:val="∑"/>
                            <m:limLoc m:val="undOvr"/>
                            <m:ctrlPr>
                              <a:rPr lang="en-IN" sz="2400" b="1" i="1" kern="0">
                                <a:effectLst/>
                                <a:latin typeface="Cambria Math" panose="02040503050406030204" pitchFamily="18" charset="0"/>
                                <a:ea typeface="Times New Roman" panose="02020603050405020304" pitchFamily="18" charset="0"/>
                              </a:rPr>
                            </m:ctrlPr>
                          </m:naryPr>
                          <m:sub>
                            <m:r>
                              <a:rPr lang="en-US" sz="2400" b="1" i="1" kern="0">
                                <a:effectLst/>
                                <a:latin typeface="Cambria Math" panose="02040503050406030204" pitchFamily="18" charset="0"/>
                                <a:ea typeface="Times New Roman" panose="02020603050405020304" pitchFamily="18" charset="0"/>
                              </a:rPr>
                              <m:t>𝒊</m:t>
                            </m:r>
                          </m:sub>
                          <m:sup>
                            <m:sSub>
                              <m:sSubPr>
                                <m:ctrlPr>
                                  <a:rPr lang="en-IN" sz="2400" b="1" i="1" kern="0">
                                    <a:effectLst/>
                                    <a:latin typeface="Cambria Math" panose="02040503050406030204" pitchFamily="18" charset="0"/>
                                    <a:ea typeface="Times New Roman" panose="02020603050405020304" pitchFamily="18" charset="0"/>
                                  </a:rPr>
                                </m:ctrlPr>
                              </m:sSubPr>
                              <m:e>
                                <m:r>
                                  <a:rPr lang="en-US" sz="2400" b="1" i="1" kern="0">
                                    <a:effectLst/>
                                    <a:latin typeface="Cambria Math" panose="02040503050406030204" pitchFamily="18" charset="0"/>
                                    <a:ea typeface="Times New Roman" panose="02020603050405020304" pitchFamily="18" charset="0"/>
                                  </a:rPr>
                                  <m:t>𝒅</m:t>
                                </m:r>
                              </m:e>
                              <m:sub>
                                <m:r>
                                  <a:rPr lang="en-US" sz="2400" b="1" i="1" kern="0">
                                    <a:effectLst/>
                                    <a:latin typeface="Cambria Math" panose="02040503050406030204" pitchFamily="18" charset="0"/>
                                    <a:ea typeface="Times New Roman" panose="02020603050405020304" pitchFamily="18" charset="0"/>
                                  </a:rPr>
                                  <m:t>𝒚</m:t>
                                </m:r>
                              </m:sub>
                            </m:sSub>
                          </m:sup>
                          <m:e>
                            <m:r>
                              <a:rPr lang="en-US" sz="2400" b="1" i="1" kern="0">
                                <a:effectLst/>
                                <a:latin typeface="Cambria Math" panose="02040503050406030204" pitchFamily="18" charset="0"/>
                                <a:ea typeface="Times New Roman" panose="02020603050405020304" pitchFamily="18" charset="0"/>
                              </a:rPr>
                              <m:t>𝒆𝒙𝒑</m:t>
                            </m:r>
                            <m:r>
                              <a:rPr lang="en-US" sz="2400" b="1" i="1" kern="0">
                                <a:effectLst/>
                                <a:latin typeface="Cambria Math" panose="02040503050406030204" pitchFamily="18" charset="0"/>
                                <a:ea typeface="Times New Roman" panose="02020603050405020304" pitchFamily="18" charset="0"/>
                              </a:rPr>
                              <m:t>(</m:t>
                            </m:r>
                          </m:e>
                        </m:nary>
                        <m:sSub>
                          <m:sSubPr>
                            <m:ctrlPr>
                              <a:rPr lang="en-IN" sz="2400" b="1" i="1" kern="0">
                                <a:effectLst/>
                                <a:latin typeface="Cambria Math" panose="02040503050406030204" pitchFamily="18" charset="0"/>
                                <a:ea typeface="Times New Roman" panose="02020603050405020304" pitchFamily="18" charset="0"/>
                              </a:rPr>
                            </m:ctrlPr>
                          </m:sSubPr>
                          <m:e>
                            <m:r>
                              <a:rPr lang="en-US" sz="2400" b="1" i="1" kern="0">
                                <a:effectLst/>
                                <a:latin typeface="Cambria Math" panose="02040503050406030204" pitchFamily="18" charset="0"/>
                                <a:ea typeface="Times New Roman" panose="02020603050405020304" pitchFamily="18" charset="0"/>
                              </a:rPr>
                              <m:t>𝑮</m:t>
                            </m:r>
                          </m:e>
                          <m:sub>
                            <m:r>
                              <a:rPr lang="en-US" sz="2400" b="1" i="1" kern="0">
                                <a:effectLst/>
                                <a:latin typeface="Cambria Math" panose="02040503050406030204" pitchFamily="18" charset="0"/>
                                <a:ea typeface="Times New Roman" panose="02020603050405020304" pitchFamily="18" charset="0"/>
                              </a:rPr>
                              <m:t>𝒊</m:t>
                            </m:r>
                          </m:sub>
                        </m:sSub>
                        <m:r>
                          <a:rPr lang="en-US" sz="2400" b="1" i="1" kern="0">
                            <a:effectLst/>
                            <a:latin typeface="Cambria Math" panose="02040503050406030204" pitchFamily="18" charset="0"/>
                            <a:ea typeface="Times New Roman" panose="02020603050405020304" pitchFamily="18" charset="0"/>
                          </a:rPr>
                          <m:t>)</m:t>
                        </m:r>
                      </m:den>
                    </m:f>
                  </m:oMath>
                </a14:m>
                <a:endParaRPr lang="en-IN" sz="2400" b="1" kern="0" dirty="0">
                  <a:effectLst/>
                  <a:latin typeface="Times New Roman" panose="02020603050405020304" pitchFamily="18" charset="0"/>
                  <a:ea typeface="Times New Roman" panose="02020603050405020304" pitchFamily="18" charset="0"/>
                </a:endParaRPr>
              </a:p>
              <a:p>
                <a:pPr marL="0" marR="115570" indent="0" algn="just">
                  <a:lnSpc>
                    <a:spcPct val="150000"/>
                  </a:lnSpc>
                  <a:spcBef>
                    <a:spcPts val="375"/>
                  </a:spcBef>
                  <a:spcAft>
                    <a:spcPts val="0"/>
                  </a:spcAft>
                  <a:buNone/>
                </a:pPr>
                <a:r>
                  <a:rPr lang="en-US" sz="2400" b="0" kern="0" dirty="0">
                    <a:effectLst/>
                    <a:latin typeface="Times New Roman" panose="02020603050405020304" pitchFamily="18" charset="0"/>
                    <a:ea typeface="Times New Roman" panose="02020603050405020304" pitchFamily="18" charset="0"/>
                  </a:rPr>
                  <a:t>where </a:t>
                </a:r>
                <a:r>
                  <a:rPr lang="en-US" sz="2400" b="1" i="1" kern="0" dirty="0">
                    <a:effectLst/>
                    <a:latin typeface="Times New Roman" panose="02020603050405020304" pitchFamily="18" charset="0"/>
                    <a:ea typeface="Times New Roman" panose="02020603050405020304" pitchFamily="18" charset="0"/>
                  </a:rPr>
                  <a:t>M</a:t>
                </a:r>
                <a:r>
                  <a:rPr lang="en-US" sz="2400" b="0" kern="0" dirty="0">
                    <a:effectLst/>
                    <a:latin typeface="Times New Roman" panose="02020603050405020304" pitchFamily="18" charset="0"/>
                    <a:ea typeface="Times New Roman" panose="02020603050405020304" pitchFamily="18" charset="0"/>
                  </a:rPr>
                  <a:t> is the representation matrix of grade categories, b is a bias vector, </a:t>
                </a:r>
                <a14:m>
                  <m:oMath xmlns:m="http://schemas.openxmlformats.org/officeDocument/2006/math">
                    <m:sSub>
                      <m:sSubPr>
                        <m:ctrlPr>
                          <a:rPr lang="en-IN" sz="2400" b="1" i="1" kern="0">
                            <a:effectLst/>
                            <a:latin typeface="Cambria Math" panose="02040503050406030204" pitchFamily="18" charset="0"/>
                            <a:ea typeface="Times New Roman" panose="02020603050405020304" pitchFamily="18" charset="0"/>
                          </a:rPr>
                        </m:ctrlPr>
                      </m:sSubPr>
                      <m:e>
                        <m:r>
                          <a:rPr lang="en-US" sz="2400" b="1" i="1" kern="0">
                            <a:effectLst/>
                            <a:latin typeface="Cambria Math" panose="02040503050406030204" pitchFamily="18" charset="0"/>
                            <a:ea typeface="Times New Roman" panose="02020603050405020304" pitchFamily="18" charset="0"/>
                          </a:rPr>
                          <m:t>𝑮</m:t>
                        </m:r>
                      </m:e>
                      <m:sub>
                        <m:r>
                          <a:rPr lang="en-US" sz="2400" b="1" i="1" kern="0">
                            <a:effectLst/>
                            <a:latin typeface="Cambria Math" panose="02040503050406030204" pitchFamily="18" charset="0"/>
                            <a:ea typeface="Times New Roman" panose="02020603050405020304" pitchFamily="18" charset="0"/>
                          </a:rPr>
                          <m:t>𝒚</m:t>
                        </m:r>
                      </m:sub>
                    </m:sSub>
                  </m:oMath>
                </a14:m>
                <a:r>
                  <a:rPr lang="en-US" sz="2400" b="1" kern="0" dirty="0">
                    <a:effectLst/>
                    <a:latin typeface="Times New Roman" panose="02020603050405020304" pitchFamily="18" charset="0"/>
                    <a:ea typeface="Times New Roman" panose="02020603050405020304" pitchFamily="18" charset="0"/>
                  </a:rPr>
                  <a:t> </a:t>
                </a:r>
                <a:r>
                  <a:rPr lang="en-US" sz="2400" b="0" kern="0" dirty="0">
                    <a:effectLst/>
                    <a:latin typeface="Times New Roman" panose="02020603050405020304" pitchFamily="18" charset="0"/>
                    <a:ea typeface="Times New Roman" panose="02020603050405020304" pitchFamily="18" charset="0"/>
                  </a:rPr>
                  <a:t>is the</a:t>
                </a:r>
                <a:r>
                  <a:rPr lang="en-US" sz="2400" b="1" kern="0" dirty="0">
                    <a:effectLst/>
                    <a:latin typeface="Times New Roman" panose="02020603050405020304" pitchFamily="18" charset="0"/>
                    <a:ea typeface="Times New Roman" panose="02020603050405020304" pitchFamily="18" charset="0"/>
                  </a:rPr>
                  <a:t> </a:t>
                </a:r>
                <a:r>
                  <a:rPr lang="en-US" sz="2400" b="0" kern="0" dirty="0">
                    <a:effectLst/>
                    <a:latin typeface="Times New Roman" panose="02020603050405020304" pitchFamily="18" charset="0"/>
                    <a:ea typeface="Times New Roman" panose="02020603050405020304" pitchFamily="18" charset="0"/>
                  </a:rPr>
                  <a:t>number of grade categories, </a:t>
                </a:r>
                <a:r>
                  <a:rPr lang="en-US" sz="2400" b="1" i="1" kern="0" dirty="0">
                    <a:effectLst/>
                    <a:latin typeface="Times New Roman" panose="02020603050405020304" pitchFamily="18" charset="0"/>
                    <a:ea typeface="Times New Roman" panose="02020603050405020304" pitchFamily="18" charset="0"/>
                  </a:rPr>
                  <a:t>G</a:t>
                </a:r>
                <a:r>
                  <a:rPr lang="en-US" sz="2400" b="0" i="1" kern="0" dirty="0">
                    <a:effectLst/>
                    <a:latin typeface="Times New Roman" panose="02020603050405020304" pitchFamily="18" charset="0"/>
                    <a:ea typeface="Times New Roman" panose="02020603050405020304" pitchFamily="18" charset="0"/>
                  </a:rPr>
                  <a:t> </a:t>
                </a:r>
                <a:r>
                  <a:rPr lang="en-US" sz="2400" b="0" kern="0" dirty="0">
                    <a:effectLst/>
                    <a:latin typeface="Times New Roman" panose="02020603050405020304" pitchFamily="18" charset="0"/>
                    <a:ea typeface="Times New Roman" panose="02020603050405020304" pitchFamily="18" charset="0"/>
                  </a:rPr>
                  <a:t>is the vector of confident scores, </a:t>
                </a:r>
              </a:p>
              <a:p>
                <a:pPr marL="0" marR="115570" indent="0" algn="just">
                  <a:lnSpc>
                    <a:spcPct val="150000"/>
                  </a:lnSpc>
                  <a:spcBef>
                    <a:spcPts val="375"/>
                  </a:spcBef>
                  <a:spcAft>
                    <a:spcPts val="0"/>
                  </a:spcAft>
                  <a:buNone/>
                </a:pPr>
                <a:r>
                  <a:rPr lang="en-US" sz="2400" b="1" kern="0" dirty="0">
                    <a:latin typeface="Times New Roman" panose="02020603050405020304" pitchFamily="18" charset="0"/>
                    <a:ea typeface="Times New Roman" panose="02020603050405020304" pitchFamily="18" charset="0"/>
                  </a:rPr>
                  <a:t>Output</a:t>
                </a:r>
                <a:r>
                  <a:rPr lang="en-US" sz="2400" i="1" kern="0" dirty="0">
                    <a:latin typeface="Times New Roman" panose="02020603050405020304" pitchFamily="18" charset="0"/>
                    <a:ea typeface="Times New Roman" panose="02020603050405020304" pitchFamily="18" charset="0"/>
                  </a:rPr>
                  <a:t>: </a:t>
                </a:r>
                <a:r>
                  <a:rPr lang="en-US" sz="2400" b="1" i="1" kern="0" dirty="0">
                    <a:effectLst/>
                    <a:latin typeface="Times New Roman" panose="02020603050405020304" pitchFamily="18" charset="0"/>
                    <a:ea typeface="Times New Roman" panose="02020603050405020304" pitchFamily="18" charset="0"/>
                  </a:rPr>
                  <a:t>P(</a:t>
                </a:r>
                <a:r>
                  <a:rPr lang="en-US" sz="2400" b="1" i="1" kern="0" dirty="0" err="1">
                    <a:effectLst/>
                    <a:latin typeface="Times New Roman" panose="02020603050405020304" pitchFamily="18" charset="0"/>
                    <a:ea typeface="Times New Roman" panose="02020603050405020304" pitchFamily="18" charset="0"/>
                  </a:rPr>
                  <a:t>y|Z</a:t>
                </a:r>
                <a:r>
                  <a:rPr lang="en-US" sz="2400" b="1" i="1" kern="0" dirty="0">
                    <a:effectLst/>
                    <a:latin typeface="Times New Roman" panose="02020603050405020304" pitchFamily="18" charset="0"/>
                    <a:ea typeface="Times New Roman" panose="02020603050405020304" pitchFamily="18" charset="0"/>
                  </a:rPr>
                  <a:t>)</a:t>
                </a:r>
                <a:r>
                  <a:rPr lang="en-US" sz="2400" b="0" kern="0" dirty="0">
                    <a:effectLst/>
                    <a:latin typeface="Times New Roman" panose="02020603050405020304" pitchFamily="18" charset="0"/>
                    <a:ea typeface="Times New Roman" panose="02020603050405020304" pitchFamily="18" charset="0"/>
                  </a:rPr>
                  <a:t> denotes the predicted probability of grade category </a:t>
                </a:r>
                <a:r>
                  <a:rPr lang="en-US" sz="2400" b="1" i="1" kern="0" dirty="0">
                    <a:effectLst/>
                    <a:latin typeface="Times New Roman" panose="02020603050405020304" pitchFamily="18" charset="0"/>
                    <a:ea typeface="Times New Roman" panose="02020603050405020304" pitchFamily="18" charset="0"/>
                  </a:rPr>
                  <a:t>y</a:t>
                </a:r>
                <a:r>
                  <a:rPr lang="en-US" sz="2400" b="0" i="1" kern="0" dirty="0">
                    <a:effectLst/>
                    <a:latin typeface="Times New Roman" panose="02020603050405020304" pitchFamily="18" charset="0"/>
                    <a:ea typeface="Times New Roman" panose="02020603050405020304" pitchFamily="18" charset="0"/>
                  </a:rPr>
                  <a:t>.</a:t>
                </a:r>
              </a:p>
              <a:p>
                <a:pPr marL="0" marR="115570" indent="0" algn="just">
                  <a:lnSpc>
                    <a:spcPct val="150000"/>
                  </a:lnSpc>
                  <a:spcBef>
                    <a:spcPts val="375"/>
                  </a:spcBef>
                  <a:spcAft>
                    <a:spcPts val="0"/>
                  </a:spcAft>
                  <a:buNone/>
                </a:pPr>
                <a:endParaRPr lang="en-IN" sz="2400" b="1" kern="0" dirty="0">
                  <a:effectLst/>
                  <a:latin typeface="Times New Roman" panose="02020603050405020304" pitchFamily="18" charset="0"/>
                  <a:ea typeface="Times New Roman" panose="02020603050405020304" pitchFamily="18" charset="0"/>
                </a:endParaRPr>
              </a:p>
              <a:p>
                <a:pPr marL="0" indent="0">
                  <a:buNone/>
                </a:pPr>
                <a:endParaRPr lang="en-IN" sz="2400" b="1" dirty="0">
                  <a:solidFill>
                    <a:schemeClr val="tx2"/>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4791A0A-CB5F-B9EB-BDBC-D516EA8DA6DD}"/>
                  </a:ext>
                </a:extLst>
              </p:cNvPr>
              <p:cNvSpPr>
                <a:spLocks noGrp="1" noRot="1" noChangeAspect="1" noMove="1" noResize="1" noEditPoints="1" noAdjustHandles="1" noChangeArrowheads="1" noChangeShapeType="1" noTextEdit="1"/>
              </p:cNvSpPr>
              <p:nvPr>
                <p:ph idx="1"/>
              </p:nvPr>
            </p:nvSpPr>
            <p:spPr>
              <a:xfrm>
                <a:off x="318727" y="520671"/>
                <a:ext cx="10891463" cy="6115319"/>
              </a:xfrm>
              <a:blipFill>
                <a:blip r:embed="rId2"/>
                <a:stretch>
                  <a:fillRect l="-727" t="-2092" r="-1455"/>
                </a:stretch>
              </a:blipFill>
            </p:spPr>
            <p:txBody>
              <a:bodyPr/>
              <a:lstStyle/>
              <a:p>
                <a:r>
                  <a:rPr lang="en-IN">
                    <a:noFill/>
                  </a:rPr>
                  <a:t> </a:t>
                </a:r>
              </a:p>
            </p:txBody>
          </p:sp>
        </mc:Fallback>
      </mc:AlternateContent>
    </p:spTree>
    <p:extLst>
      <p:ext uri="{BB962C8B-B14F-4D97-AF65-F5344CB8AC3E}">
        <p14:creationId xmlns:p14="http://schemas.microsoft.com/office/powerpoint/2010/main" val="3204658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5A849-DD5A-D2FE-36ED-433E58787B95}"/>
              </a:ext>
            </a:extLst>
          </p:cNvPr>
          <p:cNvSpPr>
            <a:spLocks noGrp="1"/>
          </p:cNvSpPr>
          <p:nvPr>
            <p:ph idx="1"/>
          </p:nvPr>
        </p:nvSpPr>
        <p:spPr>
          <a:xfrm>
            <a:off x="838200" y="168450"/>
            <a:ext cx="10515600" cy="6008514"/>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USECASE DIAGRAM</a:t>
            </a:r>
          </a:p>
          <a:p>
            <a:pPr marL="0" indent="0">
              <a:buNone/>
            </a:pPr>
            <a:endParaRPr lang="en-IN"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B5A4730-2FF4-39CD-E1DD-2D4387BF3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458" y="565080"/>
            <a:ext cx="6558116" cy="6124472"/>
          </a:xfrm>
          <a:prstGeom prst="rect">
            <a:avLst/>
          </a:prstGeom>
        </p:spPr>
      </p:pic>
    </p:spTree>
    <p:extLst>
      <p:ext uri="{BB962C8B-B14F-4D97-AF65-F5344CB8AC3E}">
        <p14:creationId xmlns:p14="http://schemas.microsoft.com/office/powerpoint/2010/main" val="2030471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9FCEC-B9AF-ECBF-5FC5-75CB8C202AFE}"/>
              </a:ext>
            </a:extLst>
          </p:cNvPr>
          <p:cNvSpPr>
            <a:spLocks noGrp="1"/>
          </p:cNvSpPr>
          <p:nvPr>
            <p:ph idx="1"/>
          </p:nvPr>
        </p:nvSpPr>
        <p:spPr>
          <a:xfrm>
            <a:off x="838200" y="589280"/>
            <a:ext cx="10515600" cy="5587683"/>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CLASS DIAGRAM</a:t>
            </a:r>
          </a:p>
          <a:p>
            <a:pPr marL="0" indent="0">
              <a:buNone/>
            </a:pPr>
            <a:endParaRPr lang="en-IN" sz="2400" b="1" dirty="0">
              <a:latin typeface="Times New Roman" panose="02020603050405020304" pitchFamily="18" charset="0"/>
              <a:cs typeface="Times New Roman" panose="02020603050405020304" pitchFamily="18" charset="0"/>
            </a:endParaRPr>
          </a:p>
        </p:txBody>
      </p:sp>
      <p:pic>
        <p:nvPicPr>
          <p:cNvPr id="6" name="Content Placeholder 4">
            <a:extLst>
              <a:ext uri="{FF2B5EF4-FFF2-40B4-BE49-F238E27FC236}">
                <a16:creationId xmlns:a16="http://schemas.microsoft.com/office/drawing/2014/main" id="{8549F208-6E9B-3E29-5686-1A8631FB0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069" y="1534959"/>
            <a:ext cx="6573862" cy="4014572"/>
          </a:xfrm>
          <a:prstGeom prst="rect">
            <a:avLst/>
          </a:prstGeom>
        </p:spPr>
      </p:pic>
    </p:spTree>
    <p:extLst>
      <p:ext uri="{BB962C8B-B14F-4D97-AF65-F5344CB8AC3E}">
        <p14:creationId xmlns:p14="http://schemas.microsoft.com/office/powerpoint/2010/main" val="1845578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85DC-AAB8-9F18-F799-56685F15DB5F}"/>
              </a:ext>
            </a:extLst>
          </p:cNvPr>
          <p:cNvSpPr>
            <a:spLocks noGrp="1"/>
          </p:cNvSpPr>
          <p:nvPr>
            <p:ph type="title"/>
          </p:nvPr>
        </p:nvSpPr>
        <p:spPr>
          <a:xfrm>
            <a:off x="756920" y="1"/>
            <a:ext cx="10515600" cy="965200"/>
          </a:xfrm>
        </p:spPr>
        <p:txBody>
          <a:bodyPr>
            <a:normAutofit/>
          </a:bodyPr>
          <a:lstStyle/>
          <a:p>
            <a:r>
              <a:rPr lang="en-IN" sz="2400" b="1" dirty="0">
                <a:latin typeface="Times New Roman" panose="02020603050405020304" pitchFamily="18" charset="0"/>
                <a:cs typeface="Times New Roman" panose="02020603050405020304" pitchFamily="18" charset="0"/>
              </a:rPr>
              <a:t>SEQUENCE DIAGRAM</a:t>
            </a:r>
          </a:p>
        </p:txBody>
      </p:sp>
      <p:pic>
        <p:nvPicPr>
          <p:cNvPr id="5" name="Content Placeholder 4">
            <a:extLst>
              <a:ext uri="{FF2B5EF4-FFF2-40B4-BE49-F238E27FC236}">
                <a16:creationId xmlns:a16="http://schemas.microsoft.com/office/drawing/2014/main" id="{39C420FF-38E6-FDF6-8A1D-B53A8E9B96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120" y="1158240"/>
            <a:ext cx="9723119" cy="5273039"/>
          </a:xfrm>
        </p:spPr>
      </p:pic>
    </p:spTree>
    <p:extLst>
      <p:ext uri="{BB962C8B-B14F-4D97-AF65-F5344CB8AC3E}">
        <p14:creationId xmlns:p14="http://schemas.microsoft.com/office/powerpoint/2010/main" val="41516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693074" y="564197"/>
            <a:ext cx="8229600" cy="960438"/>
          </a:xfrm>
        </p:spPr>
        <p:txBody>
          <a:bodyPr>
            <a:normAutofit fontScale="90000"/>
          </a:bodyPr>
          <a:lstStyle/>
          <a:p>
            <a:r>
              <a:rPr lang="en-IN" sz="2700" b="1" dirty="0">
                <a:solidFill>
                  <a:schemeClr val="accent1">
                    <a:lumMod val="75000"/>
                  </a:schemeClr>
                </a:solidFill>
                <a:latin typeface="Times New Roman" panose="02020603050405020304" pitchFamily="18" charset="0"/>
                <a:cs typeface="Times New Roman" panose="02020603050405020304" pitchFamily="18" charset="0"/>
              </a:rPr>
              <a:t>ABSTRACT</a:t>
            </a:r>
            <a:br>
              <a:rPr lang="en-IN" dirty="0">
                <a:solidFill>
                  <a:srgbClr val="C00000"/>
                </a:solidFill>
                <a:latin typeface="Times New Roman" panose="02020603050405020304" pitchFamily="18" charset="0"/>
                <a:cs typeface="Times New Roman" panose="02020603050405020304" pitchFamily="18" charset="0"/>
              </a:rPr>
            </a:br>
            <a:endParaRPr lang="en-US" dirty="0"/>
          </a:p>
        </p:txBody>
      </p:sp>
      <p:sp>
        <p:nvSpPr>
          <p:cNvPr id="1048611" name="Rectangle 3"/>
          <p:cNvSpPr/>
          <p:nvPr/>
        </p:nvSpPr>
        <p:spPr>
          <a:xfrm>
            <a:off x="570057" y="1400156"/>
            <a:ext cx="10839623" cy="4893647"/>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Times New Roman" pitchFamily="18" charset="0"/>
                <a:cs typeface="Times New Roman" pitchFamily="18" charset="0"/>
              </a:rPr>
              <a:t>Automatic short-answer grading (ASAG) is a crucial part of intelligent tutoring systems (ITS). </a:t>
            </a:r>
          </a:p>
          <a:p>
            <a:pPr marL="342900" indent="-342900" algn="just">
              <a:buFont typeface="Arial" panose="020B0604020202020204" pitchFamily="34" charset="0"/>
              <a:buChar char="•"/>
            </a:pPr>
            <a:endParaRPr lang="en-IN" sz="2400" dirty="0">
              <a:latin typeface="Times New Roman" pitchFamily="18" charset="0"/>
              <a:cs typeface="Times New Roman" pitchFamily="18" charset="0"/>
            </a:endParaRPr>
          </a:p>
          <a:p>
            <a:pPr marL="342900" indent="-342900" algn="just">
              <a:buFont typeface="Arial" panose="020B0604020202020204" pitchFamily="34" charset="0"/>
              <a:buChar char="•"/>
            </a:pPr>
            <a:r>
              <a:rPr lang="en-IN" sz="2400" dirty="0">
                <a:latin typeface="Times New Roman" pitchFamily="18" charset="0"/>
                <a:cs typeface="Times New Roman" pitchFamily="18" charset="0"/>
              </a:rPr>
              <a:t>Deep learning is an advanced technique to understand sentences completely.</a:t>
            </a:r>
          </a:p>
          <a:p>
            <a:pPr marL="342900" indent="-342900" algn="just">
              <a:buFont typeface="Arial" panose="020B0604020202020204" pitchFamily="34" charset="0"/>
              <a:buChar char="•"/>
            </a:pPr>
            <a:endParaRPr lang="en-US" sz="2400" dirty="0">
              <a:solidFill>
                <a:schemeClr val="tx1">
                  <a:lumMod val="95000"/>
                  <a:lumOff val="5000"/>
                </a:schemeClr>
              </a:solidFill>
              <a:latin typeface="Times New Roman" pitchFamily="18" charset="0"/>
              <a:cs typeface="Times New Roman" pitchFamily="18" charset="0"/>
            </a:endParaRPr>
          </a:p>
          <a:p>
            <a:pPr marL="342900" indent="-342900" algn="just">
              <a:buFont typeface="Arial" panose="020B0604020202020204" pitchFamily="34" charset="0"/>
              <a:buChar char="•"/>
            </a:pPr>
            <a:r>
              <a:rPr lang="en-IN" sz="2400" dirty="0">
                <a:solidFill>
                  <a:schemeClr val="tx1">
                    <a:lumMod val="95000"/>
                    <a:lumOff val="5000"/>
                  </a:schemeClr>
                </a:solidFill>
                <a:latin typeface="Times New Roman" pitchFamily="18" charset="0"/>
                <a:cs typeface="Times New Roman" pitchFamily="18" charset="0"/>
              </a:rPr>
              <a:t>Using deep learning for ASAG is still hard because, it may not give high-precision scoring.</a:t>
            </a:r>
          </a:p>
          <a:p>
            <a:pPr marL="342900" indent="-342900" algn="just">
              <a:buFont typeface="Arial" panose="020B0604020202020204" pitchFamily="34" charset="0"/>
              <a:buChar char="•"/>
            </a:pPr>
            <a:endParaRPr lang="en-IN" sz="2400" dirty="0">
              <a:solidFill>
                <a:schemeClr val="tx1">
                  <a:lumMod val="95000"/>
                  <a:lumOff val="5000"/>
                </a:schemeClr>
              </a:solidFill>
              <a:latin typeface="Times New Roman" pitchFamily="18" charset="0"/>
              <a:cs typeface="Times New Roman" pitchFamily="18" charset="0"/>
            </a:endParaRPr>
          </a:p>
          <a:p>
            <a:pPr marL="342900" indent="-342900" algn="just">
              <a:buFont typeface="Arial" panose="020B0604020202020204" pitchFamily="34" charset="0"/>
              <a:buChar char="•"/>
            </a:pPr>
            <a:r>
              <a:rPr lang="en-IN" sz="2400" dirty="0">
                <a:solidFill>
                  <a:schemeClr val="tx1">
                    <a:lumMod val="95000"/>
                    <a:lumOff val="5000"/>
                  </a:schemeClr>
                </a:solidFill>
                <a:latin typeface="Times New Roman" pitchFamily="18" charset="0"/>
                <a:cs typeface="Times New Roman" pitchFamily="18" charset="0"/>
              </a:rPr>
              <a:t>Additionally, ASAG’s corpus is small and doesn't have a lot of training data for deep learning. </a:t>
            </a:r>
          </a:p>
          <a:p>
            <a:pPr marL="342900" indent="-342900" algn="just">
              <a:buFont typeface="Arial" panose="020B0604020202020204" pitchFamily="34" charset="0"/>
              <a:buChar char="•"/>
            </a:pPr>
            <a:endParaRPr lang="en-IN" sz="2400" dirty="0">
              <a:solidFill>
                <a:schemeClr val="tx1">
                  <a:lumMod val="95000"/>
                  <a:lumOff val="5000"/>
                </a:schemeClr>
              </a:solidFill>
              <a:latin typeface="Times New Roman" pitchFamily="18" charset="0"/>
              <a:cs typeface="Times New Roman" pitchFamily="18" charset="0"/>
            </a:endParaRPr>
          </a:p>
          <a:p>
            <a:pPr marL="342900" indent="-342900" algn="just">
              <a:buFont typeface="Arial" panose="020B0604020202020204" pitchFamily="34" charset="0"/>
              <a:buChar char="•"/>
            </a:pPr>
            <a:r>
              <a:rPr lang="en-IN" sz="2400" dirty="0">
                <a:latin typeface="Times New Roman" pitchFamily="18" charset="0"/>
                <a:cs typeface="Times New Roman" pitchFamily="18" charset="0"/>
              </a:rPr>
              <a:t>To tackle these obstacles, BERT based deep neural network  for  ASAG is proposed.</a:t>
            </a:r>
            <a:endParaRPr lang="en-US" sz="2400" dirty="0">
              <a:solidFill>
                <a:schemeClr val="tx1">
                  <a:lumMod val="95000"/>
                  <a:lumOff val="5000"/>
                </a:schemeClr>
              </a:solidFill>
              <a:latin typeface="Times New Roman" pitchFamily="18" charset="0"/>
              <a:cs typeface="Times New Roman" pitchFamily="18" charset="0"/>
            </a:endParaRPr>
          </a:p>
          <a:p>
            <a:pPr marL="342900" indent="-342900" algn="just">
              <a:buFont typeface="Arial" panose="020B0604020202020204" pitchFamily="34" charset="0"/>
              <a:buChar char="•"/>
            </a:pPr>
            <a:endParaRPr lang="en-US" sz="24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3ABB-2DDE-2EAB-8E7B-DF7335848A2F}"/>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COLLABORATION DIAGRAM</a:t>
            </a:r>
          </a:p>
        </p:txBody>
      </p:sp>
      <p:pic>
        <p:nvPicPr>
          <p:cNvPr id="5" name="Content Placeholder 4">
            <a:extLst>
              <a:ext uri="{FF2B5EF4-FFF2-40B4-BE49-F238E27FC236}">
                <a16:creationId xmlns:a16="http://schemas.microsoft.com/office/drawing/2014/main" id="{9EEFDF39-DE29-E26C-FD87-37E0BE7FF4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6480" y="1690688"/>
            <a:ext cx="7437119" cy="4354512"/>
          </a:xfrm>
        </p:spPr>
      </p:pic>
    </p:spTree>
    <p:extLst>
      <p:ext uri="{BB962C8B-B14F-4D97-AF65-F5344CB8AC3E}">
        <p14:creationId xmlns:p14="http://schemas.microsoft.com/office/powerpoint/2010/main" val="2471482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FDA3-0BCB-6606-6933-79239F157A86}"/>
              </a:ext>
            </a:extLst>
          </p:cNvPr>
          <p:cNvSpPr>
            <a:spLocks noGrp="1"/>
          </p:cNvSpPr>
          <p:nvPr>
            <p:ph type="title"/>
          </p:nvPr>
        </p:nvSpPr>
        <p:spPr>
          <a:xfrm>
            <a:off x="838200" y="174941"/>
            <a:ext cx="10515600" cy="1325563"/>
          </a:xfrm>
        </p:spPr>
        <p:txBody>
          <a:bodyPr>
            <a:normAutofit/>
          </a:bodyPr>
          <a:lstStyle/>
          <a:p>
            <a:r>
              <a:rPr lang="en-IN" sz="2400" b="1" dirty="0">
                <a:latin typeface="Times New Roman" panose="02020603050405020304" pitchFamily="18" charset="0"/>
                <a:cs typeface="Times New Roman" panose="02020603050405020304" pitchFamily="18" charset="0"/>
              </a:rPr>
              <a:t>STATECHART DIAGRAM</a:t>
            </a:r>
          </a:p>
        </p:txBody>
      </p:sp>
      <p:pic>
        <p:nvPicPr>
          <p:cNvPr id="5" name="Content Placeholder 4">
            <a:extLst>
              <a:ext uri="{FF2B5EF4-FFF2-40B4-BE49-F238E27FC236}">
                <a16:creationId xmlns:a16="http://schemas.microsoft.com/office/drawing/2014/main" id="{DCD481A5-3B0C-C9B9-0064-FAA2D944C8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0320" y="1500504"/>
            <a:ext cx="9113520" cy="4900296"/>
          </a:xfrm>
        </p:spPr>
      </p:pic>
    </p:spTree>
    <p:extLst>
      <p:ext uri="{BB962C8B-B14F-4D97-AF65-F5344CB8AC3E}">
        <p14:creationId xmlns:p14="http://schemas.microsoft.com/office/powerpoint/2010/main" val="2671220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73F3-8545-12F3-9205-6F62DD278B63}"/>
              </a:ext>
            </a:extLst>
          </p:cNvPr>
          <p:cNvSpPr>
            <a:spLocks noGrp="1"/>
          </p:cNvSpPr>
          <p:nvPr>
            <p:ph type="title"/>
          </p:nvPr>
        </p:nvSpPr>
        <p:spPr>
          <a:xfrm>
            <a:off x="838200" y="34607"/>
            <a:ext cx="10515600" cy="661035"/>
          </a:xfrm>
        </p:spPr>
        <p:txBody>
          <a:bodyPr>
            <a:normAutofit/>
          </a:bodyPr>
          <a:lstStyle/>
          <a:p>
            <a:r>
              <a:rPr lang="en-IN" sz="2400" b="1" dirty="0">
                <a:latin typeface="Times New Roman" panose="02020603050405020304" pitchFamily="18" charset="0"/>
                <a:cs typeface="Times New Roman" panose="02020603050405020304" pitchFamily="18" charset="0"/>
              </a:rPr>
              <a:t>ACTIVITY DIAGRAM</a:t>
            </a:r>
          </a:p>
        </p:txBody>
      </p:sp>
      <p:pic>
        <p:nvPicPr>
          <p:cNvPr id="9" name="Content Placeholder 8">
            <a:extLst>
              <a:ext uri="{FF2B5EF4-FFF2-40B4-BE49-F238E27FC236}">
                <a16:creationId xmlns:a16="http://schemas.microsoft.com/office/drawing/2014/main" id="{376BE762-9D9D-C1D6-76FE-B81D2A4A3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000" y="695642"/>
            <a:ext cx="8310880" cy="5994400"/>
          </a:xfrm>
        </p:spPr>
      </p:pic>
    </p:spTree>
    <p:extLst>
      <p:ext uri="{BB962C8B-B14F-4D97-AF65-F5344CB8AC3E}">
        <p14:creationId xmlns:p14="http://schemas.microsoft.com/office/powerpoint/2010/main" val="247445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8C6FF-D5BE-DE80-73A6-AB9AA31B9912}"/>
              </a:ext>
            </a:extLst>
          </p:cNvPr>
          <p:cNvSpPr>
            <a:spLocks noGrp="1"/>
          </p:cNvSpPr>
          <p:nvPr>
            <p:ph idx="1"/>
          </p:nvPr>
        </p:nvSpPr>
        <p:spPr>
          <a:xfrm>
            <a:off x="838200" y="487680"/>
            <a:ext cx="10515600" cy="5689283"/>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COMPONENT DIAGRAM</a:t>
            </a:r>
          </a:p>
        </p:txBody>
      </p:sp>
      <p:pic>
        <p:nvPicPr>
          <p:cNvPr id="5" name="Picture 4">
            <a:extLst>
              <a:ext uri="{FF2B5EF4-FFF2-40B4-BE49-F238E27FC236}">
                <a16:creationId xmlns:a16="http://schemas.microsoft.com/office/drawing/2014/main" id="{9C366C1E-D4D2-575C-9C7C-6328CAE7A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320" y="1747521"/>
            <a:ext cx="7020560" cy="3810000"/>
          </a:xfrm>
          <a:prstGeom prst="rect">
            <a:avLst/>
          </a:prstGeom>
        </p:spPr>
      </p:pic>
    </p:spTree>
    <p:extLst>
      <p:ext uri="{BB962C8B-B14F-4D97-AF65-F5344CB8AC3E}">
        <p14:creationId xmlns:p14="http://schemas.microsoft.com/office/powerpoint/2010/main" val="2473491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D46BA8-B03E-F9B0-BF12-2A20079E681B}"/>
              </a:ext>
            </a:extLst>
          </p:cNvPr>
          <p:cNvSpPr>
            <a:spLocks noGrp="1"/>
          </p:cNvSpPr>
          <p:nvPr>
            <p:ph idx="1"/>
          </p:nvPr>
        </p:nvSpPr>
        <p:spPr>
          <a:xfrm>
            <a:off x="838200" y="416560"/>
            <a:ext cx="10515600" cy="5760403"/>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DEPLOYMENT DIAGRAM</a:t>
            </a:r>
          </a:p>
          <a:p>
            <a:pPr marL="0" indent="0">
              <a:buNone/>
            </a:pP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D08D980-607B-1E88-8903-23201AFCD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541" y="1339664"/>
            <a:ext cx="6832917" cy="5101776"/>
          </a:xfrm>
          <a:prstGeom prst="rect">
            <a:avLst/>
          </a:prstGeom>
        </p:spPr>
      </p:pic>
    </p:spTree>
    <p:extLst>
      <p:ext uri="{BB962C8B-B14F-4D97-AF65-F5344CB8AC3E}">
        <p14:creationId xmlns:p14="http://schemas.microsoft.com/office/powerpoint/2010/main" val="1498912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F1DAC6-82A5-1E7C-7576-C348DFCAF3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0746" y="640080"/>
            <a:ext cx="6647380" cy="5986752"/>
          </a:xfrm>
        </p:spPr>
      </p:pic>
      <p:sp>
        <p:nvSpPr>
          <p:cNvPr id="6" name="TextBox 5">
            <a:extLst>
              <a:ext uri="{FF2B5EF4-FFF2-40B4-BE49-F238E27FC236}">
                <a16:creationId xmlns:a16="http://schemas.microsoft.com/office/drawing/2014/main" id="{69143BC5-3C6E-5CD5-AA07-ADE8BAD342B2}"/>
              </a:ext>
            </a:extLst>
          </p:cNvPr>
          <p:cNvSpPr txBox="1"/>
          <p:nvPr/>
        </p:nvSpPr>
        <p:spPr>
          <a:xfrm>
            <a:off x="430988" y="270748"/>
            <a:ext cx="342577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PACKAGE DIAGRAM</a:t>
            </a:r>
          </a:p>
        </p:txBody>
      </p:sp>
    </p:spTree>
    <p:extLst>
      <p:ext uri="{BB962C8B-B14F-4D97-AF65-F5344CB8AC3E}">
        <p14:creationId xmlns:p14="http://schemas.microsoft.com/office/powerpoint/2010/main" val="3665110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9DB3-29C7-C0FF-F16E-9E4569D8C537}"/>
              </a:ext>
            </a:extLst>
          </p:cNvPr>
          <p:cNvSpPr>
            <a:spLocks noGrp="1"/>
          </p:cNvSpPr>
          <p:nvPr>
            <p:ph type="title"/>
          </p:nvPr>
        </p:nvSpPr>
        <p:spPr>
          <a:xfrm>
            <a:off x="595559" y="156053"/>
            <a:ext cx="10788721" cy="1067975"/>
          </a:xfrm>
        </p:spPr>
        <p:txBody>
          <a:bodyPr>
            <a:normAutofit/>
          </a:bodyPr>
          <a:lstStyle/>
          <a:p>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DATA FLOW DIAGRAM </a:t>
            </a:r>
            <a:endParaRPr lang="en-IN"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7670F87-7BE3-687F-0E06-F8DBAB1B2C9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8561" y="1214644"/>
            <a:ext cx="6880260" cy="1199655"/>
          </a:xfrm>
          <a:prstGeom prst="rect">
            <a:avLst/>
          </a:prstGeom>
          <a:noFill/>
          <a:ln>
            <a:noFill/>
          </a:ln>
        </p:spPr>
      </p:pic>
      <p:sp>
        <p:nvSpPr>
          <p:cNvPr id="5" name="TextBox 4">
            <a:extLst>
              <a:ext uri="{FF2B5EF4-FFF2-40B4-BE49-F238E27FC236}">
                <a16:creationId xmlns:a16="http://schemas.microsoft.com/office/drawing/2014/main" id="{5FEE596B-DE0D-6B2A-6545-3C89C2EFB45C}"/>
              </a:ext>
            </a:extLst>
          </p:cNvPr>
          <p:cNvSpPr txBox="1"/>
          <p:nvPr/>
        </p:nvSpPr>
        <p:spPr>
          <a:xfrm>
            <a:off x="4082265" y="2515991"/>
            <a:ext cx="4027470" cy="461665"/>
          </a:xfrm>
          <a:prstGeom prst="rect">
            <a:avLst/>
          </a:prstGeom>
          <a:noFill/>
        </p:spPr>
        <p:txBody>
          <a:bodyPr wrap="square" rtlCol="0">
            <a:spAutoFit/>
          </a:bodyPr>
          <a:lstStyle/>
          <a:p>
            <a:r>
              <a:rPr lang="en-US" sz="2400" dirty="0"/>
              <a:t>             </a:t>
            </a:r>
            <a:r>
              <a:rPr lang="en-US" sz="2400" b="1" dirty="0">
                <a:latin typeface="Times New Roman" panose="02020603050405020304" pitchFamily="18" charset="0"/>
                <a:cs typeface="Times New Roman" panose="02020603050405020304" pitchFamily="18" charset="0"/>
              </a:rPr>
              <a:t>DFD LEVEL 0</a:t>
            </a:r>
            <a:endParaRPr lang="en-US" sz="2400" b="1" kern="1200" dirty="0">
              <a:solidFill>
                <a:schemeClr val="tx1"/>
              </a:solidFill>
              <a:latin typeface="Times New Roman" panose="02020603050405020304" pitchFamily="18" charset="0"/>
              <a:cs typeface="Times New Roman" panose="02020603050405020304" pitchFamily="18" charset="0"/>
            </a:endParaRPr>
          </a:p>
        </p:txBody>
      </p:sp>
      <p:pic>
        <p:nvPicPr>
          <p:cNvPr id="3" name="Content Placeholder 3">
            <a:extLst>
              <a:ext uri="{FF2B5EF4-FFF2-40B4-BE49-F238E27FC236}">
                <a16:creationId xmlns:a16="http://schemas.microsoft.com/office/drawing/2014/main" id="{A0F160E1-D75A-0467-1BBB-3E42BAF9F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478" y="3234662"/>
            <a:ext cx="8332341" cy="2418080"/>
          </a:xfrm>
          <a:prstGeom prst="rect">
            <a:avLst/>
          </a:prstGeom>
        </p:spPr>
      </p:pic>
      <p:sp>
        <p:nvSpPr>
          <p:cNvPr id="8" name="TextBox 7">
            <a:extLst>
              <a:ext uri="{FF2B5EF4-FFF2-40B4-BE49-F238E27FC236}">
                <a16:creationId xmlns:a16="http://schemas.microsoft.com/office/drawing/2014/main" id="{400827E0-622F-0617-14B5-C23C8E52C68B}"/>
              </a:ext>
            </a:extLst>
          </p:cNvPr>
          <p:cNvSpPr txBox="1"/>
          <p:nvPr/>
        </p:nvSpPr>
        <p:spPr>
          <a:xfrm>
            <a:off x="5061735" y="6011440"/>
            <a:ext cx="60960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DFD LEVEL 1</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670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71D429-ECE8-27AD-774E-727A29526E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4448" y="311387"/>
            <a:ext cx="7160631" cy="5919788"/>
          </a:xfrm>
          <a:prstGeom prst="rect">
            <a:avLst/>
          </a:prstGeom>
        </p:spPr>
      </p:pic>
      <p:sp>
        <p:nvSpPr>
          <p:cNvPr id="7" name="TextBox 6">
            <a:extLst>
              <a:ext uri="{FF2B5EF4-FFF2-40B4-BE49-F238E27FC236}">
                <a16:creationId xmlns:a16="http://schemas.microsoft.com/office/drawing/2014/main" id="{B78AA27B-9F2C-2F82-A413-92F68FFAA131}"/>
              </a:ext>
            </a:extLst>
          </p:cNvPr>
          <p:cNvSpPr txBox="1"/>
          <p:nvPr/>
        </p:nvSpPr>
        <p:spPr>
          <a:xfrm rot="10800000" flipV="1">
            <a:off x="5128289" y="6231493"/>
            <a:ext cx="437679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DFD LEVEL 2</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631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B905-6C04-425C-A29E-D3BFD767B7BD}"/>
              </a:ext>
            </a:extLst>
          </p:cNvPr>
          <p:cNvSpPr>
            <a:spLocks noGrp="1"/>
          </p:cNvSpPr>
          <p:nvPr>
            <p:ph type="title"/>
          </p:nvPr>
        </p:nvSpPr>
        <p:spPr>
          <a:xfrm>
            <a:off x="510283" y="324804"/>
            <a:ext cx="10843517" cy="681036"/>
          </a:xfrm>
        </p:spPr>
        <p:txBody>
          <a:bodyPr>
            <a:normAutofit/>
          </a:bodyPr>
          <a:lstStyle/>
          <a:p>
            <a:r>
              <a:rPr lang="en-US" sz="2400" b="1" dirty="0">
                <a:solidFill>
                  <a:schemeClr val="tx2"/>
                </a:solidFill>
                <a:latin typeface="Times New Roman" panose="02020603050405020304" pitchFamily="18" charset="0"/>
                <a:cs typeface="Times New Roman" panose="02020603050405020304" pitchFamily="18" charset="0"/>
              </a:rPr>
              <a:t>IMPLEMENTATION</a:t>
            </a:r>
            <a:endParaRPr lang="en-IN" sz="2400" b="1" dirty="0">
              <a:solidFill>
                <a:schemeClr val="tx2"/>
              </a:solidFill>
              <a:latin typeface="Dubai Light" panose="020B0303030403030204" pitchFamily="34" charset="-78"/>
              <a:cs typeface="Dubai Light" panose="020B0303030403030204" pitchFamily="34" charset="-78"/>
            </a:endParaRPr>
          </a:p>
        </p:txBody>
      </p:sp>
      <p:sp>
        <p:nvSpPr>
          <p:cNvPr id="3" name="Content Placeholder 2">
            <a:extLst>
              <a:ext uri="{FF2B5EF4-FFF2-40B4-BE49-F238E27FC236}">
                <a16:creationId xmlns:a16="http://schemas.microsoft.com/office/drawing/2014/main" id="{BABFBC62-7BA3-10BA-328B-8B40DB81A647}"/>
              </a:ext>
            </a:extLst>
          </p:cNvPr>
          <p:cNvSpPr>
            <a:spLocks noGrp="1"/>
          </p:cNvSpPr>
          <p:nvPr>
            <p:ph idx="1"/>
          </p:nvPr>
        </p:nvSpPr>
        <p:spPr>
          <a:xfrm>
            <a:off x="510283" y="1005840"/>
            <a:ext cx="10843517" cy="5659120"/>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DATASET</a:t>
            </a:r>
          </a:p>
          <a:p>
            <a:pPr>
              <a:lnSpc>
                <a:spcPct val="150000"/>
              </a:lnSpc>
            </a:pPr>
            <a:r>
              <a:rPr lang="en-US" sz="2400" dirty="0">
                <a:solidFill>
                  <a:srgbClr val="000000"/>
                </a:solidFill>
                <a:effectLst/>
                <a:latin typeface="Times New Roman" panose="02020603050405020304" pitchFamily="18" charset="0"/>
                <a:ea typeface="Calibri" panose="020F0502020204030204" pitchFamily="34" charset="0"/>
              </a:rPr>
              <a:t>The dataset we used in our experiments was the Short Answer Scoring SemEval-2013 dataset and Mohler dataset (2011). </a:t>
            </a:r>
          </a:p>
          <a:p>
            <a:pPr>
              <a:lnSpc>
                <a:spcPct val="150000"/>
              </a:lnSpc>
            </a:pPr>
            <a:r>
              <a:rPr lang="en-US" sz="2400" dirty="0">
                <a:solidFill>
                  <a:srgbClr val="000000"/>
                </a:solidFill>
                <a:effectLst/>
                <a:latin typeface="Times New Roman" panose="02020603050405020304" pitchFamily="18" charset="0"/>
                <a:ea typeface="Calibri" panose="020F0502020204030204" pitchFamily="34" charset="0"/>
              </a:rPr>
              <a:t>We used the </a:t>
            </a:r>
            <a:r>
              <a:rPr lang="en-US" sz="2400" dirty="0" err="1">
                <a:solidFill>
                  <a:srgbClr val="000000"/>
                </a:solidFill>
                <a:effectLst/>
                <a:latin typeface="Times New Roman" panose="02020603050405020304" pitchFamily="18" charset="0"/>
                <a:ea typeface="Calibri" panose="020F0502020204030204" pitchFamily="34" charset="0"/>
              </a:rPr>
              <a:t>SciEntsBank</a:t>
            </a:r>
            <a:r>
              <a:rPr lang="en-US" sz="2400" dirty="0">
                <a:solidFill>
                  <a:srgbClr val="000000"/>
                </a:solidFill>
                <a:effectLst/>
                <a:latin typeface="Times New Roman" panose="02020603050405020304" pitchFamily="18" charset="0"/>
                <a:ea typeface="Calibri" panose="020F0502020204030204" pitchFamily="34" charset="0"/>
              </a:rPr>
              <a:t> corpus in the SemEval-2013 dataset. </a:t>
            </a:r>
            <a:r>
              <a:rPr lang="en-US" sz="2400" dirty="0" err="1">
                <a:solidFill>
                  <a:srgbClr val="000000"/>
                </a:solidFill>
                <a:effectLst/>
                <a:latin typeface="Times New Roman" panose="02020603050405020304" pitchFamily="18" charset="0"/>
                <a:ea typeface="Calibri" panose="020F0502020204030204" pitchFamily="34" charset="0"/>
              </a:rPr>
              <a:t>SciEntsBank</a:t>
            </a:r>
            <a:r>
              <a:rPr lang="en-US" sz="2400" dirty="0">
                <a:solidFill>
                  <a:srgbClr val="000000"/>
                </a:solidFill>
                <a:effectLst/>
                <a:latin typeface="Times New Roman" panose="02020603050405020304" pitchFamily="18" charset="0"/>
                <a:ea typeface="Calibri" panose="020F0502020204030204" pitchFamily="34" charset="0"/>
              </a:rPr>
              <a:t> corpus contains approximately 10 000 answers to 197 assessment questions in 15 different science domains. </a:t>
            </a:r>
          </a:p>
          <a:p>
            <a:pPr>
              <a:lnSpc>
                <a:spcPct val="150000"/>
              </a:lnSpc>
            </a:pPr>
            <a:r>
              <a:rPr lang="en-US" sz="2400" dirty="0">
                <a:solidFill>
                  <a:srgbClr val="000000"/>
                </a:solidFill>
                <a:effectLst/>
                <a:latin typeface="Times New Roman" panose="02020603050405020304" pitchFamily="18" charset="0"/>
                <a:ea typeface="Calibri" panose="020F0502020204030204" pitchFamily="34" charset="0"/>
              </a:rPr>
              <a:t>This corpus is a benchmark for the ASAG classification task. </a:t>
            </a:r>
            <a:endParaRPr lang="en-IN" sz="2400" dirty="0">
              <a:solidFill>
                <a:srgbClr val="000000"/>
              </a:solidFill>
              <a:latin typeface="Times New Roman" panose="02020603050405020304" pitchFamily="18" charset="0"/>
              <a:ea typeface="Calibri" panose="020F0502020204030204" pitchFamily="34" charset="0"/>
            </a:endParaRPr>
          </a:p>
          <a:p>
            <a:pPr>
              <a:lnSpc>
                <a:spcPct val="150000"/>
              </a:lnSpc>
            </a:pPr>
            <a:r>
              <a:rPr lang="en-US" sz="2400" dirty="0">
                <a:solidFill>
                  <a:srgbClr val="000000"/>
                </a:solidFill>
                <a:effectLst/>
                <a:latin typeface="Times New Roman" panose="02020603050405020304" pitchFamily="18" charset="0"/>
                <a:ea typeface="Calibri" panose="020F0502020204030204" pitchFamily="34" charset="0"/>
              </a:rPr>
              <a:t>A computer science short-answer dataset were created by Mohler </a:t>
            </a:r>
            <a:r>
              <a:rPr lang="en-US" sz="2400" dirty="0">
                <a:solidFill>
                  <a:srgbClr val="000000"/>
                </a:solidFill>
                <a:effectLst/>
                <a:latin typeface="Times New Roman" panose="02020603050405020304" pitchFamily="18" charset="0"/>
                <a:ea typeface="Times New Roman" panose="02020603050405020304" pitchFamily="18" charset="0"/>
              </a:rPr>
              <a:t>et al. </a:t>
            </a:r>
            <a:r>
              <a:rPr lang="en-US" sz="2400" dirty="0">
                <a:solidFill>
                  <a:srgbClr val="000000"/>
                </a:solidFill>
                <a:effectLst/>
                <a:latin typeface="Times New Roman" panose="02020603050405020304" pitchFamily="18" charset="0"/>
                <a:ea typeface="Calibri" panose="020F0502020204030204" pitchFamily="34" charset="0"/>
              </a:rPr>
              <a:t>from ten assignments and two exams of an introductory computer science class at the University of North Texas. </a:t>
            </a:r>
            <a:endParaRPr lang="en-IN" sz="24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350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48C3F45-310C-B91B-A68D-982480CE9CC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365125"/>
            <a:ext cx="10073640" cy="5811838"/>
          </a:xfrm>
          <a:prstGeom prst="rect">
            <a:avLst/>
          </a:prstGeom>
        </p:spPr>
      </p:pic>
    </p:spTree>
    <p:extLst>
      <p:ext uri="{BB962C8B-B14F-4D97-AF65-F5344CB8AC3E}">
        <p14:creationId xmlns:p14="http://schemas.microsoft.com/office/powerpoint/2010/main" val="1510064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Rectangle 1"/>
          <p:cNvSpPr/>
          <p:nvPr/>
        </p:nvSpPr>
        <p:spPr>
          <a:xfrm>
            <a:off x="589280" y="1764653"/>
            <a:ext cx="10922000" cy="3785652"/>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Bidirectional Encoder Representations from Transformers </a:t>
            </a:r>
            <a:r>
              <a:rPr lang="en-US" sz="2400" b="1" dirty="0">
                <a:latin typeface="Times New Roman" panose="02020603050405020304" pitchFamily="18" charset="0"/>
                <a:cs typeface="Times New Roman" panose="02020603050405020304" pitchFamily="18" charset="0"/>
              </a:rPr>
              <a:t>(</a:t>
            </a:r>
            <a:r>
              <a:rPr lang="en-IN" sz="2400" dirty="0">
                <a:solidFill>
                  <a:schemeClr val="tx1">
                    <a:lumMod val="95000"/>
                    <a:lumOff val="5000"/>
                  </a:schemeClr>
                </a:solidFill>
                <a:latin typeface="Times New Roman" pitchFamily="18" charset="0"/>
                <a:cs typeface="Times New Roman" pitchFamily="18" charset="0"/>
              </a:rPr>
              <a:t>BERT) model is used to understand the answer better, even with limited examples.</a:t>
            </a:r>
          </a:p>
          <a:p>
            <a:pPr marL="342900" indent="-342900" algn="just">
              <a:buFont typeface="Arial" panose="020B0604020202020204" pitchFamily="34" charset="0"/>
              <a:buChar char="•"/>
            </a:pPr>
            <a:endParaRPr lang="en-US" sz="2400" dirty="0">
              <a:solidFill>
                <a:schemeClr val="tx1">
                  <a:lumMod val="95000"/>
                  <a:lumOff val="5000"/>
                </a:schemeClr>
              </a:solidFill>
              <a:latin typeface="Times New Roman" pitchFamily="18" charset="0"/>
              <a:cs typeface="Times New Roman" pitchFamily="18" charset="0"/>
            </a:endParaRPr>
          </a:p>
          <a:p>
            <a:pPr marL="342900" indent="-342900" algn="just">
              <a:buFont typeface="Arial" panose="020B0604020202020204" pitchFamily="34" charset="0"/>
              <a:buChar char="•"/>
            </a:pPr>
            <a:r>
              <a:rPr lang="en-IN" sz="2400" dirty="0">
                <a:latin typeface="Times New Roman" pitchFamily="18" charset="0"/>
                <a:cs typeface="Times New Roman" pitchFamily="18" charset="0"/>
              </a:rPr>
              <a:t>To make ASAG even better, a special layer called the semantic refinement layer is incorporated which improves the BERT results. </a:t>
            </a:r>
          </a:p>
          <a:p>
            <a:pPr marL="342900" indent="-342900" algn="just">
              <a:buFont typeface="Arial" panose="020B0604020202020204" pitchFamily="34" charset="0"/>
              <a:buChar char="•"/>
            </a:pPr>
            <a:endParaRPr lang="en-IN" sz="2400" dirty="0">
              <a:latin typeface="Times New Roman" pitchFamily="18" charset="0"/>
              <a:cs typeface="Times New Roman" pitchFamily="18" charset="0"/>
            </a:endParaRPr>
          </a:p>
          <a:p>
            <a:pPr marL="342900" indent="-342900" algn="just">
              <a:buFont typeface="Arial" panose="020B0604020202020204" pitchFamily="34" charset="0"/>
              <a:buChar char="•"/>
            </a:pPr>
            <a:r>
              <a:rPr lang="en-IN" sz="2400" dirty="0">
                <a:latin typeface="Times New Roman" pitchFamily="18" charset="0"/>
                <a:cs typeface="Times New Roman" pitchFamily="18" charset="0"/>
              </a:rPr>
              <a:t>The semantic refinement layer has Bi-LSTM network that helps to generate a powerful semantic representation.</a:t>
            </a:r>
          </a:p>
          <a:p>
            <a:pPr marL="342900" indent="-342900" algn="just">
              <a:buFont typeface="Arial" panose="020B0604020202020204" pitchFamily="34" charset="0"/>
              <a:buChar char="•"/>
            </a:pPr>
            <a:endParaRPr lang="en-GB" sz="2400" dirty="0">
              <a:latin typeface="Times New Roman" pitchFamily="18" charset="0"/>
              <a:cs typeface="Times New Roman" pitchFamily="18" charset="0"/>
            </a:endParaRPr>
          </a:p>
          <a:p>
            <a:pPr marL="342900" indent="-342900" algn="just">
              <a:buFont typeface="Arial" panose="020B0604020202020204" pitchFamily="34" charset="0"/>
              <a:buChar char="•"/>
            </a:pPr>
            <a:endParaRPr lang="en-US" sz="2400" dirty="0"/>
          </a:p>
        </p:txBody>
      </p:sp>
      <p:sp>
        <p:nvSpPr>
          <p:cNvPr id="1048613" name="Title 1"/>
          <p:cNvSpPr txBox="1">
            <a:spLocks noGrp="1"/>
          </p:cNvSpPr>
          <p:nvPr>
            <p:ph type="title"/>
          </p:nvPr>
        </p:nvSpPr>
        <p:spPr>
          <a:xfrm>
            <a:off x="589280" y="48099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b="1" dirty="0">
                <a:solidFill>
                  <a:schemeClr val="accent1">
                    <a:lumMod val="75000"/>
                  </a:schemeClr>
                </a:solidFill>
                <a:latin typeface="Times New Roman" panose="02020603050405020304" pitchFamily="18" charset="0"/>
                <a:cs typeface="Times New Roman" panose="02020603050405020304" pitchFamily="18" charset="0"/>
              </a:rPr>
              <a:t>ABSTRACT (CONT.)</a:t>
            </a:r>
            <a:br>
              <a:rPr lang="en-IN" sz="2400" b="1" dirty="0">
                <a:solidFill>
                  <a:srgbClr val="C00000"/>
                </a:solidFill>
                <a:latin typeface="Times New Roman" panose="02020603050405020304" pitchFamily="18" charset="0"/>
                <a:cs typeface="Times New Roman" panose="02020603050405020304" pitchFamily="18" charset="0"/>
              </a:rPr>
            </a:br>
            <a:endParaRPr lang="en-US" sz="24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3977B-64A5-F292-B30C-60C96ACD049B}"/>
              </a:ext>
            </a:extLst>
          </p:cNvPr>
          <p:cNvSpPr>
            <a:spLocks noGrp="1"/>
          </p:cNvSpPr>
          <p:nvPr>
            <p:ph type="title"/>
          </p:nvPr>
        </p:nvSpPr>
        <p:spPr>
          <a:xfrm>
            <a:off x="838200" y="365125"/>
            <a:ext cx="10515600" cy="681355"/>
          </a:xfrm>
        </p:spPr>
        <p:txBody>
          <a:bodyPr>
            <a:normAutofit/>
          </a:bodyPr>
          <a:lstStyle/>
          <a:p>
            <a:r>
              <a:rPr lang="en-US" sz="2400" b="1" dirty="0">
                <a:latin typeface="Times New Roman" panose="02020603050405020304" pitchFamily="18" charset="0"/>
                <a:cs typeface="Times New Roman" panose="02020603050405020304" pitchFamily="18" charset="0"/>
              </a:rPr>
              <a:t>TOKEN EMBEDDING</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F561485-A8D0-0D87-E0A8-7AD27D2CCF18}"/>
              </a:ext>
            </a:extLst>
          </p:cNvPr>
          <p:cNvPicPr>
            <a:picLocks noGrp="1"/>
          </p:cNvPicPr>
          <p:nvPr>
            <p:ph idx="1"/>
          </p:nvPr>
        </p:nvPicPr>
        <p:blipFill rotWithShape="1">
          <a:blip r:embed="rId2"/>
          <a:srcRect l="9903" t="11765" r="13188" b="8824"/>
          <a:stretch/>
        </p:blipFill>
        <p:spPr>
          <a:xfrm>
            <a:off x="838200" y="975361"/>
            <a:ext cx="10002520" cy="5517514"/>
          </a:xfrm>
          <a:prstGeom prst="rect">
            <a:avLst/>
          </a:prstGeom>
        </p:spPr>
      </p:pic>
    </p:spTree>
    <p:extLst>
      <p:ext uri="{BB962C8B-B14F-4D97-AF65-F5344CB8AC3E}">
        <p14:creationId xmlns:p14="http://schemas.microsoft.com/office/powerpoint/2010/main" val="1161367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172B-8345-22B1-D5C2-3EB8BF38B270}"/>
              </a:ext>
            </a:extLst>
          </p:cNvPr>
          <p:cNvSpPr>
            <a:spLocks noGrp="1"/>
          </p:cNvSpPr>
          <p:nvPr>
            <p:ph type="title"/>
          </p:nvPr>
        </p:nvSpPr>
        <p:spPr>
          <a:xfrm>
            <a:off x="838200" y="365125"/>
            <a:ext cx="10515600" cy="528955"/>
          </a:xfrm>
        </p:spPr>
        <p:txBody>
          <a:bodyPr>
            <a:normAutofit/>
          </a:bodyPr>
          <a:lstStyle/>
          <a:p>
            <a:r>
              <a:rPr lang="en-US" sz="2400" b="1" dirty="0">
                <a:latin typeface="Times New Roman" panose="02020603050405020304" pitchFamily="18" charset="0"/>
                <a:cs typeface="Times New Roman" panose="02020603050405020304" pitchFamily="18" charset="0"/>
              </a:rPr>
              <a:t>BERT TOKENIZER</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0786CA8-B6B4-A6B0-6555-B41B54997857}"/>
              </a:ext>
            </a:extLst>
          </p:cNvPr>
          <p:cNvPicPr>
            <a:picLocks noGrp="1"/>
          </p:cNvPicPr>
          <p:nvPr>
            <p:ph idx="1"/>
          </p:nvPr>
        </p:nvPicPr>
        <p:blipFill rotWithShape="1">
          <a:blip r:embed="rId2"/>
          <a:srcRect l="11127" t="9755" r="45924" b="5828"/>
          <a:stretch/>
        </p:blipFill>
        <p:spPr>
          <a:xfrm>
            <a:off x="955040" y="894080"/>
            <a:ext cx="9987280" cy="5740400"/>
          </a:xfrm>
          <a:prstGeom prst="rect">
            <a:avLst/>
          </a:prstGeom>
        </p:spPr>
      </p:pic>
    </p:spTree>
    <p:extLst>
      <p:ext uri="{BB962C8B-B14F-4D97-AF65-F5344CB8AC3E}">
        <p14:creationId xmlns:p14="http://schemas.microsoft.com/office/powerpoint/2010/main" val="3511087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5C33-51B6-82F7-55FA-15E23A4FA29C}"/>
              </a:ext>
            </a:extLst>
          </p:cNvPr>
          <p:cNvSpPr>
            <a:spLocks noGrp="1"/>
          </p:cNvSpPr>
          <p:nvPr>
            <p:ph type="title"/>
          </p:nvPr>
        </p:nvSpPr>
        <p:spPr>
          <a:xfrm>
            <a:off x="543560" y="-71755"/>
            <a:ext cx="10515600" cy="1325563"/>
          </a:xfrm>
        </p:spPr>
        <p:txBody>
          <a:bodyPr>
            <a:normAutofit/>
          </a:bodyPr>
          <a:lstStyle/>
          <a:p>
            <a:r>
              <a:rPr lang="en-IN" sz="2400" b="1" dirty="0">
                <a:latin typeface="Times New Roman" panose="02020603050405020304" pitchFamily="18" charset="0"/>
                <a:cs typeface="Times New Roman" panose="02020603050405020304" pitchFamily="18" charset="0"/>
              </a:rPr>
              <a:t>IMPLEMENTATION OF BI-LSTM </a:t>
            </a:r>
          </a:p>
        </p:txBody>
      </p:sp>
      <p:pic>
        <p:nvPicPr>
          <p:cNvPr id="4" name="Content Placeholder 3">
            <a:extLst>
              <a:ext uri="{FF2B5EF4-FFF2-40B4-BE49-F238E27FC236}">
                <a16:creationId xmlns:a16="http://schemas.microsoft.com/office/drawing/2014/main" id="{CB3FBAE4-EE96-4EE0-6EB9-1C76E18FBAF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38" t="4277" r="22059" b="8164"/>
          <a:stretch/>
        </p:blipFill>
        <p:spPr bwMode="auto">
          <a:xfrm>
            <a:off x="1026160" y="1253808"/>
            <a:ext cx="10149839" cy="53851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56845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0B7F-24FE-36B4-D6AC-A630E43237EB}"/>
              </a:ext>
            </a:extLst>
          </p:cNvPr>
          <p:cNvSpPr>
            <a:spLocks noGrp="1"/>
          </p:cNvSpPr>
          <p:nvPr>
            <p:ph type="title"/>
          </p:nvPr>
        </p:nvSpPr>
        <p:spPr>
          <a:xfrm>
            <a:off x="838200" y="212725"/>
            <a:ext cx="10515600" cy="600075"/>
          </a:xfrm>
        </p:spPr>
        <p:txBody>
          <a:bodyPr>
            <a:normAutofit/>
          </a:bodyPr>
          <a:lstStyle/>
          <a:p>
            <a:r>
              <a:rPr lang="en-US" sz="2400" b="1" dirty="0">
                <a:latin typeface="Times New Roman" panose="02020603050405020304" pitchFamily="18" charset="0"/>
                <a:cs typeface="Times New Roman" panose="02020603050405020304" pitchFamily="18" charset="0"/>
              </a:rPr>
              <a:t>MAXPOOLING</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2123EC0-D7BA-B926-EE2E-F5C74852E611}"/>
              </a:ext>
            </a:extLst>
          </p:cNvPr>
          <p:cNvPicPr>
            <a:picLocks noGrp="1"/>
          </p:cNvPicPr>
          <p:nvPr>
            <p:ph idx="1"/>
          </p:nvPr>
        </p:nvPicPr>
        <p:blipFill rotWithShape="1">
          <a:blip r:embed="rId2"/>
          <a:srcRect l="9998" t="10213" r="35053" b="6936"/>
          <a:stretch/>
        </p:blipFill>
        <p:spPr>
          <a:xfrm>
            <a:off x="965200" y="812800"/>
            <a:ext cx="10119360" cy="5832475"/>
          </a:xfrm>
          <a:prstGeom prst="rect">
            <a:avLst/>
          </a:prstGeom>
        </p:spPr>
      </p:pic>
    </p:spTree>
    <p:extLst>
      <p:ext uri="{BB962C8B-B14F-4D97-AF65-F5344CB8AC3E}">
        <p14:creationId xmlns:p14="http://schemas.microsoft.com/office/powerpoint/2010/main" val="1426699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864E-D262-1815-A2F0-C347DC0A69EC}"/>
              </a:ext>
            </a:extLst>
          </p:cNvPr>
          <p:cNvSpPr>
            <a:spLocks noGrp="1"/>
          </p:cNvSpPr>
          <p:nvPr>
            <p:ph type="title"/>
          </p:nvPr>
        </p:nvSpPr>
        <p:spPr>
          <a:xfrm>
            <a:off x="736600" y="56197"/>
            <a:ext cx="10515600" cy="1325563"/>
          </a:xfrm>
        </p:spPr>
        <p:txBody>
          <a:bodyPr>
            <a:normAutofit/>
          </a:bodyPr>
          <a:lstStyle/>
          <a:p>
            <a:r>
              <a:rPr lang="en-IN" sz="2400" b="1" dirty="0">
                <a:latin typeface="Times New Roman" panose="02020603050405020304" pitchFamily="18" charset="0"/>
                <a:cs typeface="Times New Roman" panose="02020603050405020304" pitchFamily="18" charset="0"/>
              </a:rPr>
              <a:t>ASAG QUESTION SET</a:t>
            </a:r>
          </a:p>
        </p:txBody>
      </p:sp>
      <p:pic>
        <p:nvPicPr>
          <p:cNvPr id="4" name="Content Placeholder 3">
            <a:extLst>
              <a:ext uri="{FF2B5EF4-FFF2-40B4-BE49-F238E27FC236}">
                <a16:creationId xmlns:a16="http://schemas.microsoft.com/office/drawing/2014/main" id="{6D4D848C-0533-F422-E766-8CFBBF563165}"/>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0911" t="4584" r="14325" b="7134"/>
          <a:stretch/>
        </p:blipFill>
        <p:spPr>
          <a:xfrm>
            <a:off x="1330960" y="1290320"/>
            <a:ext cx="9712960" cy="5202555"/>
          </a:xfrm>
          <a:prstGeom prst="rect">
            <a:avLst/>
          </a:prstGeom>
        </p:spPr>
      </p:pic>
    </p:spTree>
    <p:extLst>
      <p:ext uri="{BB962C8B-B14F-4D97-AF65-F5344CB8AC3E}">
        <p14:creationId xmlns:p14="http://schemas.microsoft.com/office/powerpoint/2010/main" val="2411011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8290-7F32-840A-D0A6-BE6F81925B00}"/>
              </a:ext>
            </a:extLst>
          </p:cNvPr>
          <p:cNvSpPr>
            <a:spLocks noGrp="1"/>
          </p:cNvSpPr>
          <p:nvPr>
            <p:ph type="title"/>
          </p:nvPr>
        </p:nvSpPr>
        <p:spPr>
          <a:xfrm>
            <a:off x="838200" y="23491"/>
            <a:ext cx="10515600" cy="1325563"/>
          </a:xfrm>
        </p:spPr>
        <p:txBody>
          <a:bodyPr>
            <a:normAutofit/>
          </a:bodyPr>
          <a:lstStyle/>
          <a:p>
            <a:r>
              <a:rPr lang="en-IN" sz="2400" b="1" dirty="0">
                <a:latin typeface="Times New Roman" panose="02020603050405020304" pitchFamily="18" charset="0"/>
                <a:cs typeface="Times New Roman" panose="02020603050405020304" pitchFamily="18" charset="0"/>
              </a:rPr>
              <a:t>GENERATING GRADE TO STUDENT ANSWER</a:t>
            </a:r>
          </a:p>
        </p:txBody>
      </p:sp>
      <p:pic>
        <p:nvPicPr>
          <p:cNvPr id="4" name="Content Placeholder 3">
            <a:extLst>
              <a:ext uri="{FF2B5EF4-FFF2-40B4-BE49-F238E27FC236}">
                <a16:creationId xmlns:a16="http://schemas.microsoft.com/office/drawing/2014/main" id="{DE03FDA6-2B21-1E9F-9A0E-EF9EFA123360}"/>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3809" r="25177" b="7931"/>
          <a:stretch/>
        </p:blipFill>
        <p:spPr>
          <a:xfrm>
            <a:off x="955040" y="1117600"/>
            <a:ext cx="10398760" cy="5381629"/>
          </a:xfrm>
          <a:prstGeom prst="rect">
            <a:avLst/>
          </a:prstGeom>
        </p:spPr>
      </p:pic>
    </p:spTree>
    <p:extLst>
      <p:ext uri="{BB962C8B-B14F-4D97-AF65-F5344CB8AC3E}">
        <p14:creationId xmlns:p14="http://schemas.microsoft.com/office/powerpoint/2010/main" val="26157836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A94D-445E-8CE1-75F5-9B3C101295C5}"/>
              </a:ext>
            </a:extLst>
          </p:cNvPr>
          <p:cNvSpPr>
            <a:spLocks noGrp="1"/>
          </p:cNvSpPr>
          <p:nvPr>
            <p:ph type="title"/>
          </p:nvPr>
        </p:nvSpPr>
        <p:spPr>
          <a:xfrm>
            <a:off x="838200" y="608965"/>
            <a:ext cx="10515600" cy="417195"/>
          </a:xfrm>
        </p:spPr>
        <p:txBody>
          <a:bodyPr>
            <a:normAutofit fontScale="90000"/>
          </a:bodyPr>
          <a:lstStyle/>
          <a:p>
            <a:r>
              <a:rPr lang="en-US" sz="2400" b="1" dirty="0">
                <a:solidFill>
                  <a:schemeClr val="tx2"/>
                </a:solidFill>
                <a:effectLst/>
                <a:latin typeface="Times New Roman" panose="02020603050405020304" pitchFamily="18" charset="0"/>
                <a:ea typeface="Calibri" panose="020F0502020204030204" pitchFamily="34" charset="0"/>
              </a:rPr>
              <a:t>                                              </a:t>
            </a:r>
            <a:r>
              <a:rPr lang="en-US" sz="3100" b="1" dirty="0">
                <a:solidFill>
                  <a:schemeClr val="tx2"/>
                </a:solidFill>
                <a:effectLst/>
                <a:latin typeface="Times New Roman" panose="02020603050405020304" pitchFamily="18" charset="0"/>
                <a:ea typeface="Calibri" panose="020F0502020204030204" pitchFamily="34" charset="0"/>
              </a:rPr>
              <a:t>RESULTS AND DISCUSSIONS</a:t>
            </a:r>
            <a:br>
              <a:rPr lang="en-IN" sz="1800" dirty="0">
                <a:solidFill>
                  <a:srgbClr val="000000"/>
                </a:solidFill>
                <a:effectLst/>
                <a:latin typeface="Times New Roman" panose="02020603050405020304" pitchFamily="18"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AA2A36A9-7060-415F-6A76-5C44A95343F9}"/>
              </a:ext>
            </a:extLst>
          </p:cNvPr>
          <p:cNvSpPr>
            <a:spLocks noGrp="1"/>
          </p:cNvSpPr>
          <p:nvPr>
            <p:ph idx="1"/>
          </p:nvPr>
        </p:nvSpPr>
        <p:spPr>
          <a:xfrm>
            <a:off x="838200" y="1026160"/>
            <a:ext cx="10515600" cy="5496560"/>
          </a:xfrm>
        </p:spPr>
        <p:txBody>
          <a:bodyPr>
            <a:normAutofit fontScale="92500"/>
          </a:bodyPr>
          <a:lstStyle/>
          <a:p>
            <a:pPr marL="0" indent="0">
              <a:buNone/>
            </a:pPr>
            <a:r>
              <a:rPr lang="en-US" sz="2400" b="1" dirty="0">
                <a:latin typeface="Times New Roman" panose="02020603050405020304" pitchFamily="18" charset="0"/>
                <a:cs typeface="Times New Roman" panose="02020603050405020304" pitchFamily="18" charset="0"/>
              </a:rPr>
              <a:t>PERFORMANCE ANALYSIS</a:t>
            </a:r>
          </a:p>
          <a:p>
            <a:pPr algn="just">
              <a:lnSpc>
                <a:spcPct val="150000"/>
              </a:lnSpc>
            </a:pPr>
            <a:r>
              <a:rPr lang="en-US" sz="2400" b="1"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rPr>
              <a:t>ASAG using BERT and Bi-LSTM network obtained the best performance. In most cases, it achieves the best accuracies compared to the other  models. </a:t>
            </a:r>
          </a:p>
          <a:p>
            <a:pPr algn="just">
              <a:lnSpc>
                <a:spcPct val="150000"/>
              </a:lnSpc>
            </a:pPr>
            <a:r>
              <a:rPr lang="en-US" sz="2400" dirty="0">
                <a:effectLst/>
                <a:latin typeface="Times New Roman" panose="02020603050405020304" pitchFamily="18" charset="0"/>
                <a:ea typeface="Calibri" panose="020F0502020204030204" pitchFamily="34" charset="0"/>
              </a:rPr>
              <a:t>In the given below </a:t>
            </a:r>
            <a:r>
              <a:rPr lang="en-US" sz="2400" dirty="0">
                <a:latin typeface="Times New Roman" panose="02020603050405020304" pitchFamily="18" charset="0"/>
                <a:ea typeface="Calibri" panose="020F0502020204030204" pitchFamily="34" charset="0"/>
              </a:rPr>
              <a:t>t</a:t>
            </a:r>
            <a:r>
              <a:rPr lang="en-US" sz="2400" dirty="0">
                <a:effectLst/>
                <a:latin typeface="Times New Roman" panose="02020603050405020304" pitchFamily="18" charset="0"/>
                <a:ea typeface="Calibri" panose="020F0502020204030204" pitchFamily="34" charset="0"/>
              </a:rPr>
              <a:t>able, the ablation result of </a:t>
            </a:r>
            <a:r>
              <a:rPr lang="en-US" sz="2400" dirty="0">
                <a:effectLst/>
                <a:latin typeface="Times New Roman" panose="02020603050405020304" pitchFamily="18" charset="0"/>
                <a:ea typeface="Times New Roman" panose="02020603050405020304" pitchFamily="18" charset="0"/>
              </a:rPr>
              <a:t>w/o refinement </a:t>
            </a:r>
            <a:r>
              <a:rPr lang="en-US" sz="2400" dirty="0">
                <a:effectLst/>
                <a:latin typeface="Times New Roman" panose="02020603050405020304" pitchFamily="18" charset="0"/>
                <a:ea typeface="Calibri" panose="020F0502020204030204" pitchFamily="34" charset="0"/>
              </a:rPr>
              <a:t>shows that our semantic refinement layer significantly improves the grading accuracy of the BERT model on the Mohler dataset and the SemEval-2013 UQ subset. </a:t>
            </a:r>
          </a:p>
          <a:p>
            <a:pPr algn="just">
              <a:lnSpc>
                <a:spcPct val="150000"/>
              </a:lnSpc>
            </a:pPr>
            <a:r>
              <a:rPr lang="en-US" sz="2400" dirty="0">
                <a:effectLst/>
                <a:latin typeface="Times New Roman" panose="02020603050405020304" pitchFamily="18" charset="0"/>
                <a:ea typeface="Calibri" panose="020F0502020204030204" pitchFamily="34" charset="0"/>
              </a:rPr>
              <a:t>As with the UQ subset in the SemEval-2013 dataset, the testing questions and training questions on the Mohler dataset originate from the same domain. </a:t>
            </a:r>
          </a:p>
          <a:p>
            <a:pPr algn="just">
              <a:lnSpc>
                <a:spcPct val="150000"/>
              </a:lnSpc>
            </a:pPr>
            <a:r>
              <a:rPr lang="en-US" sz="2400" dirty="0">
                <a:effectLst/>
                <a:latin typeface="Times New Roman" panose="02020603050405020304" pitchFamily="18" charset="0"/>
                <a:ea typeface="Calibri" panose="020F0502020204030204" pitchFamily="34" charset="0"/>
              </a:rPr>
              <a:t>Therefore, this ablation result means that our semantic refinement layer can significantly improve the generalization ability of the BERT model to the features in the domain. </a:t>
            </a:r>
            <a:endParaRPr lang="en-IN" sz="2400" dirty="0"/>
          </a:p>
        </p:txBody>
      </p:sp>
    </p:spTree>
    <p:extLst>
      <p:ext uri="{BB962C8B-B14F-4D97-AF65-F5344CB8AC3E}">
        <p14:creationId xmlns:p14="http://schemas.microsoft.com/office/powerpoint/2010/main" val="1665761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B799EA-3620-B56E-4643-DBFE4156B49F}"/>
              </a:ext>
            </a:extLst>
          </p:cNvPr>
          <p:cNvSpPr>
            <a:spLocks noGrp="1"/>
          </p:cNvSpPr>
          <p:nvPr>
            <p:ph idx="1"/>
          </p:nvPr>
        </p:nvSpPr>
        <p:spPr>
          <a:xfrm>
            <a:off x="838200" y="936846"/>
            <a:ext cx="10602433" cy="5556030"/>
          </a:xfrm>
        </p:spPr>
        <p:txBody>
          <a:bodyPr>
            <a:normAutofit/>
          </a:bodyPr>
          <a:lstStyle/>
          <a:p>
            <a:pPr marR="57785" algn="just">
              <a:lnSpc>
                <a:spcPct val="150000"/>
              </a:lnSpc>
              <a:spcAft>
                <a:spcPts val="1000"/>
              </a:spcAft>
            </a:pPr>
            <a:r>
              <a:rPr lang="en-IN" sz="2400" kern="100" dirty="0">
                <a:solidFill>
                  <a:srgbClr val="000000"/>
                </a:solidFill>
                <a:effectLst/>
                <a:latin typeface="Times New Roman" panose="02020603050405020304" pitchFamily="18" charset="0"/>
                <a:ea typeface="Times New Roman" panose="02020603050405020304" pitchFamily="18" charset="0"/>
              </a:rPr>
              <a:t>  </a:t>
            </a:r>
            <a:r>
              <a:rPr lang="en-US" sz="2400" dirty="0">
                <a:solidFill>
                  <a:srgbClr val="000000"/>
                </a:solidFill>
                <a:effectLst/>
                <a:latin typeface="Times New Roman" panose="02020603050405020304" pitchFamily="18" charset="0"/>
                <a:ea typeface="Calibri" panose="020F0502020204030204" pitchFamily="34" charset="0"/>
              </a:rPr>
              <a:t>The ablation result of </a:t>
            </a:r>
            <a:r>
              <a:rPr lang="en-US" sz="2400" dirty="0">
                <a:solidFill>
                  <a:srgbClr val="000000"/>
                </a:solidFill>
                <a:effectLst/>
                <a:latin typeface="Times New Roman" panose="02020603050405020304" pitchFamily="18" charset="0"/>
                <a:ea typeface="Times New Roman" panose="02020603050405020304" pitchFamily="18" charset="0"/>
              </a:rPr>
              <a:t>w/o Bi-LSTM with BERT </a:t>
            </a:r>
            <a:r>
              <a:rPr lang="en-US" sz="2400" dirty="0">
                <a:solidFill>
                  <a:srgbClr val="000000"/>
                </a:solidFill>
                <a:effectLst/>
                <a:latin typeface="Times New Roman" panose="02020603050405020304" pitchFamily="18" charset="0"/>
                <a:ea typeface="Calibri" panose="020F0502020204030204" pitchFamily="34" charset="0"/>
              </a:rPr>
              <a:t>shows that after directly replacing Bi-LSTM with the output of BERT, the grading accuracy of the model on two datasets has decreased to varying degrees. </a:t>
            </a:r>
          </a:p>
          <a:p>
            <a:pPr marR="57785" algn="just">
              <a:lnSpc>
                <a:spcPct val="150000"/>
              </a:lnSpc>
              <a:spcAft>
                <a:spcPts val="1000"/>
              </a:spcAft>
            </a:pPr>
            <a:r>
              <a:rPr lang="en-US" sz="2400" dirty="0">
                <a:solidFill>
                  <a:srgbClr val="000000"/>
                </a:solidFill>
                <a:effectLst/>
                <a:latin typeface="Times New Roman" panose="02020603050405020304" pitchFamily="18" charset="0"/>
                <a:ea typeface="Calibri" panose="020F0502020204030204" pitchFamily="34" charset="0"/>
              </a:rPr>
              <a:t>This means that the complex gate structures in the Bi-LSTM network can extract more refined context information from the output of the BERT model, just as it performs in other natural language processing tasks, such as Named Entity Recognition. </a:t>
            </a:r>
            <a:endParaRPr lang="en-IN"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47984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2014-51D7-4B95-2ED9-4BDAA1547931}"/>
              </a:ext>
            </a:extLst>
          </p:cNvPr>
          <p:cNvSpPr>
            <a:spLocks noGrp="1"/>
          </p:cNvSpPr>
          <p:nvPr>
            <p:ph type="title"/>
          </p:nvPr>
        </p:nvSpPr>
        <p:spPr>
          <a:xfrm>
            <a:off x="986926" y="1329624"/>
            <a:ext cx="10515600" cy="711835"/>
          </a:xfrm>
        </p:spPr>
        <p:txBody>
          <a:bodyPr>
            <a:normAutofit fontScale="90000"/>
          </a:bodyPr>
          <a:lstStyle/>
          <a:p>
            <a:pPr marL="185420" marR="230505" indent="-6350">
              <a:lnSpc>
                <a:spcPct val="107000"/>
              </a:lnSpc>
              <a:spcAft>
                <a:spcPts val="1110"/>
              </a:spcAft>
            </a:pPr>
            <a:r>
              <a:rPr lang="en-IN" sz="2700" b="1" kern="100" dirty="0">
                <a:solidFill>
                  <a:srgbClr val="000000"/>
                </a:solidFill>
                <a:effectLst/>
                <a:latin typeface="Times New Roman" panose="02020603050405020304" pitchFamily="18" charset="0"/>
                <a:ea typeface="Times New Roman" panose="02020603050405020304" pitchFamily="18" charset="0"/>
              </a:rPr>
              <a:t>Table 1: Accuracy obtained from different models on SemEval-2013 dataset </a:t>
            </a:r>
            <a:br>
              <a:rPr lang="en-IN" sz="2700" kern="100" dirty="0">
                <a:solidFill>
                  <a:srgbClr val="000000"/>
                </a:solidFill>
                <a:effectLst/>
                <a:latin typeface="Times New Roman" panose="02020603050405020304" pitchFamily="18" charset="0"/>
                <a:ea typeface="Times New Roman" panose="02020603050405020304" pitchFamily="18" charset="0"/>
              </a:rPr>
            </a:br>
            <a:endParaRPr lang="en-IN" sz="2700" dirty="0"/>
          </a:p>
        </p:txBody>
      </p:sp>
      <p:graphicFrame>
        <p:nvGraphicFramePr>
          <p:cNvPr id="4" name="Content Placeholder 3">
            <a:extLst>
              <a:ext uri="{FF2B5EF4-FFF2-40B4-BE49-F238E27FC236}">
                <a16:creationId xmlns:a16="http://schemas.microsoft.com/office/drawing/2014/main" id="{CDFC548D-7769-9CF9-E084-2F4DFF673A79}"/>
              </a:ext>
            </a:extLst>
          </p:cNvPr>
          <p:cNvGraphicFramePr>
            <a:graphicFrameLocks noGrp="1"/>
          </p:cNvGraphicFramePr>
          <p:nvPr>
            <p:ph idx="1"/>
            <p:extLst>
              <p:ext uri="{D42A27DB-BD31-4B8C-83A1-F6EECF244321}">
                <p14:modId xmlns:p14="http://schemas.microsoft.com/office/powerpoint/2010/main" val="1012081944"/>
              </p:ext>
            </p:extLst>
          </p:nvPr>
        </p:nvGraphicFramePr>
        <p:xfrm>
          <a:off x="2002572" y="2030949"/>
          <a:ext cx="8484308" cy="3973209"/>
        </p:xfrm>
        <a:graphic>
          <a:graphicData uri="http://schemas.openxmlformats.org/drawingml/2006/table">
            <a:tbl>
              <a:tblPr firstRow="1" firstCol="1" bandRow="1">
                <a:tableStyleId>{5940675A-B579-460E-94D1-54222C63F5DA}</a:tableStyleId>
              </a:tblPr>
              <a:tblGrid>
                <a:gridCol w="3808840">
                  <a:extLst>
                    <a:ext uri="{9D8B030D-6E8A-4147-A177-3AD203B41FA5}">
                      <a16:colId xmlns:a16="http://schemas.microsoft.com/office/drawing/2014/main" val="3150297232"/>
                    </a:ext>
                  </a:extLst>
                </a:gridCol>
                <a:gridCol w="1428873">
                  <a:extLst>
                    <a:ext uri="{9D8B030D-6E8A-4147-A177-3AD203B41FA5}">
                      <a16:colId xmlns:a16="http://schemas.microsoft.com/office/drawing/2014/main" val="3361996965"/>
                    </a:ext>
                  </a:extLst>
                </a:gridCol>
                <a:gridCol w="1584406">
                  <a:extLst>
                    <a:ext uri="{9D8B030D-6E8A-4147-A177-3AD203B41FA5}">
                      <a16:colId xmlns:a16="http://schemas.microsoft.com/office/drawing/2014/main" val="4053720867"/>
                    </a:ext>
                  </a:extLst>
                </a:gridCol>
                <a:gridCol w="1662189">
                  <a:extLst>
                    <a:ext uri="{9D8B030D-6E8A-4147-A177-3AD203B41FA5}">
                      <a16:colId xmlns:a16="http://schemas.microsoft.com/office/drawing/2014/main" val="4235925133"/>
                    </a:ext>
                  </a:extLst>
                </a:gridCol>
              </a:tblGrid>
              <a:tr h="1084757">
                <a:tc>
                  <a:txBody>
                    <a:bodyPr/>
                    <a:lstStyle/>
                    <a:p>
                      <a:pPr marL="2540" indent="-5080" algn="ctr">
                        <a:lnSpc>
                          <a:spcPct val="107000"/>
                        </a:lnSpc>
                        <a:spcAft>
                          <a:spcPts val="25"/>
                        </a:spcAft>
                      </a:pPr>
                      <a:r>
                        <a:rPr lang="en-IN" sz="2400" b="1" kern="100" dirty="0">
                          <a:effectLst/>
                          <a:latin typeface="Times New Roman" panose="02020603050405020304" pitchFamily="18" charset="0"/>
                          <a:cs typeface="Times New Roman" panose="02020603050405020304" pitchFamily="18" charset="0"/>
                        </a:rPr>
                        <a:t>Different models </a:t>
                      </a:r>
                      <a:endPar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tc>
                  <a:txBody>
                    <a:bodyPr/>
                    <a:lstStyle/>
                    <a:p>
                      <a:pPr marL="185420" indent="-5080" algn="l">
                        <a:lnSpc>
                          <a:spcPct val="107000"/>
                        </a:lnSpc>
                        <a:spcAft>
                          <a:spcPts val="25"/>
                        </a:spcAft>
                      </a:pPr>
                      <a:r>
                        <a:rPr lang="en-IN" sz="2400" b="1" kern="100" dirty="0">
                          <a:effectLst/>
                          <a:latin typeface="Times New Roman" panose="02020603050405020304" pitchFamily="18" charset="0"/>
                          <a:cs typeface="Times New Roman" panose="02020603050405020304" pitchFamily="18" charset="0"/>
                        </a:rPr>
                        <a:t>Unseen answer </a:t>
                      </a:r>
                      <a:endPar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tc>
                  <a:txBody>
                    <a:bodyPr/>
                    <a:lstStyle/>
                    <a:p>
                      <a:pPr marL="185420" indent="-5080" algn="l">
                        <a:lnSpc>
                          <a:spcPct val="107000"/>
                        </a:lnSpc>
                        <a:spcAft>
                          <a:spcPts val="25"/>
                        </a:spcAft>
                      </a:pPr>
                      <a:r>
                        <a:rPr lang="en-IN" sz="2400" b="1" kern="100" dirty="0">
                          <a:effectLst/>
                          <a:latin typeface="Times New Roman" panose="02020603050405020304" pitchFamily="18" charset="0"/>
                          <a:cs typeface="Times New Roman" panose="02020603050405020304" pitchFamily="18" charset="0"/>
                        </a:rPr>
                        <a:t>Unseen questions </a:t>
                      </a:r>
                      <a:endPar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tc>
                  <a:txBody>
                    <a:bodyPr/>
                    <a:lstStyle/>
                    <a:p>
                      <a:pPr marL="185420" indent="-5080" algn="l">
                        <a:lnSpc>
                          <a:spcPct val="107000"/>
                        </a:lnSpc>
                        <a:spcAft>
                          <a:spcPts val="25"/>
                        </a:spcAft>
                      </a:pPr>
                      <a:r>
                        <a:rPr lang="en-IN" sz="2400" b="1" kern="100" dirty="0">
                          <a:effectLst/>
                          <a:latin typeface="Times New Roman" panose="02020603050405020304" pitchFamily="18" charset="0"/>
                          <a:cs typeface="Times New Roman" panose="02020603050405020304" pitchFamily="18" charset="0"/>
                        </a:rPr>
                        <a:t>Unseen domain </a:t>
                      </a:r>
                      <a:endPar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extLst>
                  <a:ext uri="{0D108BD9-81ED-4DB2-BD59-A6C34878D82A}">
                    <a16:rowId xmlns:a16="http://schemas.microsoft.com/office/drawing/2014/main" val="2567778310"/>
                  </a:ext>
                </a:extLst>
              </a:tr>
              <a:tr h="722113">
                <a:tc>
                  <a:txBody>
                    <a:bodyPr/>
                    <a:lstStyle/>
                    <a:p>
                      <a:pPr marL="185420" indent="-5080" algn="l">
                        <a:lnSpc>
                          <a:spcPct val="107000"/>
                        </a:lnSpc>
                        <a:spcAft>
                          <a:spcPts val="25"/>
                        </a:spcAft>
                      </a:pPr>
                      <a:r>
                        <a:rPr lang="en-IN" sz="2400" b="1" kern="100" dirty="0">
                          <a:effectLst/>
                          <a:latin typeface="Times New Roman" panose="02020603050405020304" pitchFamily="18" charset="0"/>
                          <a:cs typeface="Times New Roman" panose="02020603050405020304" pitchFamily="18" charset="0"/>
                        </a:rPr>
                        <a:t>Our model </a:t>
                      </a:r>
                      <a:endPar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tc>
                  <a:txBody>
                    <a:bodyPr/>
                    <a:lstStyle/>
                    <a:p>
                      <a:pPr marL="185420" indent="-5080" algn="l">
                        <a:lnSpc>
                          <a:spcPct val="107000"/>
                        </a:lnSpc>
                        <a:spcAft>
                          <a:spcPts val="25"/>
                        </a:spcAft>
                      </a:pPr>
                      <a:r>
                        <a:rPr lang="en-IN" sz="2400" kern="100" dirty="0">
                          <a:effectLst/>
                          <a:latin typeface="Times New Roman" panose="02020603050405020304" pitchFamily="18" charset="0"/>
                          <a:cs typeface="Times New Roman" panose="02020603050405020304" pitchFamily="18" charset="0"/>
                        </a:rPr>
                        <a:t>76.5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tc>
                  <a:txBody>
                    <a:bodyPr/>
                    <a:lstStyle/>
                    <a:p>
                      <a:pPr marL="185420" indent="-5080" algn="l">
                        <a:lnSpc>
                          <a:spcPct val="107000"/>
                        </a:lnSpc>
                        <a:spcAft>
                          <a:spcPts val="25"/>
                        </a:spcAft>
                      </a:pPr>
                      <a:r>
                        <a:rPr lang="en-IN" sz="2400" kern="100" dirty="0">
                          <a:effectLst/>
                          <a:latin typeface="Times New Roman" panose="02020603050405020304" pitchFamily="18" charset="0"/>
                          <a:cs typeface="Times New Roman" panose="02020603050405020304" pitchFamily="18" charset="0"/>
                        </a:rPr>
                        <a:t>69.2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tc>
                  <a:txBody>
                    <a:bodyPr/>
                    <a:lstStyle/>
                    <a:p>
                      <a:pPr marL="185420" indent="-5080" algn="l">
                        <a:lnSpc>
                          <a:spcPct val="107000"/>
                        </a:lnSpc>
                        <a:spcAft>
                          <a:spcPts val="25"/>
                        </a:spcAft>
                      </a:pPr>
                      <a:r>
                        <a:rPr lang="en-IN" sz="2400" kern="100">
                          <a:effectLst/>
                          <a:latin typeface="Times New Roman" panose="02020603050405020304" pitchFamily="18" charset="0"/>
                          <a:cs typeface="Times New Roman" panose="02020603050405020304" pitchFamily="18" charset="0"/>
                        </a:rPr>
                        <a:t>66.0 </a:t>
                      </a:r>
                      <a:endParaRPr lang="en-IN"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extLst>
                  <a:ext uri="{0D108BD9-81ED-4DB2-BD59-A6C34878D82A}">
                    <a16:rowId xmlns:a16="http://schemas.microsoft.com/office/drawing/2014/main" val="1961064354"/>
                  </a:ext>
                </a:extLst>
              </a:tr>
              <a:tr h="722113">
                <a:tc>
                  <a:txBody>
                    <a:bodyPr/>
                    <a:lstStyle/>
                    <a:p>
                      <a:pPr marL="185420" indent="-5080" algn="l">
                        <a:lnSpc>
                          <a:spcPct val="107000"/>
                        </a:lnSpc>
                        <a:spcAft>
                          <a:spcPts val="25"/>
                        </a:spcAft>
                      </a:pPr>
                      <a:r>
                        <a:rPr lang="en-IN" sz="2400" b="1" kern="100" dirty="0">
                          <a:effectLst/>
                          <a:latin typeface="Times New Roman" panose="02020603050405020304" pitchFamily="18" charset="0"/>
                          <a:cs typeface="Times New Roman" panose="02020603050405020304" pitchFamily="18" charset="0"/>
                        </a:rPr>
                        <a:t>CNN </a:t>
                      </a:r>
                      <a:endPar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tc>
                  <a:txBody>
                    <a:bodyPr/>
                    <a:lstStyle/>
                    <a:p>
                      <a:pPr marL="185420" indent="-5080" algn="l">
                        <a:lnSpc>
                          <a:spcPct val="107000"/>
                        </a:lnSpc>
                        <a:spcAft>
                          <a:spcPts val="25"/>
                        </a:spcAft>
                      </a:pPr>
                      <a:r>
                        <a:rPr lang="en-IN" sz="2400" kern="100" dirty="0">
                          <a:effectLst/>
                          <a:latin typeface="Times New Roman" panose="02020603050405020304" pitchFamily="18" charset="0"/>
                          <a:cs typeface="Times New Roman" panose="02020603050405020304" pitchFamily="18" charset="0"/>
                        </a:rPr>
                        <a:t>70.1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tc>
                  <a:txBody>
                    <a:bodyPr/>
                    <a:lstStyle/>
                    <a:p>
                      <a:pPr marL="185420" indent="-5080" algn="l">
                        <a:lnSpc>
                          <a:spcPct val="107000"/>
                        </a:lnSpc>
                        <a:spcAft>
                          <a:spcPts val="25"/>
                        </a:spcAft>
                      </a:pPr>
                      <a:r>
                        <a:rPr lang="en-IN" sz="2400" kern="100" dirty="0">
                          <a:effectLst/>
                          <a:latin typeface="Times New Roman" panose="02020603050405020304" pitchFamily="18" charset="0"/>
                          <a:cs typeface="Times New Roman" panose="02020603050405020304" pitchFamily="18" charset="0"/>
                        </a:rPr>
                        <a:t>68.8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tc>
                  <a:txBody>
                    <a:bodyPr/>
                    <a:lstStyle/>
                    <a:p>
                      <a:pPr marL="185420" indent="-5080" algn="l">
                        <a:lnSpc>
                          <a:spcPct val="107000"/>
                        </a:lnSpc>
                        <a:spcAft>
                          <a:spcPts val="25"/>
                        </a:spcAft>
                      </a:pPr>
                      <a:r>
                        <a:rPr lang="en-IN" sz="2400" kern="100">
                          <a:effectLst/>
                          <a:latin typeface="Times New Roman" panose="02020603050405020304" pitchFamily="18" charset="0"/>
                          <a:cs typeface="Times New Roman" panose="02020603050405020304" pitchFamily="18" charset="0"/>
                        </a:rPr>
                        <a:t>63.4 </a:t>
                      </a:r>
                      <a:endParaRPr lang="en-IN"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extLst>
                  <a:ext uri="{0D108BD9-81ED-4DB2-BD59-A6C34878D82A}">
                    <a16:rowId xmlns:a16="http://schemas.microsoft.com/office/drawing/2014/main" val="2307861140"/>
                  </a:ext>
                </a:extLst>
              </a:tr>
              <a:tr h="722113">
                <a:tc>
                  <a:txBody>
                    <a:bodyPr/>
                    <a:lstStyle/>
                    <a:p>
                      <a:pPr marL="185420" indent="-5080" algn="l">
                        <a:lnSpc>
                          <a:spcPct val="107000"/>
                        </a:lnSpc>
                        <a:spcAft>
                          <a:spcPts val="25"/>
                        </a:spcAft>
                      </a:pPr>
                      <a:r>
                        <a:rPr lang="en-IN" sz="2400" b="1" kern="100" dirty="0">
                          <a:effectLst/>
                          <a:latin typeface="Times New Roman" panose="02020603050405020304" pitchFamily="18" charset="0"/>
                          <a:cs typeface="Times New Roman" panose="02020603050405020304" pitchFamily="18" charset="0"/>
                        </a:rPr>
                        <a:t>BERT without Bi-LSTM </a:t>
                      </a:r>
                      <a:endPar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tc>
                  <a:txBody>
                    <a:bodyPr/>
                    <a:lstStyle/>
                    <a:p>
                      <a:pPr marL="185420" indent="-5080" algn="l">
                        <a:lnSpc>
                          <a:spcPct val="107000"/>
                        </a:lnSpc>
                        <a:spcAft>
                          <a:spcPts val="25"/>
                        </a:spcAft>
                      </a:pPr>
                      <a:r>
                        <a:rPr lang="en-IN" sz="2400" kern="100" dirty="0">
                          <a:effectLst/>
                          <a:latin typeface="Times New Roman" panose="02020603050405020304" pitchFamily="18" charset="0"/>
                          <a:cs typeface="Times New Roman" panose="02020603050405020304" pitchFamily="18" charset="0"/>
                        </a:rPr>
                        <a:t>72.3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tc>
                  <a:txBody>
                    <a:bodyPr/>
                    <a:lstStyle/>
                    <a:p>
                      <a:pPr marL="185420" indent="-5080" algn="l">
                        <a:lnSpc>
                          <a:spcPct val="107000"/>
                        </a:lnSpc>
                        <a:spcAft>
                          <a:spcPts val="25"/>
                        </a:spcAft>
                      </a:pPr>
                      <a:r>
                        <a:rPr lang="en-IN" sz="2400" kern="100" dirty="0">
                          <a:effectLst/>
                          <a:latin typeface="Times New Roman" panose="02020603050405020304" pitchFamily="18" charset="0"/>
                          <a:cs typeface="Times New Roman" panose="02020603050405020304" pitchFamily="18" charset="0"/>
                        </a:rPr>
                        <a:t>65.7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tc>
                  <a:txBody>
                    <a:bodyPr/>
                    <a:lstStyle/>
                    <a:p>
                      <a:pPr marL="185420" indent="-5080" algn="l">
                        <a:lnSpc>
                          <a:spcPct val="107000"/>
                        </a:lnSpc>
                        <a:spcAft>
                          <a:spcPts val="25"/>
                        </a:spcAft>
                      </a:pPr>
                      <a:r>
                        <a:rPr lang="en-IN" sz="2400" kern="100" dirty="0">
                          <a:effectLst/>
                          <a:latin typeface="Times New Roman" panose="02020603050405020304" pitchFamily="18" charset="0"/>
                          <a:cs typeface="Times New Roman" panose="02020603050405020304" pitchFamily="18" charset="0"/>
                        </a:rPr>
                        <a:t>65.7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extLst>
                  <a:ext uri="{0D108BD9-81ED-4DB2-BD59-A6C34878D82A}">
                    <a16:rowId xmlns:a16="http://schemas.microsoft.com/office/drawing/2014/main" val="2293994970"/>
                  </a:ext>
                </a:extLst>
              </a:tr>
              <a:tr h="722113">
                <a:tc>
                  <a:txBody>
                    <a:bodyPr/>
                    <a:lstStyle/>
                    <a:p>
                      <a:pPr marL="185420" indent="-5080" algn="l">
                        <a:lnSpc>
                          <a:spcPct val="107000"/>
                        </a:lnSpc>
                        <a:spcAft>
                          <a:spcPts val="25"/>
                        </a:spcAft>
                      </a:pPr>
                      <a:r>
                        <a:rPr lang="en-IN" sz="2400" b="1" kern="100" dirty="0">
                          <a:effectLst/>
                          <a:latin typeface="Times New Roman" panose="02020603050405020304" pitchFamily="18" charset="0"/>
                          <a:cs typeface="Times New Roman" panose="02020603050405020304" pitchFamily="18" charset="0"/>
                        </a:rPr>
                        <a:t>Without </a:t>
                      </a:r>
                      <a:r>
                        <a:rPr lang="en-IN" sz="2400" b="1" kern="100" dirty="0" err="1">
                          <a:effectLst/>
                          <a:latin typeface="Times New Roman" panose="02020603050405020304" pitchFamily="18" charset="0"/>
                          <a:cs typeface="Times New Roman" panose="02020603050405020304" pitchFamily="18" charset="0"/>
                        </a:rPr>
                        <a:t>multihead</a:t>
                      </a:r>
                      <a:r>
                        <a:rPr lang="en-IN" sz="2400" b="1" kern="100" dirty="0">
                          <a:effectLst/>
                          <a:latin typeface="Times New Roman" panose="02020603050405020304" pitchFamily="18" charset="0"/>
                          <a:cs typeface="Times New Roman" panose="02020603050405020304" pitchFamily="18" charset="0"/>
                        </a:rPr>
                        <a:t> </a:t>
                      </a:r>
                      <a:endPar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tc>
                  <a:txBody>
                    <a:bodyPr/>
                    <a:lstStyle/>
                    <a:p>
                      <a:pPr marL="185420" indent="-5080" algn="l">
                        <a:lnSpc>
                          <a:spcPct val="107000"/>
                        </a:lnSpc>
                        <a:spcAft>
                          <a:spcPts val="25"/>
                        </a:spcAft>
                      </a:pPr>
                      <a:r>
                        <a:rPr lang="en-IN" sz="2400" kern="100">
                          <a:effectLst/>
                          <a:latin typeface="Times New Roman" panose="02020603050405020304" pitchFamily="18" charset="0"/>
                          <a:cs typeface="Times New Roman" panose="02020603050405020304" pitchFamily="18" charset="0"/>
                        </a:rPr>
                        <a:t>70.9 </a:t>
                      </a:r>
                      <a:endParaRPr lang="en-IN"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tc>
                  <a:txBody>
                    <a:bodyPr/>
                    <a:lstStyle/>
                    <a:p>
                      <a:pPr marL="185420" indent="-5080" algn="l">
                        <a:lnSpc>
                          <a:spcPct val="107000"/>
                        </a:lnSpc>
                        <a:spcAft>
                          <a:spcPts val="25"/>
                        </a:spcAft>
                      </a:pPr>
                      <a:r>
                        <a:rPr lang="en-IN" sz="2400" kern="100" dirty="0">
                          <a:effectLst/>
                          <a:latin typeface="Times New Roman" panose="02020603050405020304" pitchFamily="18" charset="0"/>
                          <a:cs typeface="Times New Roman" panose="02020603050405020304" pitchFamily="18" charset="0"/>
                        </a:rPr>
                        <a:t>68.4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tc>
                  <a:txBody>
                    <a:bodyPr/>
                    <a:lstStyle/>
                    <a:p>
                      <a:pPr marL="185420" indent="-5080" algn="l">
                        <a:lnSpc>
                          <a:spcPct val="107000"/>
                        </a:lnSpc>
                        <a:spcAft>
                          <a:spcPts val="25"/>
                        </a:spcAft>
                      </a:pPr>
                      <a:r>
                        <a:rPr lang="en-IN" sz="2400" kern="100" dirty="0">
                          <a:effectLst/>
                          <a:latin typeface="Times New Roman" panose="02020603050405020304" pitchFamily="18" charset="0"/>
                          <a:cs typeface="Times New Roman" panose="02020603050405020304" pitchFamily="18" charset="0"/>
                        </a:rPr>
                        <a:t>64.5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0160" marB="0"/>
                </a:tc>
                <a:extLst>
                  <a:ext uri="{0D108BD9-81ED-4DB2-BD59-A6C34878D82A}">
                    <a16:rowId xmlns:a16="http://schemas.microsoft.com/office/drawing/2014/main" val="2638038079"/>
                  </a:ext>
                </a:extLst>
              </a:tr>
            </a:tbl>
          </a:graphicData>
        </a:graphic>
      </p:graphicFrame>
      <p:sp>
        <p:nvSpPr>
          <p:cNvPr id="5" name="Rectangle 1">
            <a:extLst>
              <a:ext uri="{FF2B5EF4-FFF2-40B4-BE49-F238E27FC236}">
                <a16:creationId xmlns:a16="http://schemas.microsoft.com/office/drawing/2014/main" id="{7A819306-BF0B-5C0E-E1D3-42DB86C046E6}"/>
              </a:ext>
            </a:extLst>
          </p:cNvPr>
          <p:cNvSpPr>
            <a:spLocks noChangeArrowheads="1"/>
          </p:cNvSpPr>
          <p:nvPr/>
        </p:nvSpPr>
        <p:spPr bwMode="auto">
          <a:xfrm>
            <a:off x="-3273477" y="-96723"/>
            <a:ext cx="1946567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1" i="0" u="none" strike="noStrike" cap="none" normalizeH="0" baseline="0">
                <a:ln>
                  <a:noFill/>
                </a:ln>
                <a:solidFill>
                  <a:srgbClr val="000000"/>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50196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2917-95F7-5E34-9A6E-2FB86761BA64}"/>
              </a:ext>
            </a:extLst>
          </p:cNvPr>
          <p:cNvSpPr>
            <a:spLocks noGrp="1"/>
          </p:cNvSpPr>
          <p:nvPr>
            <p:ph type="title"/>
          </p:nvPr>
        </p:nvSpPr>
        <p:spPr>
          <a:xfrm>
            <a:off x="1569720" y="904240"/>
            <a:ext cx="10515600" cy="538479"/>
          </a:xfrm>
        </p:spPr>
        <p:txBody>
          <a:bodyPr>
            <a:normAutofit fontScale="90000"/>
          </a:bodyPr>
          <a:lstStyle/>
          <a:p>
            <a:br>
              <a:rPr lang="en-IN" sz="2700" b="1" kern="100" dirty="0">
                <a:solidFill>
                  <a:srgbClr val="000000"/>
                </a:solidFill>
                <a:effectLst/>
                <a:latin typeface="Times New Roman" panose="02020603050405020304" pitchFamily="18" charset="0"/>
                <a:ea typeface="Times New Roman" panose="02020603050405020304" pitchFamily="18" charset="0"/>
              </a:rPr>
            </a:br>
            <a:r>
              <a:rPr lang="en-IN" sz="2700" b="1" kern="100" dirty="0">
                <a:solidFill>
                  <a:srgbClr val="000000"/>
                </a:solidFill>
                <a:effectLst/>
                <a:latin typeface="Times New Roman" panose="02020603050405020304" pitchFamily="18" charset="0"/>
                <a:ea typeface="Times New Roman" panose="02020603050405020304" pitchFamily="18" charset="0"/>
              </a:rPr>
              <a:t>     Table 2: Comparison of different models on Mohler dataset </a:t>
            </a:r>
            <a:br>
              <a:rPr lang="en-IN" sz="1800"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92366B65-7E22-B541-D7A6-BE1E827555A0}"/>
              </a:ext>
            </a:extLst>
          </p:cNvPr>
          <p:cNvGraphicFramePr>
            <a:graphicFrameLocks noGrp="1"/>
          </p:cNvGraphicFramePr>
          <p:nvPr>
            <p:ph idx="1"/>
            <p:extLst>
              <p:ext uri="{D42A27DB-BD31-4B8C-83A1-F6EECF244321}">
                <p14:modId xmlns:p14="http://schemas.microsoft.com/office/powerpoint/2010/main" val="1592429686"/>
              </p:ext>
            </p:extLst>
          </p:nvPr>
        </p:nvGraphicFramePr>
        <p:xfrm>
          <a:off x="1849120" y="1727199"/>
          <a:ext cx="7985760" cy="4592321"/>
        </p:xfrm>
        <a:graphic>
          <a:graphicData uri="http://schemas.openxmlformats.org/drawingml/2006/table">
            <a:tbl>
              <a:tblPr firstRow="1" firstCol="1" bandRow="1">
                <a:tableStyleId>{5940675A-B579-460E-94D1-54222C63F5DA}</a:tableStyleId>
              </a:tblPr>
              <a:tblGrid>
                <a:gridCol w="3616754">
                  <a:extLst>
                    <a:ext uri="{9D8B030D-6E8A-4147-A177-3AD203B41FA5}">
                      <a16:colId xmlns:a16="http://schemas.microsoft.com/office/drawing/2014/main" val="1022992881"/>
                    </a:ext>
                  </a:extLst>
                </a:gridCol>
                <a:gridCol w="1356814">
                  <a:extLst>
                    <a:ext uri="{9D8B030D-6E8A-4147-A177-3AD203B41FA5}">
                      <a16:colId xmlns:a16="http://schemas.microsoft.com/office/drawing/2014/main" val="587161804"/>
                    </a:ext>
                  </a:extLst>
                </a:gridCol>
                <a:gridCol w="1504503">
                  <a:extLst>
                    <a:ext uri="{9D8B030D-6E8A-4147-A177-3AD203B41FA5}">
                      <a16:colId xmlns:a16="http://schemas.microsoft.com/office/drawing/2014/main" val="1027421755"/>
                    </a:ext>
                  </a:extLst>
                </a:gridCol>
                <a:gridCol w="1507689">
                  <a:extLst>
                    <a:ext uri="{9D8B030D-6E8A-4147-A177-3AD203B41FA5}">
                      <a16:colId xmlns:a16="http://schemas.microsoft.com/office/drawing/2014/main" val="2058219579"/>
                    </a:ext>
                  </a:extLst>
                </a:gridCol>
              </a:tblGrid>
              <a:tr h="1087644">
                <a:tc>
                  <a:txBody>
                    <a:bodyPr/>
                    <a:lstStyle/>
                    <a:p>
                      <a:pPr marL="2540" indent="-5080" algn="ctr">
                        <a:lnSpc>
                          <a:spcPct val="107000"/>
                        </a:lnSpc>
                        <a:spcAft>
                          <a:spcPts val="25"/>
                        </a:spcAft>
                      </a:pPr>
                      <a:r>
                        <a:rPr lang="en-IN" sz="2400" b="1" kern="100" dirty="0">
                          <a:effectLst/>
                          <a:latin typeface="Times New Roman" panose="02020603050405020304" pitchFamily="18" charset="0"/>
                          <a:cs typeface="Times New Roman" panose="02020603050405020304" pitchFamily="18" charset="0"/>
                        </a:rPr>
                        <a:t>Different models </a:t>
                      </a:r>
                      <a:endPar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tc>
                  <a:txBody>
                    <a:bodyPr/>
                    <a:lstStyle/>
                    <a:p>
                      <a:pPr marL="185420" indent="-5080" algn="l">
                        <a:lnSpc>
                          <a:spcPct val="107000"/>
                        </a:lnSpc>
                        <a:spcAft>
                          <a:spcPts val="25"/>
                        </a:spcAft>
                      </a:pPr>
                      <a:r>
                        <a:rPr lang="en-IN" sz="2400" b="1" kern="100" dirty="0">
                          <a:effectLst/>
                          <a:latin typeface="Times New Roman" panose="02020603050405020304" pitchFamily="18" charset="0"/>
                          <a:cs typeface="Times New Roman" panose="02020603050405020304" pitchFamily="18" charset="0"/>
                        </a:rPr>
                        <a:t>MAE </a:t>
                      </a:r>
                      <a:endPar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tc>
                  <a:txBody>
                    <a:bodyPr/>
                    <a:lstStyle/>
                    <a:p>
                      <a:pPr marL="185420" indent="-5080" algn="l">
                        <a:lnSpc>
                          <a:spcPct val="107000"/>
                        </a:lnSpc>
                        <a:spcAft>
                          <a:spcPts val="25"/>
                        </a:spcAft>
                      </a:pPr>
                      <a:r>
                        <a:rPr lang="en-IN" sz="2400" b="1" kern="100" dirty="0">
                          <a:effectLst/>
                          <a:latin typeface="Times New Roman" panose="02020603050405020304" pitchFamily="18" charset="0"/>
                          <a:cs typeface="Times New Roman" panose="02020603050405020304" pitchFamily="18" charset="0"/>
                        </a:rPr>
                        <a:t>RMSE </a:t>
                      </a:r>
                      <a:endPar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tc>
                  <a:txBody>
                    <a:bodyPr/>
                    <a:lstStyle/>
                    <a:p>
                      <a:pPr marL="185420" indent="-5080" algn="l">
                        <a:lnSpc>
                          <a:spcPct val="107000"/>
                        </a:lnSpc>
                        <a:spcAft>
                          <a:spcPts val="25"/>
                        </a:spcAft>
                      </a:pPr>
                      <a:r>
                        <a:rPr lang="en-IN" sz="2400" b="1" kern="100" dirty="0">
                          <a:effectLst/>
                          <a:latin typeface="Times New Roman" panose="02020603050405020304" pitchFamily="18" charset="0"/>
                          <a:cs typeface="Times New Roman" panose="02020603050405020304" pitchFamily="18" charset="0"/>
                        </a:rPr>
                        <a:t>Pearson </a:t>
                      </a:r>
                      <a:endPar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extLst>
                  <a:ext uri="{0D108BD9-81ED-4DB2-BD59-A6C34878D82A}">
                    <a16:rowId xmlns:a16="http://schemas.microsoft.com/office/drawing/2014/main" val="647702384"/>
                  </a:ext>
                </a:extLst>
              </a:tr>
              <a:tr h="877302">
                <a:tc>
                  <a:txBody>
                    <a:bodyPr/>
                    <a:lstStyle/>
                    <a:p>
                      <a:pPr marL="185420" indent="-5080" algn="l">
                        <a:lnSpc>
                          <a:spcPct val="107000"/>
                        </a:lnSpc>
                        <a:spcAft>
                          <a:spcPts val="25"/>
                        </a:spcAft>
                      </a:pPr>
                      <a:r>
                        <a:rPr lang="en-IN" sz="2400" b="1" kern="100" dirty="0">
                          <a:effectLst/>
                          <a:latin typeface="Times New Roman" panose="02020603050405020304" pitchFamily="18" charset="0"/>
                          <a:cs typeface="Times New Roman" panose="02020603050405020304" pitchFamily="18" charset="0"/>
                        </a:rPr>
                        <a:t>Our model </a:t>
                      </a:r>
                      <a:endPar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tc>
                  <a:txBody>
                    <a:bodyPr/>
                    <a:lstStyle/>
                    <a:p>
                      <a:pPr marL="185420" indent="-5080" algn="l">
                        <a:lnSpc>
                          <a:spcPct val="107000"/>
                        </a:lnSpc>
                        <a:spcAft>
                          <a:spcPts val="25"/>
                        </a:spcAft>
                      </a:pPr>
                      <a:r>
                        <a:rPr lang="en-IN" sz="2400" kern="100" dirty="0">
                          <a:effectLst/>
                          <a:latin typeface="Times New Roman" panose="02020603050405020304" pitchFamily="18" charset="0"/>
                          <a:cs typeface="Times New Roman" panose="02020603050405020304" pitchFamily="18" charset="0"/>
                        </a:rPr>
                        <a:t>0.248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tc>
                  <a:txBody>
                    <a:bodyPr/>
                    <a:lstStyle/>
                    <a:p>
                      <a:pPr marL="185420" indent="-5080" algn="l">
                        <a:lnSpc>
                          <a:spcPct val="107000"/>
                        </a:lnSpc>
                        <a:spcAft>
                          <a:spcPts val="25"/>
                        </a:spcAft>
                      </a:pPr>
                      <a:r>
                        <a:rPr lang="en-IN" sz="2400" kern="100">
                          <a:effectLst/>
                          <a:latin typeface="Times New Roman" panose="02020603050405020304" pitchFamily="18" charset="0"/>
                          <a:cs typeface="Times New Roman" panose="02020603050405020304" pitchFamily="18" charset="0"/>
                        </a:rPr>
                        <a:t>0.827 </a:t>
                      </a:r>
                      <a:endParaRPr lang="en-IN"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tc>
                  <a:txBody>
                    <a:bodyPr/>
                    <a:lstStyle/>
                    <a:p>
                      <a:pPr marL="185420" indent="-5080" algn="l">
                        <a:lnSpc>
                          <a:spcPct val="107000"/>
                        </a:lnSpc>
                        <a:spcAft>
                          <a:spcPts val="25"/>
                        </a:spcAft>
                      </a:pPr>
                      <a:r>
                        <a:rPr lang="en-IN" sz="2400" kern="100">
                          <a:effectLst/>
                          <a:latin typeface="Times New Roman" panose="02020603050405020304" pitchFamily="18" charset="0"/>
                          <a:cs typeface="Times New Roman" panose="02020603050405020304" pitchFamily="18" charset="0"/>
                        </a:rPr>
                        <a:t>0.897 </a:t>
                      </a:r>
                      <a:endParaRPr lang="en-IN"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extLst>
                  <a:ext uri="{0D108BD9-81ED-4DB2-BD59-A6C34878D82A}">
                    <a16:rowId xmlns:a16="http://schemas.microsoft.com/office/drawing/2014/main" val="677309749"/>
                  </a:ext>
                </a:extLst>
              </a:tr>
              <a:tr h="877302">
                <a:tc>
                  <a:txBody>
                    <a:bodyPr/>
                    <a:lstStyle/>
                    <a:p>
                      <a:pPr marL="185420" indent="-5080" algn="l">
                        <a:lnSpc>
                          <a:spcPct val="107000"/>
                        </a:lnSpc>
                        <a:spcAft>
                          <a:spcPts val="25"/>
                        </a:spcAft>
                      </a:pPr>
                      <a:r>
                        <a:rPr lang="en-IN" sz="2400" b="1" kern="100" dirty="0">
                          <a:effectLst/>
                          <a:latin typeface="Times New Roman" panose="02020603050405020304" pitchFamily="18" charset="0"/>
                          <a:cs typeface="Times New Roman" panose="02020603050405020304" pitchFamily="18" charset="0"/>
                        </a:rPr>
                        <a:t>CNN </a:t>
                      </a:r>
                      <a:endPar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tc>
                  <a:txBody>
                    <a:bodyPr/>
                    <a:lstStyle/>
                    <a:p>
                      <a:pPr marL="185420" indent="-5080" algn="l">
                        <a:lnSpc>
                          <a:spcPct val="107000"/>
                        </a:lnSpc>
                        <a:spcAft>
                          <a:spcPts val="25"/>
                        </a:spcAft>
                      </a:pPr>
                      <a:r>
                        <a:rPr lang="en-IN" sz="2400" kern="100">
                          <a:effectLst/>
                          <a:latin typeface="Times New Roman" panose="02020603050405020304" pitchFamily="18" charset="0"/>
                          <a:cs typeface="Times New Roman" panose="02020603050405020304" pitchFamily="18" charset="0"/>
                        </a:rPr>
                        <a:t>0.309 </a:t>
                      </a:r>
                      <a:endParaRPr lang="en-IN"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tc>
                  <a:txBody>
                    <a:bodyPr/>
                    <a:lstStyle/>
                    <a:p>
                      <a:pPr marL="185420" indent="-5080" algn="l">
                        <a:lnSpc>
                          <a:spcPct val="107000"/>
                        </a:lnSpc>
                        <a:spcAft>
                          <a:spcPts val="25"/>
                        </a:spcAft>
                      </a:pPr>
                      <a:r>
                        <a:rPr lang="en-IN" sz="2400" kern="100" dirty="0">
                          <a:effectLst/>
                          <a:latin typeface="Times New Roman" panose="02020603050405020304" pitchFamily="18" charset="0"/>
                          <a:cs typeface="Times New Roman" panose="02020603050405020304" pitchFamily="18" charset="0"/>
                        </a:rPr>
                        <a:t>0.821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tc>
                  <a:txBody>
                    <a:bodyPr/>
                    <a:lstStyle/>
                    <a:p>
                      <a:pPr marL="185420" indent="-5080" algn="l">
                        <a:lnSpc>
                          <a:spcPct val="107000"/>
                        </a:lnSpc>
                        <a:spcAft>
                          <a:spcPts val="25"/>
                        </a:spcAft>
                      </a:pPr>
                      <a:r>
                        <a:rPr lang="en-IN" sz="2400" kern="100">
                          <a:effectLst/>
                          <a:latin typeface="Times New Roman" panose="02020603050405020304" pitchFamily="18" charset="0"/>
                          <a:cs typeface="Times New Roman" panose="02020603050405020304" pitchFamily="18" charset="0"/>
                        </a:rPr>
                        <a:t>0.884 </a:t>
                      </a:r>
                      <a:endParaRPr lang="en-IN"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extLst>
                  <a:ext uri="{0D108BD9-81ED-4DB2-BD59-A6C34878D82A}">
                    <a16:rowId xmlns:a16="http://schemas.microsoft.com/office/drawing/2014/main" val="1180373125"/>
                  </a:ext>
                </a:extLst>
              </a:tr>
              <a:tr h="872771">
                <a:tc>
                  <a:txBody>
                    <a:bodyPr/>
                    <a:lstStyle/>
                    <a:p>
                      <a:pPr marL="185420" indent="-5080" algn="l">
                        <a:lnSpc>
                          <a:spcPct val="107000"/>
                        </a:lnSpc>
                        <a:spcAft>
                          <a:spcPts val="25"/>
                        </a:spcAft>
                      </a:pPr>
                      <a:r>
                        <a:rPr lang="en-IN" sz="2400" b="1" kern="100" dirty="0">
                          <a:effectLst/>
                          <a:latin typeface="Times New Roman" panose="02020603050405020304" pitchFamily="18" charset="0"/>
                          <a:cs typeface="Times New Roman" panose="02020603050405020304" pitchFamily="18" charset="0"/>
                        </a:rPr>
                        <a:t>BERT without Bi-LSTM </a:t>
                      </a:r>
                      <a:endPar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tc>
                  <a:txBody>
                    <a:bodyPr/>
                    <a:lstStyle/>
                    <a:p>
                      <a:pPr marL="185420" indent="-5080" algn="l">
                        <a:lnSpc>
                          <a:spcPct val="107000"/>
                        </a:lnSpc>
                        <a:spcAft>
                          <a:spcPts val="25"/>
                        </a:spcAft>
                      </a:pPr>
                      <a:r>
                        <a:rPr lang="en-IN" sz="2400" kern="100">
                          <a:effectLst/>
                          <a:latin typeface="Times New Roman" panose="02020603050405020304" pitchFamily="18" charset="0"/>
                          <a:cs typeface="Times New Roman" panose="02020603050405020304" pitchFamily="18" charset="0"/>
                        </a:rPr>
                        <a:t>0.254 </a:t>
                      </a:r>
                      <a:endParaRPr lang="en-IN"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tc>
                  <a:txBody>
                    <a:bodyPr/>
                    <a:lstStyle/>
                    <a:p>
                      <a:pPr marL="185420" indent="-5080" algn="l">
                        <a:lnSpc>
                          <a:spcPct val="107000"/>
                        </a:lnSpc>
                        <a:spcAft>
                          <a:spcPts val="25"/>
                        </a:spcAft>
                      </a:pPr>
                      <a:r>
                        <a:rPr lang="en-IN" sz="2400" kern="100" dirty="0">
                          <a:effectLst/>
                          <a:latin typeface="Times New Roman" panose="02020603050405020304" pitchFamily="18" charset="0"/>
                          <a:cs typeface="Times New Roman" panose="02020603050405020304" pitchFamily="18" charset="0"/>
                        </a:rPr>
                        <a:t>0.833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tc>
                  <a:txBody>
                    <a:bodyPr/>
                    <a:lstStyle/>
                    <a:p>
                      <a:pPr marL="185420" indent="-5080" algn="l">
                        <a:lnSpc>
                          <a:spcPct val="107000"/>
                        </a:lnSpc>
                        <a:spcAft>
                          <a:spcPts val="25"/>
                        </a:spcAft>
                      </a:pPr>
                      <a:r>
                        <a:rPr lang="en-IN" sz="2400" kern="100" dirty="0">
                          <a:effectLst/>
                          <a:latin typeface="Times New Roman" panose="02020603050405020304" pitchFamily="18" charset="0"/>
                          <a:cs typeface="Times New Roman" panose="02020603050405020304" pitchFamily="18" charset="0"/>
                        </a:rPr>
                        <a:t>0.884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extLst>
                  <a:ext uri="{0D108BD9-81ED-4DB2-BD59-A6C34878D82A}">
                    <a16:rowId xmlns:a16="http://schemas.microsoft.com/office/drawing/2014/main" val="832364399"/>
                  </a:ext>
                </a:extLst>
              </a:tr>
              <a:tr h="877302">
                <a:tc>
                  <a:txBody>
                    <a:bodyPr/>
                    <a:lstStyle/>
                    <a:p>
                      <a:pPr marL="185420" indent="-5080" algn="l">
                        <a:lnSpc>
                          <a:spcPct val="107000"/>
                        </a:lnSpc>
                        <a:spcAft>
                          <a:spcPts val="25"/>
                        </a:spcAft>
                      </a:pPr>
                      <a:r>
                        <a:rPr lang="en-IN" sz="2400" b="1" kern="100" dirty="0">
                          <a:effectLst/>
                          <a:latin typeface="Times New Roman" panose="02020603050405020304" pitchFamily="18" charset="0"/>
                          <a:cs typeface="Times New Roman" panose="02020603050405020304" pitchFamily="18" charset="0"/>
                        </a:rPr>
                        <a:t>Without </a:t>
                      </a:r>
                      <a:r>
                        <a:rPr lang="en-IN" sz="2400" b="1" kern="100" dirty="0" err="1">
                          <a:effectLst/>
                          <a:latin typeface="Times New Roman" panose="02020603050405020304" pitchFamily="18" charset="0"/>
                          <a:cs typeface="Times New Roman" panose="02020603050405020304" pitchFamily="18" charset="0"/>
                        </a:rPr>
                        <a:t>multihead</a:t>
                      </a:r>
                      <a:r>
                        <a:rPr lang="en-IN" sz="2400" b="1" kern="100" dirty="0">
                          <a:effectLst/>
                          <a:latin typeface="Times New Roman" panose="02020603050405020304" pitchFamily="18" charset="0"/>
                          <a:cs typeface="Times New Roman" panose="02020603050405020304" pitchFamily="18" charset="0"/>
                        </a:rPr>
                        <a:t> </a:t>
                      </a:r>
                      <a:endPar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tc>
                  <a:txBody>
                    <a:bodyPr/>
                    <a:lstStyle/>
                    <a:p>
                      <a:pPr marL="185420" indent="-5080" algn="l">
                        <a:lnSpc>
                          <a:spcPct val="107000"/>
                        </a:lnSpc>
                        <a:spcAft>
                          <a:spcPts val="25"/>
                        </a:spcAft>
                      </a:pPr>
                      <a:r>
                        <a:rPr lang="en-IN" sz="2400" kern="100">
                          <a:effectLst/>
                          <a:latin typeface="Times New Roman" panose="02020603050405020304" pitchFamily="18" charset="0"/>
                          <a:cs typeface="Times New Roman" panose="02020603050405020304" pitchFamily="18" charset="0"/>
                        </a:rPr>
                        <a:t>0.483 </a:t>
                      </a:r>
                      <a:endParaRPr lang="en-IN"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tc>
                  <a:txBody>
                    <a:bodyPr/>
                    <a:lstStyle/>
                    <a:p>
                      <a:pPr marL="185420" indent="-5080" algn="l">
                        <a:lnSpc>
                          <a:spcPct val="107000"/>
                        </a:lnSpc>
                        <a:spcAft>
                          <a:spcPts val="25"/>
                        </a:spcAft>
                      </a:pPr>
                      <a:r>
                        <a:rPr lang="en-IN" sz="2400" kern="100">
                          <a:effectLst/>
                          <a:latin typeface="Times New Roman" panose="02020603050405020304" pitchFamily="18" charset="0"/>
                          <a:cs typeface="Times New Roman" panose="02020603050405020304" pitchFamily="18" charset="0"/>
                        </a:rPr>
                        <a:t>1.341 </a:t>
                      </a:r>
                      <a:endParaRPr lang="en-IN"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tc>
                  <a:txBody>
                    <a:bodyPr/>
                    <a:lstStyle/>
                    <a:p>
                      <a:pPr marL="185420" indent="-5080" algn="l">
                        <a:lnSpc>
                          <a:spcPct val="107000"/>
                        </a:lnSpc>
                        <a:spcAft>
                          <a:spcPts val="25"/>
                        </a:spcAft>
                      </a:pPr>
                      <a:r>
                        <a:rPr lang="en-IN" sz="2400" kern="100" dirty="0">
                          <a:effectLst/>
                          <a:latin typeface="Times New Roman" panose="02020603050405020304" pitchFamily="18" charset="0"/>
                          <a:cs typeface="Times New Roman" panose="02020603050405020304" pitchFamily="18" charset="0"/>
                        </a:rPr>
                        <a:t>0.751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12065" marB="0"/>
                </a:tc>
                <a:extLst>
                  <a:ext uri="{0D108BD9-81ED-4DB2-BD59-A6C34878D82A}">
                    <a16:rowId xmlns:a16="http://schemas.microsoft.com/office/drawing/2014/main" val="3266993302"/>
                  </a:ext>
                </a:extLst>
              </a:tr>
            </a:tbl>
          </a:graphicData>
        </a:graphic>
      </p:graphicFrame>
    </p:spTree>
    <p:extLst>
      <p:ext uri="{BB962C8B-B14F-4D97-AF65-F5344CB8AC3E}">
        <p14:creationId xmlns:p14="http://schemas.microsoft.com/office/powerpoint/2010/main" val="233049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6DC9-EFF1-4350-D455-45EA689F36A5}"/>
              </a:ext>
            </a:extLst>
          </p:cNvPr>
          <p:cNvSpPr>
            <a:spLocks noGrp="1"/>
          </p:cNvSpPr>
          <p:nvPr>
            <p:ph type="title"/>
          </p:nvPr>
        </p:nvSpPr>
        <p:spPr/>
        <p:txBody>
          <a:bodyPr>
            <a:norm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ACB9AAF2-8055-5D28-DEC4-2F00A9837E19}"/>
              </a:ext>
            </a:extLst>
          </p:cNvPr>
          <p:cNvSpPr txBox="1"/>
          <p:nvPr/>
        </p:nvSpPr>
        <p:spPr>
          <a:xfrm>
            <a:off x="741680" y="1594069"/>
            <a:ext cx="10302240" cy="4154984"/>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An automatic short answer grading (ASAG) system, is a technology-driven solution that assesses and assigns grades to various short answers and tests without requiring direct human intervention. </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this work ASAG is based on Natural Language Processing (NLP) techniques such as BERT (Bidirectional Encoder Representations from Transformers), to revolutionize the assessment of short answers in educational contexts. </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By combining the process of BERT with deep neural networks, it promises to enhance the educational evaluation process. </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1323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F099-B58B-BEC7-A132-F49E7FB90DDA}"/>
              </a:ext>
            </a:extLst>
          </p:cNvPr>
          <p:cNvSpPr>
            <a:spLocks noGrp="1"/>
          </p:cNvSpPr>
          <p:nvPr>
            <p:ph type="title"/>
          </p:nvPr>
        </p:nvSpPr>
        <p:spPr>
          <a:xfrm>
            <a:off x="3642360" y="385445"/>
            <a:ext cx="10515600" cy="1325563"/>
          </a:xfrm>
        </p:spPr>
        <p:txBody>
          <a:bodyPr>
            <a:normAutofit/>
          </a:bodyPr>
          <a:lstStyle/>
          <a:p>
            <a:r>
              <a:rPr lang="en-US" sz="2400" b="1" dirty="0">
                <a:effectLst/>
                <a:latin typeface="Times New Roman" panose="02020603050405020304" pitchFamily="18" charset="0"/>
                <a:ea typeface="Calibri" panose="020F0502020204030204" pitchFamily="34" charset="0"/>
              </a:rPr>
              <a:t>Table 3: Definition of parameters </a:t>
            </a:r>
            <a:endParaRPr lang="en-IN" sz="2400" dirty="0"/>
          </a:p>
        </p:txBody>
      </p:sp>
      <p:graphicFrame>
        <p:nvGraphicFramePr>
          <p:cNvPr id="4" name="Content Placeholder 3">
            <a:extLst>
              <a:ext uri="{FF2B5EF4-FFF2-40B4-BE49-F238E27FC236}">
                <a16:creationId xmlns:a16="http://schemas.microsoft.com/office/drawing/2014/main" id="{B2B068A3-8C2B-8AD3-538C-DFA6AADDE638}"/>
              </a:ext>
            </a:extLst>
          </p:cNvPr>
          <p:cNvGraphicFramePr>
            <a:graphicFrameLocks noGrp="1"/>
          </p:cNvGraphicFramePr>
          <p:nvPr>
            <p:ph idx="1"/>
            <p:extLst>
              <p:ext uri="{D42A27DB-BD31-4B8C-83A1-F6EECF244321}">
                <p14:modId xmlns:p14="http://schemas.microsoft.com/office/powerpoint/2010/main" val="1673816202"/>
              </p:ext>
            </p:extLst>
          </p:nvPr>
        </p:nvGraphicFramePr>
        <p:xfrm>
          <a:off x="701040" y="1930400"/>
          <a:ext cx="10515600" cy="3688080"/>
        </p:xfrm>
        <a:graphic>
          <a:graphicData uri="http://schemas.openxmlformats.org/drawingml/2006/table">
            <a:tbl>
              <a:tblPr firstRow="1" firstCol="1" bandRow="1">
                <a:tableStyleId>{5940675A-B579-460E-94D1-54222C63F5DA}</a:tableStyleId>
              </a:tblPr>
              <a:tblGrid>
                <a:gridCol w="2001520">
                  <a:extLst>
                    <a:ext uri="{9D8B030D-6E8A-4147-A177-3AD203B41FA5}">
                      <a16:colId xmlns:a16="http://schemas.microsoft.com/office/drawing/2014/main" val="1929670917"/>
                    </a:ext>
                  </a:extLst>
                </a:gridCol>
                <a:gridCol w="8514080">
                  <a:extLst>
                    <a:ext uri="{9D8B030D-6E8A-4147-A177-3AD203B41FA5}">
                      <a16:colId xmlns:a16="http://schemas.microsoft.com/office/drawing/2014/main" val="2143486345"/>
                    </a:ext>
                  </a:extLst>
                </a:gridCol>
              </a:tblGrid>
              <a:tr h="640080">
                <a:tc>
                  <a:txBody>
                    <a:bodyPr/>
                    <a:lstStyle/>
                    <a:p>
                      <a:pPr marL="67310" algn="l">
                        <a:lnSpc>
                          <a:spcPct val="107000"/>
                        </a:lnSpc>
                        <a:spcAft>
                          <a:spcPts val="1000"/>
                        </a:spcAft>
                      </a:pPr>
                      <a:r>
                        <a:rPr lang="en-IN" sz="2400" b="1" dirty="0">
                          <a:solidFill>
                            <a:srgbClr val="000000"/>
                          </a:solidFill>
                          <a:effectLst/>
                          <a:latin typeface="Times New Roman" panose="02020603050405020304" pitchFamily="18" charset="0"/>
                          <a:cs typeface="Times New Roman" panose="02020603050405020304" pitchFamily="18" charset="0"/>
                        </a:rPr>
                        <a:t>FACTORS</a:t>
                      </a:r>
                      <a:endPar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38100" marT="35560" marB="0"/>
                </a:tc>
                <a:tc>
                  <a:txBody>
                    <a:bodyPr/>
                    <a:lstStyle/>
                    <a:p>
                      <a:pPr marR="31750" algn="l">
                        <a:lnSpc>
                          <a:spcPct val="107000"/>
                        </a:lnSpc>
                        <a:spcAft>
                          <a:spcPts val="1000"/>
                        </a:spcAft>
                      </a:pPr>
                      <a:r>
                        <a:rPr lang="en-IN" sz="2400" b="1" dirty="0">
                          <a:solidFill>
                            <a:srgbClr val="000000"/>
                          </a:solidFill>
                          <a:effectLst/>
                          <a:latin typeface="Times New Roman" panose="02020603050405020304" pitchFamily="18" charset="0"/>
                          <a:cs typeface="Times New Roman" panose="02020603050405020304" pitchFamily="18" charset="0"/>
                        </a:rPr>
                        <a:t> DEFINITON</a:t>
                      </a:r>
                      <a:endPar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38100" marT="35560" marB="0"/>
                </a:tc>
                <a:extLst>
                  <a:ext uri="{0D108BD9-81ED-4DB2-BD59-A6C34878D82A}">
                    <a16:rowId xmlns:a16="http://schemas.microsoft.com/office/drawing/2014/main" val="1033505406"/>
                  </a:ext>
                </a:extLst>
              </a:tr>
              <a:tr h="877159">
                <a:tc>
                  <a:txBody>
                    <a:bodyPr/>
                    <a:lstStyle/>
                    <a:p>
                      <a:pPr marL="67310" algn="l">
                        <a:lnSpc>
                          <a:spcPct val="107000"/>
                        </a:lnSpc>
                        <a:spcAft>
                          <a:spcPts val="1000"/>
                        </a:spcAft>
                      </a:pPr>
                      <a:r>
                        <a:rPr lang="en-US" sz="2400" b="1" dirty="0">
                          <a:effectLst/>
                          <a:latin typeface="Times New Roman" panose="02020603050405020304" pitchFamily="18" charset="0"/>
                          <a:cs typeface="Times New Roman" panose="02020603050405020304" pitchFamily="18" charset="0"/>
                        </a:rPr>
                        <a:t>Precision </a:t>
                      </a:r>
                      <a:endPar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38100" marT="35560" marB="0"/>
                </a:tc>
                <a:tc>
                  <a:txBody>
                    <a:bodyPr/>
                    <a:lstStyle/>
                    <a:p>
                      <a:pPr marR="31750" algn="l">
                        <a:lnSpc>
                          <a:spcPct val="107000"/>
                        </a:lnSpc>
                        <a:spcAft>
                          <a:spcPts val="1000"/>
                        </a:spcAft>
                      </a:pPr>
                      <a:r>
                        <a:rPr lang="en-US" sz="2400" dirty="0">
                          <a:effectLst/>
                          <a:latin typeface="Times New Roman" panose="02020603050405020304" pitchFamily="18" charset="0"/>
                          <a:cs typeface="Times New Roman" panose="02020603050405020304" pitchFamily="18" charset="0"/>
                        </a:rPr>
                        <a:t>“The ratio of accurately predicted positive observations to total expected positive observations”. </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38100" marT="35560" marB="0"/>
                </a:tc>
                <a:extLst>
                  <a:ext uri="{0D108BD9-81ED-4DB2-BD59-A6C34878D82A}">
                    <a16:rowId xmlns:a16="http://schemas.microsoft.com/office/drawing/2014/main" val="1559990946"/>
                  </a:ext>
                </a:extLst>
              </a:tr>
              <a:tr h="567552">
                <a:tc>
                  <a:txBody>
                    <a:bodyPr/>
                    <a:lstStyle/>
                    <a:p>
                      <a:pPr marL="67310" algn="l">
                        <a:lnSpc>
                          <a:spcPct val="107000"/>
                        </a:lnSpc>
                        <a:spcAft>
                          <a:spcPts val="1000"/>
                        </a:spcAft>
                      </a:pPr>
                      <a:r>
                        <a:rPr lang="en-US" sz="2400" b="1" dirty="0">
                          <a:effectLst/>
                          <a:latin typeface="Times New Roman" panose="02020603050405020304" pitchFamily="18" charset="0"/>
                          <a:cs typeface="Times New Roman" panose="02020603050405020304" pitchFamily="18" charset="0"/>
                        </a:rPr>
                        <a:t>Recall </a:t>
                      </a:r>
                      <a:endPar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38100" marT="35560" marB="0"/>
                </a:tc>
                <a:tc>
                  <a:txBody>
                    <a:bodyPr/>
                    <a:lstStyle/>
                    <a:p>
                      <a:pPr algn="l">
                        <a:lnSpc>
                          <a:spcPct val="107000"/>
                        </a:lnSpc>
                        <a:spcAft>
                          <a:spcPts val="1000"/>
                        </a:spcAft>
                      </a:pPr>
                      <a:r>
                        <a:rPr lang="en-US" sz="2400" dirty="0">
                          <a:effectLst/>
                          <a:latin typeface="Times New Roman" panose="02020603050405020304" pitchFamily="18" charset="0"/>
                          <a:cs typeface="Times New Roman" panose="02020603050405020304" pitchFamily="18" charset="0"/>
                        </a:rPr>
                        <a:t>“The ratio of actual positive instances that were predicted properly”. </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38100" marT="35560" marB="0"/>
                </a:tc>
                <a:extLst>
                  <a:ext uri="{0D108BD9-81ED-4DB2-BD59-A6C34878D82A}">
                    <a16:rowId xmlns:a16="http://schemas.microsoft.com/office/drawing/2014/main" val="1338529574"/>
                  </a:ext>
                </a:extLst>
              </a:tr>
              <a:tr h="726130">
                <a:tc>
                  <a:txBody>
                    <a:bodyPr/>
                    <a:lstStyle/>
                    <a:p>
                      <a:pPr marL="67310" algn="l">
                        <a:lnSpc>
                          <a:spcPct val="107000"/>
                        </a:lnSpc>
                        <a:spcAft>
                          <a:spcPts val="1000"/>
                        </a:spcAft>
                      </a:pPr>
                      <a:r>
                        <a:rPr lang="en-US" sz="2400" b="1" dirty="0">
                          <a:effectLst/>
                          <a:latin typeface="Times New Roman" panose="02020603050405020304" pitchFamily="18" charset="0"/>
                          <a:cs typeface="Times New Roman" panose="02020603050405020304" pitchFamily="18" charset="0"/>
                        </a:rPr>
                        <a:t>F1 Score </a:t>
                      </a:r>
                      <a:endPar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38100" marT="35560" marB="0"/>
                </a:tc>
                <a:tc>
                  <a:txBody>
                    <a:bodyPr/>
                    <a:lstStyle/>
                    <a:p>
                      <a:pPr algn="l">
                        <a:lnSpc>
                          <a:spcPct val="107000"/>
                        </a:lnSpc>
                        <a:spcAft>
                          <a:spcPts val="1000"/>
                        </a:spcAft>
                      </a:pPr>
                      <a:r>
                        <a:rPr lang="en-US" sz="2400" dirty="0">
                          <a:effectLst/>
                          <a:latin typeface="Times New Roman" panose="02020603050405020304" pitchFamily="18" charset="0"/>
                          <a:cs typeface="Times New Roman" panose="02020603050405020304" pitchFamily="18" charset="0"/>
                        </a:rPr>
                        <a:t>“F1 score is the harmonic mean between Precision and Recall”. </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38100" marT="35560" marB="0"/>
                </a:tc>
                <a:extLst>
                  <a:ext uri="{0D108BD9-81ED-4DB2-BD59-A6C34878D82A}">
                    <a16:rowId xmlns:a16="http://schemas.microsoft.com/office/drawing/2014/main" val="2836855723"/>
                  </a:ext>
                </a:extLst>
              </a:tr>
              <a:tr h="877159">
                <a:tc>
                  <a:txBody>
                    <a:bodyPr/>
                    <a:lstStyle/>
                    <a:p>
                      <a:pPr marL="67310" algn="l">
                        <a:lnSpc>
                          <a:spcPct val="107000"/>
                        </a:lnSpc>
                        <a:spcAft>
                          <a:spcPts val="1000"/>
                        </a:spcAft>
                      </a:pPr>
                      <a:r>
                        <a:rPr lang="en-US" sz="2400" b="1" dirty="0">
                          <a:effectLst/>
                          <a:latin typeface="Times New Roman" panose="02020603050405020304" pitchFamily="18" charset="0"/>
                          <a:cs typeface="Times New Roman" panose="02020603050405020304" pitchFamily="18" charset="0"/>
                        </a:rPr>
                        <a:t>Accuracy </a:t>
                      </a:r>
                      <a:endPar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38100" marT="35560" marB="0"/>
                </a:tc>
                <a:tc>
                  <a:txBody>
                    <a:bodyPr/>
                    <a:lstStyle/>
                    <a:p>
                      <a:pPr marR="34290" algn="l">
                        <a:lnSpc>
                          <a:spcPct val="107000"/>
                        </a:lnSpc>
                        <a:spcAft>
                          <a:spcPts val="1000"/>
                        </a:spcAft>
                      </a:pPr>
                      <a:r>
                        <a:rPr lang="en-US" sz="2400" dirty="0">
                          <a:effectLst/>
                          <a:latin typeface="Times New Roman" panose="02020603050405020304" pitchFamily="18" charset="0"/>
                          <a:cs typeface="Times New Roman" panose="02020603050405020304" pitchFamily="18" charset="0"/>
                        </a:rPr>
                        <a:t>“The number of true negatives (TN) and true positive (TP) samples divided by the total number of samples.”  </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38100" marT="35560" marB="0"/>
                </a:tc>
                <a:extLst>
                  <a:ext uri="{0D108BD9-81ED-4DB2-BD59-A6C34878D82A}">
                    <a16:rowId xmlns:a16="http://schemas.microsoft.com/office/drawing/2014/main" val="1497827991"/>
                  </a:ext>
                </a:extLst>
              </a:tr>
            </a:tbl>
          </a:graphicData>
        </a:graphic>
      </p:graphicFrame>
    </p:spTree>
    <p:extLst>
      <p:ext uri="{BB962C8B-B14F-4D97-AF65-F5344CB8AC3E}">
        <p14:creationId xmlns:p14="http://schemas.microsoft.com/office/powerpoint/2010/main" val="37268299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00E6-0735-BD28-7379-81BE6A7773C8}"/>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Calibri" panose="020F0502020204030204" pitchFamily="34" charset="0"/>
              </a:rPr>
              <a:t>Precision and recall obtained in our model</a:t>
            </a:r>
            <a:endParaRPr lang="en-IN" sz="2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6DE105-974E-61DD-0677-6516BBC95A40}"/>
                  </a:ext>
                </a:extLst>
              </p:cNvPr>
              <p:cNvSpPr>
                <a:spLocks noGrp="1"/>
              </p:cNvSpPr>
              <p:nvPr>
                <p:ph idx="1"/>
              </p:nvPr>
            </p:nvSpPr>
            <p:spPr/>
            <p:txBody>
              <a:bodyPr/>
              <a:lstStyle/>
              <a:p>
                <a:pPr marL="0" indent="0" algn="just">
                  <a:lnSpc>
                    <a:spcPct val="150000"/>
                  </a:lnSpc>
                  <a:spcAft>
                    <a:spcPts val="1000"/>
                  </a:spcAft>
                  <a:buNone/>
                </a:pPr>
                <a:r>
                  <a:rPr lang="en-US" sz="2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Precision = </a:t>
                </a:r>
                <a14:m>
                  <m:oMath xmlns:m="http://schemas.openxmlformats.org/officeDocument/2006/math">
                    <m:f>
                      <m:fPr>
                        <m:ctrlPr>
                          <a:rPr lang="en-IN" sz="2400" i="1">
                            <a:solidFill>
                              <a:srgbClr val="000000"/>
                            </a:solidFill>
                            <a:effectLst/>
                            <a:latin typeface="Cambria Math" panose="02040503050406030204" pitchFamily="18" charset="0"/>
                            <a:ea typeface="Calibri" panose="020F0502020204030204" pitchFamily="34" charset="0"/>
                            <a:cs typeface="Tahoma" panose="020B0604030504040204" pitchFamily="34" charset="0"/>
                          </a:rPr>
                        </m:ctrlPr>
                      </m:fPr>
                      <m:num>
                        <m:r>
                          <m:rPr>
                            <m:sty m:val="p"/>
                          </m:rPr>
                          <a:rPr lang="en-US" sz="2400" i="0">
                            <a:solidFill>
                              <a:srgbClr val="000000"/>
                            </a:solidFill>
                            <a:effectLst/>
                            <a:latin typeface="Cambria Math" panose="02040503050406030204" pitchFamily="18" charset="0"/>
                            <a:ea typeface="Calibri" panose="020F0502020204030204" pitchFamily="34" charset="0"/>
                            <a:cs typeface="Tahoma" panose="020B0604030504040204" pitchFamily="34" charset="0"/>
                          </a:rPr>
                          <m:t>TP</m:t>
                        </m:r>
                      </m:num>
                      <m:den>
                        <m:r>
                          <m:rPr>
                            <m:sty m:val="p"/>
                          </m:rPr>
                          <a:rPr lang="en-US" sz="2400" i="0">
                            <a:solidFill>
                              <a:srgbClr val="000000"/>
                            </a:solidFill>
                            <a:effectLst/>
                            <a:latin typeface="Cambria Math" panose="02040503050406030204" pitchFamily="18" charset="0"/>
                            <a:ea typeface="Calibri" panose="020F0502020204030204" pitchFamily="34" charset="0"/>
                            <a:cs typeface="Tahoma" panose="020B0604030504040204" pitchFamily="34" charset="0"/>
                          </a:rPr>
                          <m:t>TP</m:t>
                        </m:r>
                        <m:r>
                          <a:rPr lang="en-US" sz="2400" i="0">
                            <a:solidFill>
                              <a:srgbClr val="000000"/>
                            </a:solidFill>
                            <a:effectLst/>
                            <a:latin typeface="Cambria Math" panose="02040503050406030204" pitchFamily="18" charset="0"/>
                            <a:ea typeface="Calibri" panose="020F0502020204030204" pitchFamily="34" charset="0"/>
                            <a:cs typeface="Tahoma" panose="020B0604030504040204" pitchFamily="34" charset="0"/>
                          </a:rPr>
                          <m:t>+</m:t>
                        </m:r>
                        <m:r>
                          <m:rPr>
                            <m:sty m:val="p"/>
                          </m:rPr>
                          <a:rPr lang="en-US" sz="2400" i="0">
                            <a:solidFill>
                              <a:srgbClr val="000000"/>
                            </a:solidFill>
                            <a:effectLst/>
                            <a:latin typeface="Cambria Math" panose="02040503050406030204" pitchFamily="18" charset="0"/>
                            <a:ea typeface="Calibri" panose="020F0502020204030204" pitchFamily="34" charset="0"/>
                            <a:cs typeface="Tahoma" panose="020B0604030504040204" pitchFamily="34" charset="0"/>
                          </a:rPr>
                          <m:t>FP</m:t>
                        </m:r>
                      </m:den>
                    </m:f>
                  </m:oMath>
                </a14:m>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sz="2400" i="1">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ctrlPr>
                      </m:fPr>
                      <m:num>
                        <m:r>
                          <a:rPr lang="en-US" sz="2400" i="0">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t>77</m:t>
                        </m:r>
                      </m:num>
                      <m:den>
                        <m:r>
                          <a:rPr lang="en-US" sz="2400" i="0">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t>77+4</m:t>
                        </m:r>
                      </m:den>
                    </m:f>
                    <m:r>
                      <a:rPr lang="en-US" sz="2400" i="0">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t>∗</m:t>
                    </m:r>
                  </m:oMath>
                </a14:m>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 = 0.95%                         </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Recall = </a:t>
                </a:r>
                <a14:m>
                  <m:oMath xmlns:m="http://schemas.openxmlformats.org/officeDocument/2006/math">
                    <m:f>
                      <m:fPr>
                        <m:ctrlPr>
                          <a:rPr lang="en-IN" sz="2400" i="1">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ctrlPr>
                      </m:fPr>
                      <m:num>
                        <m:r>
                          <m:rPr>
                            <m:sty m:val="p"/>
                          </m:rPr>
                          <a:rPr lang="en-US" sz="2400" i="0">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t>TP</m:t>
                        </m:r>
                      </m:num>
                      <m:den>
                        <m:r>
                          <m:rPr>
                            <m:sty m:val="p"/>
                          </m:rPr>
                          <a:rPr lang="en-US" sz="2400" i="0">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t>TP</m:t>
                        </m:r>
                        <m:r>
                          <a:rPr lang="en-US" sz="2400" i="0">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t>+</m:t>
                        </m:r>
                        <m:r>
                          <m:rPr>
                            <m:sty m:val="p"/>
                          </m:rPr>
                          <a:rPr lang="en-US" sz="2400" i="0">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t>FN</m:t>
                        </m:r>
                      </m:den>
                    </m:f>
                  </m:oMath>
                </a14:m>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sz="2400" i="1">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ctrlPr>
                      </m:fPr>
                      <m:num>
                        <m:r>
                          <a:rPr lang="en-US" sz="2400" i="0">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t>77</m:t>
                        </m:r>
                      </m:num>
                      <m:den>
                        <m:r>
                          <a:rPr lang="en-US" sz="2400" i="0">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t>77+3</m:t>
                        </m:r>
                      </m:den>
                    </m:f>
                    <m:r>
                      <a:rPr lang="en-US" sz="2400" i="0">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t>∗</m:t>
                    </m:r>
                  </m:oMath>
                </a14:m>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 = 0.96%                           </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F1 = </a:t>
                </a:r>
                <a14:m>
                  <m:oMath xmlns:m="http://schemas.openxmlformats.org/officeDocument/2006/math">
                    <m:f>
                      <m:fPr>
                        <m:ctrlPr>
                          <a:rPr lang="en-IN" sz="2400" i="1">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ctrlPr>
                      </m:fPr>
                      <m:num>
                        <m:r>
                          <m:rPr>
                            <m:sty m:val="p"/>
                          </m:rPr>
                          <a:rPr lang="en-US" sz="2400" i="0">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t>Precision</m:t>
                        </m:r>
                        <m:r>
                          <a:rPr lang="en-US" sz="2400" i="0">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t>∗</m:t>
                        </m:r>
                        <m:r>
                          <m:rPr>
                            <m:sty m:val="p"/>
                          </m:rPr>
                          <a:rPr lang="en-US" sz="2400" i="0">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t>Recall</m:t>
                        </m:r>
                      </m:num>
                      <m:den>
                        <m:r>
                          <m:rPr>
                            <m:sty m:val="p"/>
                          </m:rPr>
                          <a:rPr lang="en-US" sz="2400" i="0">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t>Precision</m:t>
                        </m:r>
                        <m:r>
                          <a:rPr lang="en-US" sz="2400" i="0">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t>+</m:t>
                        </m:r>
                        <m:r>
                          <m:rPr>
                            <m:sty m:val="p"/>
                          </m:rPr>
                          <a:rPr lang="en-US" sz="2400" i="0">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t>Recall</m:t>
                        </m:r>
                      </m:den>
                    </m:f>
                    <m:r>
                      <a:rPr lang="en-US" sz="2400" i="0">
                        <a:solidFill>
                          <a:srgbClr val="000000"/>
                        </a:solidFill>
                        <a:effectLst/>
                        <a:latin typeface="Cambria Math" panose="02040503050406030204" pitchFamily="18" charset="0"/>
                        <a:ea typeface="Times New Roman" panose="02020603050405020304" pitchFamily="18" charset="0"/>
                        <a:cs typeface="Tahoma" panose="020B0604030504040204" pitchFamily="34" charset="0"/>
                      </a:rPr>
                      <m:t>∗</m:t>
                    </m:r>
                  </m:oMath>
                </a14:m>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 = 0.96%                                 </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ACCURACY =</a:t>
                </a:r>
                <a14:m>
                  <m:oMath xmlns:m="http://schemas.openxmlformats.org/officeDocument/2006/math">
                    <m:r>
                      <a:rPr lang="en-US" sz="2400" i="0">
                        <a:solidFill>
                          <a:srgbClr val="000000"/>
                        </a:solidFill>
                        <a:effectLst/>
                        <a:latin typeface="Cambria Math" panose="02040503050406030204" pitchFamily="18" charset="0"/>
                        <a:ea typeface="Calibri" panose="020F0502020204030204" pitchFamily="34" charset="0"/>
                        <a:cs typeface="Tahoma" panose="020B0604030504040204" pitchFamily="34" charset="0"/>
                      </a:rPr>
                      <m:t> </m:t>
                    </m:r>
                    <m:f>
                      <m:fPr>
                        <m:ctrlPr>
                          <a:rPr lang="en-IN" sz="2400" i="1">
                            <a:solidFill>
                              <a:srgbClr val="000000"/>
                            </a:solidFill>
                            <a:effectLst/>
                            <a:latin typeface="Cambria Math" panose="02040503050406030204" pitchFamily="18" charset="0"/>
                            <a:ea typeface="Calibri" panose="020F0502020204030204" pitchFamily="34" charset="0"/>
                          </a:rPr>
                        </m:ctrlPr>
                      </m:fPr>
                      <m:num>
                        <m:r>
                          <m:rPr>
                            <m:sty m:val="p"/>
                          </m:rPr>
                          <a:rPr lang="en-US" sz="2400" i="0">
                            <a:solidFill>
                              <a:srgbClr val="000000"/>
                            </a:solidFill>
                            <a:effectLst/>
                            <a:latin typeface="Cambria Math" panose="02040503050406030204" pitchFamily="18" charset="0"/>
                            <a:ea typeface="Calibri" panose="020F0502020204030204" pitchFamily="34" charset="0"/>
                          </a:rPr>
                          <m:t>TP</m:t>
                        </m:r>
                        <m:r>
                          <a:rPr lang="en-US" sz="2400" i="0">
                            <a:solidFill>
                              <a:srgbClr val="000000"/>
                            </a:solidFill>
                            <a:effectLst/>
                            <a:latin typeface="Cambria Math" panose="02040503050406030204" pitchFamily="18" charset="0"/>
                            <a:ea typeface="Calibri" panose="020F0502020204030204" pitchFamily="34" charset="0"/>
                          </a:rPr>
                          <m:t>+</m:t>
                        </m:r>
                        <m:r>
                          <m:rPr>
                            <m:sty m:val="p"/>
                          </m:rPr>
                          <a:rPr lang="en-US" sz="2400" i="0">
                            <a:solidFill>
                              <a:srgbClr val="000000"/>
                            </a:solidFill>
                            <a:effectLst/>
                            <a:latin typeface="Cambria Math" panose="02040503050406030204" pitchFamily="18" charset="0"/>
                            <a:ea typeface="Calibri" panose="020F0502020204030204" pitchFamily="34" charset="0"/>
                          </a:rPr>
                          <m:t>TN</m:t>
                        </m:r>
                      </m:num>
                      <m:den>
                        <m:r>
                          <m:rPr>
                            <m:sty m:val="p"/>
                          </m:rPr>
                          <a:rPr lang="en-US" sz="2400" i="0">
                            <a:solidFill>
                              <a:srgbClr val="000000"/>
                            </a:solidFill>
                            <a:effectLst/>
                            <a:latin typeface="Cambria Math" panose="02040503050406030204" pitchFamily="18" charset="0"/>
                            <a:ea typeface="Calibri" panose="020F0502020204030204" pitchFamily="34" charset="0"/>
                          </a:rPr>
                          <m:t>TP</m:t>
                        </m:r>
                        <m:r>
                          <a:rPr lang="en-US" sz="2400" i="0">
                            <a:solidFill>
                              <a:srgbClr val="000000"/>
                            </a:solidFill>
                            <a:effectLst/>
                            <a:latin typeface="Cambria Math" panose="02040503050406030204" pitchFamily="18" charset="0"/>
                            <a:ea typeface="Calibri" panose="020F0502020204030204" pitchFamily="34" charset="0"/>
                          </a:rPr>
                          <m:t>+</m:t>
                        </m:r>
                        <m:r>
                          <m:rPr>
                            <m:sty m:val="p"/>
                          </m:rPr>
                          <a:rPr lang="en-US" sz="2400" i="0">
                            <a:solidFill>
                              <a:srgbClr val="000000"/>
                            </a:solidFill>
                            <a:effectLst/>
                            <a:latin typeface="Cambria Math" panose="02040503050406030204" pitchFamily="18" charset="0"/>
                            <a:ea typeface="Calibri" panose="020F0502020204030204" pitchFamily="34" charset="0"/>
                          </a:rPr>
                          <m:t>TN</m:t>
                        </m:r>
                        <m:r>
                          <a:rPr lang="en-US" sz="2400" i="0">
                            <a:solidFill>
                              <a:srgbClr val="000000"/>
                            </a:solidFill>
                            <a:effectLst/>
                            <a:latin typeface="Cambria Math" panose="02040503050406030204" pitchFamily="18" charset="0"/>
                            <a:ea typeface="Calibri" panose="020F0502020204030204" pitchFamily="34" charset="0"/>
                          </a:rPr>
                          <m:t>+</m:t>
                        </m:r>
                        <m:r>
                          <m:rPr>
                            <m:sty m:val="p"/>
                          </m:rPr>
                          <a:rPr lang="en-US" sz="2400" i="0">
                            <a:solidFill>
                              <a:srgbClr val="000000"/>
                            </a:solidFill>
                            <a:effectLst/>
                            <a:latin typeface="Cambria Math" panose="02040503050406030204" pitchFamily="18" charset="0"/>
                            <a:ea typeface="Calibri" panose="020F0502020204030204" pitchFamily="34" charset="0"/>
                          </a:rPr>
                          <m:t>FP</m:t>
                        </m:r>
                        <m:r>
                          <a:rPr lang="en-US" sz="2400" i="0">
                            <a:solidFill>
                              <a:srgbClr val="000000"/>
                            </a:solidFill>
                            <a:effectLst/>
                            <a:latin typeface="Cambria Math" panose="02040503050406030204" pitchFamily="18" charset="0"/>
                            <a:ea typeface="Calibri" panose="020F0502020204030204" pitchFamily="34" charset="0"/>
                          </a:rPr>
                          <m:t>+</m:t>
                        </m:r>
                        <m:r>
                          <m:rPr>
                            <m:sty m:val="p"/>
                          </m:rPr>
                          <a:rPr lang="en-US" sz="2400" i="0">
                            <a:solidFill>
                              <a:srgbClr val="000000"/>
                            </a:solidFill>
                            <a:effectLst/>
                            <a:latin typeface="Cambria Math" panose="02040503050406030204" pitchFamily="18" charset="0"/>
                            <a:ea typeface="Calibri" panose="020F0502020204030204" pitchFamily="34" charset="0"/>
                          </a:rPr>
                          <m:t>FN</m:t>
                        </m:r>
                      </m:den>
                    </m:f>
                  </m:oMath>
                </a14:m>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0.93%                                      </a:t>
                </a: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mc:Choice>
        <mc:Fallback xmlns="">
          <p:sp>
            <p:nvSpPr>
              <p:cNvPr id="3" name="Content Placeholder 2">
                <a:extLst>
                  <a:ext uri="{FF2B5EF4-FFF2-40B4-BE49-F238E27FC236}">
                    <a16:creationId xmlns:a16="http://schemas.microsoft.com/office/drawing/2014/main" id="{C26DE105-974E-61DD-0677-6516BBC95A4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153642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A33B-F966-86B8-E86C-CC0C200C75CB}"/>
              </a:ext>
            </a:extLst>
          </p:cNvPr>
          <p:cNvSpPr>
            <a:spLocks noGrp="1"/>
          </p:cNvSpPr>
          <p:nvPr>
            <p:ph type="title"/>
          </p:nvPr>
        </p:nvSpPr>
        <p:spPr>
          <a:xfrm>
            <a:off x="838200" y="863601"/>
            <a:ext cx="10515600" cy="213359"/>
          </a:xfrm>
        </p:spPr>
        <p:txBody>
          <a:bodyPr>
            <a:normAutofit fontScale="90000"/>
          </a:bodyPr>
          <a:lstStyle/>
          <a:p>
            <a:r>
              <a:rPr lang="en-IN" sz="2700" b="1" kern="100" dirty="0">
                <a:solidFill>
                  <a:srgbClr val="000000"/>
                </a:solidFill>
                <a:effectLst/>
                <a:latin typeface="Times New Roman" panose="02020603050405020304" pitchFamily="18" charset="0"/>
                <a:ea typeface="Times New Roman" panose="02020603050405020304" pitchFamily="18" charset="0"/>
              </a:rPr>
              <a:t>                      Comparison on Precision and recall with other models </a:t>
            </a:r>
            <a:br>
              <a:rPr lang="en-IN" sz="1800"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AA79EA70-879F-082B-412B-6DAE3E92D625}"/>
              </a:ext>
            </a:extLst>
          </p:cNvPr>
          <p:cNvPicPr/>
          <p:nvPr/>
        </p:nvPicPr>
        <p:blipFill>
          <a:blip r:embed="rId2"/>
          <a:stretch>
            <a:fillRect/>
          </a:stretch>
        </p:blipFill>
        <p:spPr>
          <a:xfrm>
            <a:off x="1935126" y="1259840"/>
            <a:ext cx="7960714" cy="5140960"/>
          </a:xfrm>
          <a:prstGeom prst="rect">
            <a:avLst/>
          </a:prstGeom>
        </p:spPr>
      </p:pic>
    </p:spTree>
    <p:extLst>
      <p:ext uri="{BB962C8B-B14F-4D97-AF65-F5344CB8AC3E}">
        <p14:creationId xmlns:p14="http://schemas.microsoft.com/office/powerpoint/2010/main" val="24060616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44A9-7F01-BEA8-9124-32E394BC4299}"/>
              </a:ext>
            </a:extLst>
          </p:cNvPr>
          <p:cNvSpPr>
            <a:spLocks noGrp="1"/>
          </p:cNvSpPr>
          <p:nvPr>
            <p:ph type="title"/>
          </p:nvPr>
        </p:nvSpPr>
        <p:spPr>
          <a:xfrm>
            <a:off x="721242" y="408463"/>
            <a:ext cx="10515600" cy="915035"/>
          </a:xfrm>
        </p:spPr>
        <p:txBody>
          <a:bodyPr>
            <a:normAutofit fontScale="90000"/>
          </a:bodyPr>
          <a:lstStyle/>
          <a:p>
            <a:br>
              <a:rPr lang="en-IN" sz="2400" b="1" kern="100" dirty="0">
                <a:solidFill>
                  <a:srgbClr val="000000"/>
                </a:solidFill>
                <a:effectLst/>
                <a:latin typeface="Times New Roman" panose="02020603050405020304" pitchFamily="18" charset="0"/>
                <a:ea typeface="Times New Roman" panose="02020603050405020304" pitchFamily="18" charset="0"/>
              </a:rPr>
            </a:br>
            <a:r>
              <a:rPr lang="en-IN" sz="2400" b="1" kern="100" dirty="0">
                <a:solidFill>
                  <a:srgbClr val="000000"/>
                </a:solidFill>
                <a:effectLst/>
                <a:latin typeface="Times New Roman" panose="02020603050405020304" pitchFamily="18" charset="0"/>
                <a:ea typeface="Times New Roman" panose="02020603050405020304" pitchFamily="18" charset="0"/>
              </a:rPr>
              <a:t>                                                          </a:t>
            </a:r>
            <a:r>
              <a:rPr lang="en-IN" sz="2700" b="1" kern="100" dirty="0">
                <a:solidFill>
                  <a:srgbClr val="000000"/>
                </a:solidFill>
                <a:effectLst/>
                <a:latin typeface="Times New Roman" panose="02020603050405020304" pitchFamily="18" charset="0"/>
                <a:ea typeface="Times New Roman" panose="02020603050405020304" pitchFamily="18" charset="0"/>
              </a:rPr>
              <a:t>ASAG Accuracy</a:t>
            </a:r>
            <a:br>
              <a:rPr lang="en-IN" sz="1800" kern="100" dirty="0">
                <a:solidFill>
                  <a:srgbClr val="000000"/>
                </a:solidFill>
                <a:effectLst/>
                <a:latin typeface="Times New Roman" panose="02020603050405020304" pitchFamily="18" charset="0"/>
                <a:ea typeface="Times New Roman" panose="02020603050405020304" pitchFamily="18" charset="0"/>
              </a:rPr>
            </a:br>
            <a:r>
              <a:rPr lang="en-IN" sz="1800" kern="100" dirty="0">
                <a:solidFill>
                  <a:srgbClr val="000000"/>
                </a:solidFill>
                <a:effectLst/>
                <a:latin typeface="Times New Roman" panose="02020603050405020304" pitchFamily="18" charset="0"/>
                <a:ea typeface="Times New Roman" panose="02020603050405020304" pitchFamily="18" charset="0"/>
              </a:rPr>
              <a:t>  </a:t>
            </a:r>
            <a:endParaRPr lang="en-IN" dirty="0"/>
          </a:p>
        </p:txBody>
      </p:sp>
      <p:pic>
        <p:nvPicPr>
          <p:cNvPr id="4" name="Content Placeholder 3">
            <a:extLst>
              <a:ext uri="{FF2B5EF4-FFF2-40B4-BE49-F238E27FC236}">
                <a16:creationId xmlns:a16="http://schemas.microsoft.com/office/drawing/2014/main" id="{1C9A0649-348D-BE05-9F06-45FC4B31EBC5}"/>
              </a:ext>
            </a:extLst>
          </p:cNvPr>
          <p:cNvPicPr>
            <a:picLocks noGrp="1"/>
          </p:cNvPicPr>
          <p:nvPr>
            <p:ph idx="1"/>
          </p:nvPr>
        </p:nvPicPr>
        <p:blipFill>
          <a:blip r:embed="rId2"/>
          <a:stretch>
            <a:fillRect/>
          </a:stretch>
        </p:blipFill>
        <p:spPr>
          <a:xfrm>
            <a:off x="1686560" y="1625600"/>
            <a:ext cx="9286239" cy="4396899"/>
          </a:xfrm>
          <a:prstGeom prst="rect">
            <a:avLst/>
          </a:prstGeom>
        </p:spPr>
      </p:pic>
    </p:spTree>
    <p:extLst>
      <p:ext uri="{BB962C8B-B14F-4D97-AF65-F5344CB8AC3E}">
        <p14:creationId xmlns:p14="http://schemas.microsoft.com/office/powerpoint/2010/main" val="35644659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6723-6862-51F1-C66F-FC89B6CCD4F0}"/>
              </a:ext>
            </a:extLst>
          </p:cNvPr>
          <p:cNvSpPr>
            <a:spLocks noGrp="1"/>
          </p:cNvSpPr>
          <p:nvPr>
            <p:ph type="title"/>
          </p:nvPr>
        </p:nvSpPr>
        <p:spPr>
          <a:xfrm>
            <a:off x="554804" y="448867"/>
            <a:ext cx="10798996" cy="328773"/>
          </a:xfrm>
        </p:spPr>
        <p:txBody>
          <a:bodyPr>
            <a:normAutofit fontScale="90000"/>
          </a:bodyPr>
          <a:lstStyle/>
          <a:p>
            <a:br>
              <a:rPr lang="en-US" sz="24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CONCLUSION</a:t>
            </a:r>
            <a:endParaRPr lang="en-IN" sz="27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41EC14-5C27-75AA-E569-D363122CA1B5}"/>
              </a:ext>
            </a:extLst>
          </p:cNvPr>
          <p:cNvSpPr>
            <a:spLocks noGrp="1"/>
          </p:cNvSpPr>
          <p:nvPr>
            <p:ph idx="1"/>
          </p:nvPr>
        </p:nvSpPr>
        <p:spPr>
          <a:xfrm>
            <a:off x="696502" y="1167258"/>
            <a:ext cx="10515600" cy="5365305"/>
          </a:xfrm>
        </p:spPr>
        <p:txBody>
          <a:bodyPr>
            <a:normAutofit fontScale="92500" lnSpcReduction="10000"/>
          </a:bodyPr>
          <a:lstStyle/>
          <a:p>
            <a:pPr marL="0" indent="0" algn="just">
              <a:lnSpc>
                <a:spcPct val="150000"/>
              </a:lnSpc>
              <a:buNone/>
            </a:pPr>
            <a:r>
              <a:rPr lang="en-US" sz="2400" dirty="0">
                <a:solidFill>
                  <a:srgbClr val="000000"/>
                </a:solidFill>
                <a:effectLst/>
                <a:latin typeface="Times New Roman" panose="02020603050405020304" pitchFamily="18" charset="0"/>
                <a:ea typeface="Calibri" panose="020F0502020204030204" pitchFamily="34" charset="0"/>
              </a:rPr>
              <a:t>In th</a:t>
            </a:r>
            <a:r>
              <a:rPr lang="en-US" sz="2400" dirty="0">
                <a:solidFill>
                  <a:srgbClr val="000000"/>
                </a:solidFill>
                <a:latin typeface="Times New Roman" panose="02020603050405020304" pitchFamily="18" charset="0"/>
                <a:ea typeface="Calibri" panose="020F0502020204030204" pitchFamily="34" charset="0"/>
              </a:rPr>
              <a:t>is </a:t>
            </a:r>
            <a:r>
              <a:rPr lang="en-US" sz="2400" dirty="0">
                <a:solidFill>
                  <a:srgbClr val="000000"/>
                </a:solidFill>
                <a:effectLst/>
                <a:latin typeface="Times New Roman" panose="02020603050405020304" pitchFamily="18" charset="0"/>
                <a:ea typeface="Calibri" panose="020F0502020204030204" pitchFamily="34" charset="0"/>
              </a:rPr>
              <a:t>proposed a novel BERT-based deep neural network model for ASAG. Through extensive experimental comparison, this article reveals the following theoretical implications:</a:t>
            </a:r>
          </a:p>
          <a:p>
            <a:pPr algn="just">
              <a:lnSpc>
                <a:spcPct val="150000"/>
              </a:lnSpc>
              <a:spcAft>
                <a:spcPts val="115"/>
              </a:spcAft>
            </a:pPr>
            <a:r>
              <a:rPr lang="en-US" sz="2400" dirty="0">
                <a:solidFill>
                  <a:srgbClr val="000000"/>
                </a:solidFill>
                <a:effectLst/>
                <a:latin typeface="Times New Roman" panose="02020603050405020304" pitchFamily="18" charset="0"/>
                <a:ea typeface="Calibri" panose="020F0502020204030204" pitchFamily="34" charset="0"/>
              </a:rPr>
              <a:t>Word-embedding-based self-training neural networks, such as CNN and LSTM cannot play an important role in ASAG tasks with small datasets.</a:t>
            </a:r>
            <a:endParaRPr lang="en-IN" sz="2400" dirty="0">
              <a:solidFill>
                <a:srgbClr val="000000"/>
              </a:solidFill>
              <a:latin typeface="Times New Roman" panose="02020603050405020304" pitchFamily="18" charset="0"/>
              <a:ea typeface="Calibri" panose="020F0502020204030204" pitchFamily="34" charset="0"/>
            </a:endParaRPr>
          </a:p>
          <a:p>
            <a:pPr algn="just">
              <a:lnSpc>
                <a:spcPct val="150000"/>
              </a:lnSpc>
              <a:spcAft>
                <a:spcPts val="115"/>
              </a:spcAft>
            </a:pPr>
            <a:r>
              <a:rPr lang="en-US" sz="2400" dirty="0">
                <a:effectLst/>
                <a:latin typeface="Times New Roman" panose="02020603050405020304" pitchFamily="18" charset="0"/>
                <a:ea typeface="Calibri" panose="020F0502020204030204" pitchFamily="34" charset="0"/>
              </a:rPr>
              <a:t>The BERT model, which has a deep transformer coding structure and is pre-trained on a large-scale corpus, can perform better by simply fine-tuning the ASAG task</a:t>
            </a:r>
          </a:p>
          <a:p>
            <a:pPr algn="just">
              <a:lnSpc>
                <a:spcPct val="150000"/>
              </a:lnSpc>
              <a:spcAft>
                <a:spcPts val="115"/>
              </a:spcAft>
            </a:pPr>
            <a:r>
              <a:rPr lang="en-US" sz="2400" dirty="0">
                <a:solidFill>
                  <a:srgbClr val="000000"/>
                </a:solidFill>
                <a:effectLst/>
                <a:latin typeface="Times New Roman" panose="02020603050405020304" pitchFamily="18" charset="0"/>
                <a:ea typeface="Calibri" panose="020F0502020204030204" pitchFamily="34" charset="0"/>
              </a:rPr>
              <a:t>On the fine-tuned BERT model, the LSTM can extract more fine semantics to deepen the BERT model’s understanding of the answer text and further improve the feature generalization ability of the BERT model in the domain.</a:t>
            </a:r>
            <a:endParaRPr lang="en-IN" sz="2400" dirty="0">
              <a:solidFill>
                <a:srgbClr val="000000"/>
              </a:solidFill>
              <a:effectLst/>
              <a:latin typeface="Times New Roman" panose="02020603050405020304" pitchFamily="18" charset="0"/>
              <a:ea typeface="Calibri" panose="020F0502020204030204" pitchFamily="34" charset="0"/>
            </a:endParaRPr>
          </a:p>
          <a:p>
            <a:pPr algn="just">
              <a:lnSpc>
                <a:spcPct val="150000"/>
              </a:lnSpc>
              <a:spcAft>
                <a:spcPts val="115"/>
              </a:spcAft>
            </a:pPr>
            <a:endParaRPr lang="en-IN" sz="24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9454412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D603-5AD3-4F51-41F6-F504CF09F184}"/>
              </a:ext>
            </a:extLst>
          </p:cNvPr>
          <p:cNvSpPr>
            <a:spLocks noGrp="1"/>
          </p:cNvSpPr>
          <p:nvPr>
            <p:ph type="title"/>
          </p:nvPr>
        </p:nvSpPr>
        <p:spPr>
          <a:xfrm>
            <a:off x="838200" y="365125"/>
            <a:ext cx="10515600" cy="662291"/>
          </a:xfrm>
        </p:spPr>
        <p:txBody>
          <a:bodyPr>
            <a:normAutofit/>
          </a:bodyPr>
          <a:lstStyle/>
          <a:p>
            <a:r>
              <a:rPr lang="en-US" sz="2400" b="1" dirty="0">
                <a:latin typeface="Times New Roman" panose="02020603050405020304" pitchFamily="18" charset="0"/>
                <a:cs typeface="Times New Roman" panose="02020603050405020304" pitchFamily="18" charset="0"/>
              </a:rPr>
              <a:t>FUTURE WORKS </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BE0350-99D8-51D0-036F-D720506667D7}"/>
              </a:ext>
            </a:extLst>
          </p:cNvPr>
          <p:cNvSpPr>
            <a:spLocks noGrp="1"/>
          </p:cNvSpPr>
          <p:nvPr>
            <p:ph idx="1"/>
          </p:nvPr>
        </p:nvSpPr>
        <p:spPr>
          <a:xfrm>
            <a:off x="910119" y="1273996"/>
            <a:ext cx="10515600" cy="4954338"/>
          </a:xfrm>
        </p:spPr>
        <p:txBody>
          <a:bodyPr>
            <a:normAutofit fontScale="85000" lnSpcReduction="10000"/>
          </a:bodyPr>
          <a:lstStyle/>
          <a:p>
            <a:pPr marL="342900" lvl="0" indent="-342900" algn="just">
              <a:lnSpc>
                <a:spcPct val="150000"/>
              </a:lnSpc>
              <a:spcAft>
                <a:spcPts val="1285"/>
              </a:spcAft>
              <a:buFont typeface="Symbol" panose="05050102010706020507" pitchFamily="18" charset="2"/>
              <a:buChar char=""/>
            </a:pPr>
            <a:r>
              <a:rPr lang="en-US" dirty="0">
                <a:solidFill>
                  <a:srgbClr val="000000"/>
                </a:solidFill>
                <a:effectLst/>
                <a:latin typeface="Times New Roman" panose="02020603050405020304" pitchFamily="18" charset="0"/>
                <a:ea typeface="Calibri" panose="020F0502020204030204" pitchFamily="34" charset="0"/>
              </a:rPr>
              <a:t>We plan to improve the performance of their open-domain ITSs, such as the Unseen Domain subset in the SemEval-2013 benchmark. The Unseen Domain subset in the SemEval-2013 benchmark is a challenging task because it requires the ITS to be able to answer questions on a domain that it has not been trained on.  </a:t>
            </a:r>
            <a:endParaRPr lang="en-IN"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spcAft>
                <a:spcPts val="1285"/>
              </a:spcAft>
              <a:buFont typeface="Symbol" panose="05050102010706020507" pitchFamily="18" charset="2"/>
              <a:buChar char=""/>
            </a:pPr>
            <a:r>
              <a:rPr lang="en-US" dirty="0">
                <a:solidFill>
                  <a:srgbClr val="000000"/>
                </a:solidFill>
                <a:effectLst/>
                <a:latin typeface="Times New Roman" panose="02020603050405020304" pitchFamily="18" charset="0"/>
                <a:ea typeface="Calibri" panose="020F0502020204030204" pitchFamily="34" charset="0"/>
              </a:rPr>
              <a:t>We plan to do this by training the models on a larger corpus. Training the model on a larger corpus will help it to generalize better to new domains.</a:t>
            </a:r>
            <a:endParaRPr lang="en-IN"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spcAft>
                <a:spcPts val="1285"/>
              </a:spcAft>
              <a:buFont typeface="Symbol" panose="05050102010706020507" pitchFamily="18" charset="2"/>
              <a:buChar char=""/>
            </a:pPr>
            <a:r>
              <a:rPr lang="en-US" dirty="0">
                <a:solidFill>
                  <a:srgbClr val="000000"/>
                </a:solidFill>
                <a:effectLst/>
                <a:latin typeface="Times New Roman" panose="02020603050405020304" pitchFamily="18" charset="0"/>
                <a:ea typeface="Calibri" panose="020F0502020204030204" pitchFamily="34" charset="0"/>
              </a:rPr>
              <a:t>In addition, we plan to use the BERT model to eliminate pronouns in students' answers in order to further improve the scoring accuracy of the ASAG task.</a:t>
            </a:r>
            <a:endParaRPr lang="en-IN" dirty="0">
              <a:solidFill>
                <a:srgbClr val="000000"/>
              </a:solidFill>
              <a:effectLst/>
              <a:latin typeface="Times New Roman" panose="02020603050405020304" pitchFamily="18"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42196825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D781-C50B-11D0-79A0-F06D3B4B6533}"/>
              </a:ext>
            </a:extLst>
          </p:cNvPr>
          <p:cNvSpPr>
            <a:spLocks noGrp="1"/>
          </p:cNvSpPr>
          <p:nvPr>
            <p:ph type="title"/>
          </p:nvPr>
        </p:nvSpPr>
        <p:spPr>
          <a:xfrm>
            <a:off x="838200" y="365125"/>
            <a:ext cx="10515600" cy="691515"/>
          </a:xfrm>
        </p:spPr>
        <p:txBody>
          <a:bodyPr>
            <a:normAutofit/>
          </a:bodyPr>
          <a:lstStyle/>
          <a:p>
            <a:r>
              <a:rPr lang="en-US" sz="2400" b="1" dirty="0">
                <a:effectLst/>
                <a:latin typeface="Times New Roman" panose="02020603050405020304" pitchFamily="18" charset="0"/>
                <a:ea typeface="Calibri" panose="020F0502020204030204" pitchFamily="34" charset="0"/>
              </a:rPr>
              <a:t>REFERENCES</a:t>
            </a:r>
            <a:endParaRPr lang="en-IN" sz="5400" dirty="0"/>
          </a:p>
        </p:txBody>
      </p:sp>
      <p:sp>
        <p:nvSpPr>
          <p:cNvPr id="3" name="Content Placeholder 2">
            <a:extLst>
              <a:ext uri="{FF2B5EF4-FFF2-40B4-BE49-F238E27FC236}">
                <a16:creationId xmlns:a16="http://schemas.microsoft.com/office/drawing/2014/main" id="{654303E9-99CA-F8B6-A884-FC2CCFC1B60F}"/>
              </a:ext>
            </a:extLst>
          </p:cNvPr>
          <p:cNvSpPr>
            <a:spLocks noGrp="1"/>
          </p:cNvSpPr>
          <p:nvPr>
            <p:ph idx="1"/>
          </p:nvPr>
        </p:nvSpPr>
        <p:spPr>
          <a:xfrm>
            <a:off x="579120" y="1391920"/>
            <a:ext cx="10891520" cy="5577840"/>
          </a:xfrm>
        </p:spPr>
        <p:txBody>
          <a:bodyPr>
            <a:normAutofit fontScale="62500" lnSpcReduction="20000"/>
          </a:bodyPr>
          <a:lstStyle/>
          <a:p>
            <a:pPr marL="342900" indent="-342900" algn="just">
              <a:lnSpc>
                <a:spcPct val="160000"/>
              </a:lnSpc>
              <a:buFont typeface="+mj-lt"/>
              <a:buAutoNum type="arabicPeriod"/>
            </a:pPr>
            <a:r>
              <a:rPr lang="en-US" sz="3400" dirty="0">
                <a:solidFill>
                  <a:srgbClr val="000000"/>
                </a:solidFill>
                <a:effectLst/>
                <a:latin typeface="Times New Roman" panose="02020603050405020304" pitchFamily="18" charset="0"/>
                <a:ea typeface="Calibri" panose="020F0502020204030204" pitchFamily="34" charset="0"/>
              </a:rPr>
              <a:t>Xinhua Zhu, Han Wu, and </a:t>
            </a:r>
            <a:r>
              <a:rPr lang="en-US" sz="3400" dirty="0" err="1">
                <a:solidFill>
                  <a:srgbClr val="000000"/>
                </a:solidFill>
                <a:effectLst/>
                <a:latin typeface="Times New Roman" panose="02020603050405020304" pitchFamily="18" charset="0"/>
                <a:ea typeface="Calibri" panose="020F0502020204030204" pitchFamily="34" charset="0"/>
              </a:rPr>
              <a:t>Lanfang</a:t>
            </a:r>
            <a:r>
              <a:rPr lang="en-US" sz="3400" dirty="0">
                <a:solidFill>
                  <a:srgbClr val="000000"/>
                </a:solidFill>
                <a:effectLst/>
                <a:latin typeface="Times New Roman" panose="02020603050405020304" pitchFamily="18" charset="0"/>
                <a:ea typeface="Calibri" panose="020F0502020204030204" pitchFamily="34" charset="0"/>
              </a:rPr>
              <a:t> Zhang, “Automatic Short-Answer Grading via BERT-Based Deep Neural Networks”, IEEE TRANSACTIONS ON LEARNING TECHNOLOGIES,vol.15,NO. 3, pp.364-371, JUNE 2022.</a:t>
            </a:r>
            <a:endParaRPr lang="en-IN" sz="3400" dirty="0">
              <a:solidFill>
                <a:srgbClr val="000000"/>
              </a:solidFill>
              <a:latin typeface="Times New Roman" panose="02020603050405020304" pitchFamily="18" charset="0"/>
              <a:ea typeface="Calibri" panose="020F0502020204030204" pitchFamily="34" charset="0"/>
            </a:endParaRPr>
          </a:p>
          <a:p>
            <a:pPr marL="342900" indent="-342900" algn="just">
              <a:lnSpc>
                <a:spcPct val="160000"/>
              </a:lnSpc>
              <a:buFont typeface="+mj-lt"/>
              <a:buAutoNum type="arabicPeriod"/>
            </a:pPr>
            <a:r>
              <a:rPr lang="en-US" sz="3400" dirty="0" err="1">
                <a:solidFill>
                  <a:srgbClr val="000000"/>
                </a:solidFill>
                <a:effectLst/>
                <a:latin typeface="Times New Roman" panose="02020603050405020304" pitchFamily="18" charset="0"/>
                <a:ea typeface="Calibri" panose="020F0502020204030204" pitchFamily="34" charset="0"/>
              </a:rPr>
              <a:t>D.Alikaniotis</a:t>
            </a:r>
            <a:r>
              <a:rPr lang="en-US" sz="3400" dirty="0">
                <a:solidFill>
                  <a:srgbClr val="000000"/>
                </a:solidFill>
                <a:effectLst/>
                <a:latin typeface="Times New Roman" panose="02020603050405020304" pitchFamily="18" charset="0"/>
                <a:ea typeface="Calibri" panose="020F0502020204030204" pitchFamily="34" charset="0"/>
              </a:rPr>
              <a:t>, H. </a:t>
            </a:r>
            <a:r>
              <a:rPr lang="en-US" sz="3400" dirty="0" err="1">
                <a:solidFill>
                  <a:srgbClr val="000000"/>
                </a:solidFill>
                <a:effectLst/>
                <a:latin typeface="Times New Roman" panose="02020603050405020304" pitchFamily="18" charset="0"/>
                <a:ea typeface="Calibri" panose="020F0502020204030204" pitchFamily="34" charset="0"/>
              </a:rPr>
              <a:t>Yannakoudakis</a:t>
            </a:r>
            <a:r>
              <a:rPr lang="en-US" sz="3400" dirty="0">
                <a:solidFill>
                  <a:srgbClr val="000000"/>
                </a:solidFill>
                <a:effectLst/>
                <a:latin typeface="Times New Roman" panose="02020603050405020304" pitchFamily="18" charset="0"/>
                <a:ea typeface="Calibri" panose="020F0502020204030204" pitchFamily="34" charset="0"/>
              </a:rPr>
              <a:t>, and M. Rei, “Automatic text scoring using neural networks,” in Proc. 54th Annu. Meeting Assoc. </a:t>
            </a:r>
            <a:r>
              <a:rPr lang="en-US" sz="3400" dirty="0" err="1">
                <a:solidFill>
                  <a:srgbClr val="000000"/>
                </a:solidFill>
                <a:effectLst/>
                <a:latin typeface="Times New Roman" panose="02020603050405020304" pitchFamily="18" charset="0"/>
                <a:ea typeface="Calibri" panose="020F0502020204030204" pitchFamily="34" charset="0"/>
              </a:rPr>
              <a:t>Comput</a:t>
            </a:r>
            <a:r>
              <a:rPr lang="en-US" sz="3400" dirty="0">
                <a:solidFill>
                  <a:srgbClr val="000000"/>
                </a:solidFill>
                <a:effectLst/>
                <a:latin typeface="Times New Roman" panose="02020603050405020304" pitchFamily="18" charset="0"/>
                <a:ea typeface="Calibri" panose="020F0502020204030204" pitchFamily="34" charset="0"/>
              </a:rPr>
              <a:t> Linguistics, vol. 1, pp. 715–725, 2016.</a:t>
            </a:r>
            <a:endParaRPr lang="en-IN" sz="3400" dirty="0">
              <a:solidFill>
                <a:srgbClr val="000000"/>
              </a:solidFill>
              <a:effectLst/>
              <a:latin typeface="Times New Roman" panose="02020603050405020304" pitchFamily="18" charset="0"/>
              <a:ea typeface="Calibri" panose="020F0502020204030204" pitchFamily="34" charset="0"/>
            </a:endParaRPr>
          </a:p>
          <a:p>
            <a:pPr marL="342900" indent="-342900" algn="just">
              <a:lnSpc>
                <a:spcPct val="160000"/>
              </a:lnSpc>
              <a:buFont typeface="+mj-lt"/>
              <a:buAutoNum type="arabicPeriod"/>
            </a:pPr>
            <a:r>
              <a:rPr lang="en-US" sz="3400" dirty="0">
                <a:solidFill>
                  <a:srgbClr val="000000"/>
                </a:solidFill>
                <a:effectLst/>
                <a:latin typeface="Times New Roman" panose="02020603050405020304" pitchFamily="18" charset="0"/>
                <a:ea typeface="Calibri" panose="020F0502020204030204" pitchFamily="34" charset="0"/>
              </a:rPr>
              <a:t>Devlin, M. W. Chang, K. Lee, and K. Toutanova, “BERT: Pre-training of deep bidirectional transformers for language understanding,” in Proc. Annu. Conf. North Amer. Chapter Assoc. </a:t>
            </a:r>
            <a:r>
              <a:rPr lang="en-US" sz="3400" dirty="0" err="1">
                <a:solidFill>
                  <a:srgbClr val="000000"/>
                </a:solidFill>
                <a:effectLst/>
                <a:latin typeface="Times New Roman" panose="02020603050405020304" pitchFamily="18" charset="0"/>
                <a:ea typeface="Calibri" panose="020F0502020204030204" pitchFamily="34" charset="0"/>
              </a:rPr>
              <a:t>Comput</a:t>
            </a:r>
            <a:r>
              <a:rPr lang="en-US" sz="3400" dirty="0">
                <a:solidFill>
                  <a:srgbClr val="000000"/>
                </a:solidFill>
                <a:effectLst/>
                <a:latin typeface="Times New Roman" panose="02020603050405020304" pitchFamily="18" charset="0"/>
                <a:ea typeface="Calibri" panose="020F0502020204030204" pitchFamily="34" charset="0"/>
              </a:rPr>
              <a:t>. Linguistics, Hum. Lang. Technol., pp. 4171–4186, 2019. </a:t>
            </a:r>
            <a:endParaRPr lang="en-IN" sz="3400" dirty="0">
              <a:solidFill>
                <a:srgbClr val="000000"/>
              </a:solidFill>
              <a:effectLst/>
              <a:latin typeface="Times New Roman" panose="02020603050405020304" pitchFamily="18" charset="0"/>
              <a:ea typeface="Calibri" panose="020F0502020204030204" pitchFamily="34" charset="0"/>
            </a:endParaRPr>
          </a:p>
          <a:p>
            <a:pPr marL="342900" indent="-342900" algn="just">
              <a:lnSpc>
                <a:spcPct val="160000"/>
              </a:lnSpc>
              <a:buFont typeface="+mj-lt"/>
              <a:buAutoNum type="arabicPeriod"/>
            </a:pPr>
            <a:r>
              <a:rPr lang="en-US" sz="3400" dirty="0">
                <a:effectLst/>
                <a:latin typeface="Times New Roman" panose="02020603050405020304" pitchFamily="18" charset="0"/>
                <a:ea typeface="Calibri" panose="020F0502020204030204" pitchFamily="34" charset="0"/>
              </a:rPr>
              <a:t>C. N. Tulu, O. </a:t>
            </a:r>
            <a:r>
              <a:rPr lang="en-US" sz="3400" dirty="0" err="1">
                <a:effectLst/>
                <a:latin typeface="Times New Roman" panose="02020603050405020304" pitchFamily="18" charset="0"/>
                <a:ea typeface="Calibri" panose="020F0502020204030204" pitchFamily="34" charset="0"/>
              </a:rPr>
              <a:t>Ozkaya</a:t>
            </a:r>
            <a:r>
              <a:rPr lang="en-US" sz="3400" dirty="0">
                <a:effectLst/>
                <a:latin typeface="Times New Roman" panose="02020603050405020304" pitchFamily="18" charset="0"/>
                <a:ea typeface="Calibri" panose="020F0502020204030204" pitchFamily="34" charset="0"/>
              </a:rPr>
              <a:t>, and U. Orhan, “Automatic short answer grading with </a:t>
            </a:r>
            <a:r>
              <a:rPr lang="en-US" sz="3400" dirty="0" err="1">
                <a:effectLst/>
                <a:latin typeface="Times New Roman" panose="02020603050405020304" pitchFamily="18" charset="0"/>
                <a:ea typeface="Calibri" panose="020F0502020204030204" pitchFamily="34" charset="0"/>
              </a:rPr>
              <a:t>SemSpace</a:t>
            </a:r>
            <a:r>
              <a:rPr lang="en-US" sz="3400" dirty="0">
                <a:effectLst/>
                <a:latin typeface="Times New Roman" panose="02020603050405020304" pitchFamily="18" charset="0"/>
                <a:ea typeface="Calibri" panose="020F0502020204030204" pitchFamily="34" charset="0"/>
              </a:rPr>
              <a:t> sense vectors and </a:t>
            </a:r>
            <a:r>
              <a:rPr lang="en-US" sz="3400" dirty="0" err="1">
                <a:effectLst/>
                <a:latin typeface="Times New Roman" panose="02020603050405020304" pitchFamily="18" charset="0"/>
                <a:ea typeface="Calibri" panose="020F0502020204030204" pitchFamily="34" charset="0"/>
              </a:rPr>
              <a:t>MaLSTM</a:t>
            </a:r>
            <a:r>
              <a:rPr lang="en-US" sz="3400" dirty="0">
                <a:effectLst/>
                <a:latin typeface="Times New Roman" panose="02020603050405020304" pitchFamily="18" charset="0"/>
                <a:ea typeface="Calibri" panose="020F0502020204030204" pitchFamily="34" charset="0"/>
              </a:rPr>
              <a:t>,” IEEE Access, vol. 9, pp. 19270–19280, 2021</a:t>
            </a:r>
            <a:r>
              <a:rPr lang="en-US" sz="3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3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60000"/>
              </a:lnSpc>
              <a:buFont typeface="+mj-lt"/>
              <a:buAutoNum type="arabicPeriod"/>
            </a:pPr>
            <a:endParaRPr lang="en-IN" sz="24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7432966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4C31E-DB0F-2F92-A88B-123664423A9B}"/>
              </a:ext>
            </a:extLst>
          </p:cNvPr>
          <p:cNvSpPr>
            <a:spLocks noGrp="1"/>
          </p:cNvSpPr>
          <p:nvPr>
            <p:ph idx="1"/>
          </p:nvPr>
        </p:nvSpPr>
        <p:spPr>
          <a:xfrm>
            <a:off x="838200" y="680720"/>
            <a:ext cx="10515600" cy="6096000"/>
          </a:xfrm>
        </p:spPr>
        <p:txBody>
          <a:bodyPr>
            <a:normAutofit fontScale="92500" lnSpcReduction="20000"/>
          </a:bodyPr>
          <a:lstStyle/>
          <a:p>
            <a:pPr marL="457200" indent="-457200" algn="just">
              <a:lnSpc>
                <a:spcPct val="160000"/>
              </a:lnSpc>
              <a:buFont typeface="+mj-lt"/>
              <a:buAutoNum type="arabicPeriod" startAt="5"/>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Uto</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Y. Uchida, “Automated short-answer grading using deep neural networks and item response theory,” in Proc. Int. Conf.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Artif</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Intell</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Educ., pp. 334– 339, 2020. </a:t>
            </a:r>
          </a:p>
          <a:p>
            <a:pPr marL="342900" indent="-342900" algn="just">
              <a:lnSpc>
                <a:spcPct val="160000"/>
              </a:lnSpc>
              <a:buFont typeface="+mj-lt"/>
              <a:buAutoNum type="arabicPeriod" startAt="5"/>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 Tan, C. Wang, Q. Duan, Y. Lu, and R. Li, “Automatic short answer grading by encoding student responses via a graph convolutional network,” Interact. Learn. Environ., vol. 2020, pp. 1–15, 2020.</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60000"/>
              </a:lnSpc>
              <a:buFont typeface="+mj-lt"/>
              <a:buAutoNum type="arabicPeriod" startAt="5"/>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Seuzen</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N.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Gorban</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Levesley</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E. M.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Mirkes</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“Automatic short answer grading and feedback using text mining methods,” Procedia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Comput</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Sci., vol. 169, no. 2020, pp. 726–743, 2020. </a:t>
            </a:r>
          </a:p>
          <a:p>
            <a:pPr marL="342900" indent="-342900" algn="just">
              <a:lnSpc>
                <a:spcPct val="160000"/>
              </a:lnSpc>
              <a:buFont typeface="+mj-lt"/>
              <a:buAutoNum type="arabicPeriod" startAt="5"/>
            </a:pPr>
            <a:r>
              <a:rPr lang="en-US" sz="2600" dirty="0">
                <a:solidFill>
                  <a:srgbClr val="000000"/>
                </a:solidFill>
                <a:effectLst/>
                <a:latin typeface="Times New Roman" panose="02020603050405020304" pitchFamily="18" charset="0"/>
                <a:ea typeface="Calibri" panose="020F0502020204030204" pitchFamily="34" charset="0"/>
              </a:rPr>
              <a:t>W. Song, Z. Wen, Z. Xiao, and S. Park, “Semantics perception and refinement network for aspect-based sentiment analysis,” </a:t>
            </a:r>
            <a:r>
              <a:rPr lang="en-US" sz="2600" dirty="0" err="1">
                <a:solidFill>
                  <a:srgbClr val="000000"/>
                </a:solidFill>
                <a:effectLst/>
                <a:latin typeface="Times New Roman" panose="02020603050405020304" pitchFamily="18" charset="0"/>
                <a:ea typeface="Times New Roman" panose="02020603050405020304" pitchFamily="18" charset="0"/>
              </a:rPr>
              <a:t>Knowl</a:t>
            </a:r>
            <a:r>
              <a:rPr lang="en-US" sz="2600" dirty="0">
                <a:solidFill>
                  <a:srgbClr val="000000"/>
                </a:solidFill>
                <a:effectLst/>
                <a:latin typeface="Times New Roman" panose="02020603050405020304" pitchFamily="18" charset="0"/>
                <a:ea typeface="Times New Roman" panose="02020603050405020304" pitchFamily="18" charset="0"/>
              </a:rPr>
              <a:t>.-Based Syst.</a:t>
            </a:r>
            <a:r>
              <a:rPr lang="en-US" sz="2600" dirty="0">
                <a:solidFill>
                  <a:srgbClr val="000000"/>
                </a:solidFill>
                <a:effectLst/>
                <a:latin typeface="Times New Roman" panose="02020603050405020304" pitchFamily="18" charset="0"/>
                <a:ea typeface="Calibri" panose="020F0502020204030204" pitchFamily="34" charset="0"/>
              </a:rPr>
              <a:t>, vol. 214, Art. no. 106755, 2021.</a:t>
            </a:r>
            <a:endParaRPr lang="en-IN" sz="2600" dirty="0">
              <a:solidFill>
                <a:srgbClr val="000000"/>
              </a:solidFill>
              <a:effectLst/>
              <a:latin typeface="Times New Roman" panose="02020603050405020304" pitchFamily="18" charset="0"/>
              <a:ea typeface="Calibri" panose="020F0502020204030204" pitchFamily="34" charset="0"/>
            </a:endParaRPr>
          </a:p>
          <a:p>
            <a:pPr marL="342900" indent="-342900" algn="just">
              <a:lnSpc>
                <a:spcPct val="160000"/>
              </a:lnSpc>
              <a:buFont typeface="+mj-lt"/>
              <a:buAutoNum type="arabicPeriod" startAt="5"/>
            </a:pPr>
            <a:endPar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454043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ED3CC4-5942-B474-7F7F-4B0D2AF29630}"/>
              </a:ext>
            </a:extLst>
          </p:cNvPr>
          <p:cNvSpPr>
            <a:spLocks noGrp="1"/>
          </p:cNvSpPr>
          <p:nvPr>
            <p:ph idx="1"/>
          </p:nvPr>
        </p:nvSpPr>
        <p:spPr>
          <a:xfrm>
            <a:off x="711200" y="640080"/>
            <a:ext cx="10972800" cy="6512560"/>
          </a:xfrm>
        </p:spPr>
        <p:txBody>
          <a:bodyPr>
            <a:noAutofit/>
          </a:bodyPr>
          <a:lstStyle/>
          <a:p>
            <a:pPr marL="342900" indent="-342900" algn="just">
              <a:lnSpc>
                <a:spcPct val="150000"/>
              </a:lnSpc>
              <a:buFont typeface="+mj-lt"/>
              <a:buAutoNum type="arabicPeriod" startAt="9"/>
            </a:pPr>
            <a:r>
              <a:rPr lang="en-US" sz="2000" dirty="0">
                <a:solidFill>
                  <a:srgbClr val="000000"/>
                </a:solidFill>
                <a:effectLst/>
                <a:latin typeface="Times New Roman" panose="02020603050405020304" pitchFamily="18" charset="0"/>
                <a:ea typeface="Calibri" panose="020F0502020204030204" pitchFamily="34" charset="0"/>
              </a:rPr>
              <a:t>M . T. Nguyen, D. T. Le, and L. Le, “Transformers-based information extraction with limited data for domain-specific business documents,” </a:t>
            </a:r>
            <a:r>
              <a:rPr lang="en-US" sz="2000" dirty="0">
                <a:solidFill>
                  <a:srgbClr val="000000"/>
                </a:solidFill>
                <a:effectLst/>
                <a:latin typeface="Times New Roman" panose="02020603050405020304" pitchFamily="18" charset="0"/>
                <a:ea typeface="Times New Roman" panose="02020603050405020304" pitchFamily="18" charset="0"/>
              </a:rPr>
              <a:t>Eng. Appl. </a:t>
            </a:r>
            <a:r>
              <a:rPr lang="en-US" sz="2000" dirty="0" err="1">
                <a:solidFill>
                  <a:srgbClr val="000000"/>
                </a:solidFill>
                <a:effectLst/>
                <a:latin typeface="Times New Roman" panose="02020603050405020304" pitchFamily="18" charset="0"/>
                <a:ea typeface="Times New Roman" panose="02020603050405020304" pitchFamily="18" charset="0"/>
              </a:rPr>
              <a:t>Artif</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Intell</a:t>
            </a:r>
            <a:r>
              <a:rPr lang="en-US" sz="2000" dirty="0">
                <a:solidFill>
                  <a:srgbClr val="000000"/>
                </a:solidFill>
                <a:effectLst/>
                <a:latin typeface="Times New Roman" panose="02020603050405020304" pitchFamily="18" charset="0"/>
                <a:ea typeface="Times New Roman" panose="02020603050405020304" pitchFamily="18" charset="0"/>
              </a:rPr>
              <a:t>.</a:t>
            </a:r>
            <a:r>
              <a:rPr lang="en-US" sz="2000" dirty="0">
                <a:solidFill>
                  <a:srgbClr val="000000"/>
                </a:solidFill>
                <a:effectLst/>
                <a:latin typeface="Times New Roman" panose="02020603050405020304" pitchFamily="18" charset="0"/>
                <a:ea typeface="Calibri" panose="020F0502020204030204" pitchFamily="34" charset="0"/>
              </a:rPr>
              <a:t>, vol. 97,Art. no. 104100,2021.</a:t>
            </a:r>
            <a:endParaRPr lang="en-IN" sz="2000" dirty="0">
              <a:solidFill>
                <a:srgbClr val="000000"/>
              </a:solidFill>
              <a:effectLst/>
              <a:latin typeface="Times New Roman" panose="02020603050405020304" pitchFamily="18" charset="0"/>
              <a:ea typeface="Calibri" panose="020F0502020204030204" pitchFamily="34" charset="0"/>
            </a:endParaRPr>
          </a:p>
          <a:p>
            <a:pPr marL="342900" indent="-342900" algn="just">
              <a:lnSpc>
                <a:spcPct val="150000"/>
              </a:lnSpc>
              <a:buFont typeface="+mj-lt"/>
              <a:buAutoNum type="arabicPeriod" startAt="9"/>
            </a:pPr>
            <a:r>
              <a:rPr lang="en-US" sz="2000" dirty="0">
                <a:solidFill>
                  <a:srgbClr val="000000"/>
                </a:solidFill>
                <a:effectLst/>
                <a:latin typeface="Times New Roman" panose="02020603050405020304" pitchFamily="18" charset="0"/>
                <a:ea typeface="Calibri" panose="020F0502020204030204" pitchFamily="34" charset="0"/>
              </a:rPr>
              <a:t>W. X. Liao, B. Zeng, X. W. Yin, and P. F. Wei, “An improved aspect category sentiment analysis model for text sentiment analysis based on </a:t>
            </a:r>
            <a:r>
              <a:rPr lang="en-US" sz="2000" dirty="0" err="1">
                <a:solidFill>
                  <a:srgbClr val="000000"/>
                </a:solidFill>
                <a:effectLst/>
                <a:latin typeface="Times New Roman" panose="02020603050405020304" pitchFamily="18" charset="0"/>
                <a:ea typeface="Calibri" panose="020F0502020204030204" pitchFamily="34" charset="0"/>
              </a:rPr>
              <a:t>RoBERTa</a:t>
            </a:r>
            <a:r>
              <a:rPr lang="en-US" sz="2000" dirty="0">
                <a:solidFill>
                  <a:srgbClr val="000000"/>
                </a:solidFill>
                <a:effectLst/>
                <a:latin typeface="Times New Roman" panose="02020603050405020304" pitchFamily="18" charset="0"/>
                <a:ea typeface="Calibri" panose="020F0502020204030204" pitchFamily="34" charset="0"/>
              </a:rPr>
              <a:t>,” </a:t>
            </a:r>
            <a:r>
              <a:rPr lang="en-US" sz="2000" dirty="0">
                <a:solidFill>
                  <a:srgbClr val="000000"/>
                </a:solidFill>
                <a:effectLst/>
                <a:latin typeface="Times New Roman" panose="02020603050405020304" pitchFamily="18" charset="0"/>
                <a:ea typeface="Times New Roman" panose="02020603050405020304" pitchFamily="18" charset="0"/>
              </a:rPr>
              <a:t>Appl. </a:t>
            </a:r>
            <a:r>
              <a:rPr lang="en-US" sz="2000" dirty="0" err="1">
                <a:solidFill>
                  <a:srgbClr val="000000"/>
                </a:solidFill>
                <a:effectLst/>
                <a:latin typeface="Times New Roman" panose="02020603050405020304" pitchFamily="18" charset="0"/>
                <a:ea typeface="Times New Roman" panose="02020603050405020304" pitchFamily="18" charset="0"/>
              </a:rPr>
              <a:t>Intell</a:t>
            </a:r>
            <a:r>
              <a:rPr lang="en-US" sz="2000" dirty="0">
                <a:solidFill>
                  <a:srgbClr val="000000"/>
                </a:solidFill>
                <a:effectLst/>
                <a:latin typeface="Times New Roman" panose="02020603050405020304" pitchFamily="18" charset="0"/>
                <a:ea typeface="Times New Roman" panose="02020603050405020304" pitchFamily="18" charset="0"/>
              </a:rPr>
              <a:t>.</a:t>
            </a:r>
            <a:r>
              <a:rPr lang="en-US" sz="2000" dirty="0">
                <a:solidFill>
                  <a:srgbClr val="000000"/>
                </a:solidFill>
                <a:effectLst/>
                <a:latin typeface="Times New Roman" panose="02020603050405020304" pitchFamily="18" charset="0"/>
                <a:ea typeface="Calibri" panose="020F0502020204030204" pitchFamily="34" charset="0"/>
              </a:rPr>
              <a:t>, vol. 51, pp. 3522–3533, 2021.</a:t>
            </a:r>
            <a:endParaRPr lang="en-IN" sz="2000" dirty="0">
              <a:solidFill>
                <a:srgbClr val="000000"/>
              </a:solidFill>
              <a:effectLst/>
              <a:latin typeface="Times New Roman" panose="02020603050405020304" pitchFamily="18" charset="0"/>
              <a:ea typeface="Calibri" panose="020F0502020204030204" pitchFamily="34" charset="0"/>
            </a:endParaRPr>
          </a:p>
          <a:p>
            <a:pPr marL="342900" indent="-342900" algn="just">
              <a:lnSpc>
                <a:spcPct val="150000"/>
              </a:lnSpc>
              <a:buFont typeface="+mj-lt"/>
              <a:buAutoNum type="arabicPeriod" startAt="9"/>
            </a:pPr>
            <a:r>
              <a:rPr lang="en-US" sz="2000" dirty="0">
                <a:solidFill>
                  <a:srgbClr val="000000"/>
                </a:solidFill>
                <a:effectLst/>
                <a:latin typeface="Times New Roman" panose="02020603050405020304" pitchFamily="18" charset="0"/>
                <a:ea typeface="Calibri" panose="020F0502020204030204" pitchFamily="34" charset="0"/>
              </a:rPr>
              <a:t>G. G. Smith, R. Haworth, and S. </a:t>
            </a:r>
            <a:r>
              <a:rPr lang="en-US" sz="2000" dirty="0" err="1">
                <a:solidFill>
                  <a:srgbClr val="000000"/>
                </a:solidFill>
                <a:effectLst/>
                <a:latin typeface="Times New Roman" panose="02020603050405020304" pitchFamily="18" charset="0"/>
                <a:ea typeface="Calibri" panose="020F0502020204030204" pitchFamily="34" charset="0"/>
              </a:rPr>
              <a:t>Zitnik</a:t>
            </a:r>
            <a:r>
              <a:rPr lang="en-US" sz="2000" dirty="0">
                <a:solidFill>
                  <a:srgbClr val="000000"/>
                </a:solidFill>
                <a:effectLst/>
                <a:latin typeface="Times New Roman" panose="02020603050405020304" pitchFamily="18" charset="0"/>
                <a:ea typeface="Calibri" panose="020F0502020204030204" pitchFamily="34" charset="0"/>
              </a:rPr>
              <a:t>, “Computer science meets education: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Calibri" panose="020F0502020204030204" pitchFamily="34" charset="0"/>
              </a:rPr>
              <a:t>Natural language processing for automatic grading of open-ended questions </a:t>
            </a:r>
            <a:r>
              <a:rPr lang="en-US" sz="2000" dirty="0" err="1">
                <a:solidFill>
                  <a:srgbClr val="000000"/>
                </a:solidFill>
                <a:effectLst/>
                <a:latin typeface="Times New Roman" panose="02020603050405020304" pitchFamily="18" charset="0"/>
                <a:ea typeface="Calibri" panose="020F0502020204030204" pitchFamily="34" charset="0"/>
              </a:rPr>
              <a:t>ineBooks</a:t>
            </a:r>
            <a:r>
              <a:rPr lang="en-US" sz="2000" dirty="0">
                <a:solidFill>
                  <a:srgbClr val="000000"/>
                </a:solidFill>
                <a:effectLst/>
                <a:latin typeface="Times New Roman" panose="02020603050405020304" pitchFamily="18" charset="0"/>
                <a:ea typeface="Calibri" panose="020F0502020204030204" pitchFamily="34" charset="0"/>
              </a:rPr>
              <a:t>,” </a:t>
            </a:r>
            <a:r>
              <a:rPr lang="en-US" sz="2000" dirty="0">
                <a:solidFill>
                  <a:srgbClr val="000000"/>
                </a:solidFill>
                <a:effectLst/>
                <a:latin typeface="Times New Roman" panose="02020603050405020304" pitchFamily="18" charset="0"/>
                <a:ea typeface="Times New Roman" panose="02020603050405020304" pitchFamily="18" charset="0"/>
              </a:rPr>
              <a:t>J. </a:t>
            </a:r>
            <a:r>
              <a:rPr lang="en-US" sz="2000" dirty="0" err="1">
                <a:solidFill>
                  <a:srgbClr val="000000"/>
                </a:solidFill>
                <a:effectLst/>
                <a:latin typeface="Times New Roman" panose="02020603050405020304" pitchFamily="18" charset="0"/>
                <a:ea typeface="Times New Roman" panose="02020603050405020304" pitchFamily="18" charset="0"/>
              </a:rPr>
              <a:t>Educ.Comput</a:t>
            </a:r>
            <a:r>
              <a:rPr lang="en-US" sz="2000" dirty="0">
                <a:solidFill>
                  <a:srgbClr val="000000"/>
                </a:solidFill>
                <a:effectLst/>
                <a:latin typeface="Times New Roman" panose="02020603050405020304" pitchFamily="18" charset="0"/>
                <a:ea typeface="Times New Roman" panose="02020603050405020304" pitchFamily="18" charset="0"/>
              </a:rPr>
              <a:t>. Res.</a:t>
            </a:r>
            <a:r>
              <a:rPr lang="en-US" sz="2000" dirty="0">
                <a:solidFill>
                  <a:srgbClr val="000000"/>
                </a:solidFill>
                <a:effectLst/>
                <a:latin typeface="Times New Roman" panose="02020603050405020304" pitchFamily="18" charset="0"/>
                <a:ea typeface="Calibri" panose="020F0502020204030204" pitchFamily="34" charset="0"/>
              </a:rPr>
              <a:t>, vol. 58, no. 7, pp.1227–1255, 2020</a:t>
            </a:r>
            <a:endParaRPr lang="en-IN" sz="20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spcAft>
                <a:spcPts val="600"/>
              </a:spcAft>
              <a:buFont typeface="+mj-lt"/>
              <a:buAutoNum type="arabicPeriod" startAt="9"/>
            </a:pPr>
            <a:r>
              <a:rPr lang="en-US" sz="2000" dirty="0">
                <a:solidFill>
                  <a:srgbClr val="000000"/>
                </a:solidFill>
                <a:effectLst/>
                <a:latin typeface="Times New Roman" panose="02020603050405020304" pitchFamily="18" charset="0"/>
                <a:ea typeface="Calibri" panose="020F0502020204030204" pitchFamily="34" charset="0"/>
              </a:rPr>
              <a:t>A . Sahu and P. K. </a:t>
            </a:r>
            <a:r>
              <a:rPr lang="en-US" sz="2000" dirty="0" err="1">
                <a:solidFill>
                  <a:srgbClr val="000000"/>
                </a:solidFill>
                <a:effectLst/>
                <a:latin typeface="Times New Roman" panose="02020603050405020304" pitchFamily="18" charset="0"/>
                <a:ea typeface="Calibri" panose="020F0502020204030204" pitchFamily="34" charset="0"/>
              </a:rPr>
              <a:t>Bhowmick</a:t>
            </a:r>
            <a:r>
              <a:rPr lang="en-US" sz="2000" dirty="0">
                <a:solidFill>
                  <a:srgbClr val="000000"/>
                </a:solidFill>
                <a:effectLst/>
                <a:latin typeface="Times New Roman" panose="02020603050405020304" pitchFamily="18" charset="0"/>
                <a:ea typeface="Calibri" panose="020F0502020204030204" pitchFamily="34" charset="0"/>
              </a:rPr>
              <a:t>, “Feature engineering and ensemble-based approach for improving automatic short-answer grading performance,” </a:t>
            </a:r>
            <a:r>
              <a:rPr lang="en-US" sz="2000" dirty="0">
                <a:solidFill>
                  <a:srgbClr val="000000"/>
                </a:solidFill>
                <a:effectLst/>
                <a:latin typeface="Times New Roman" panose="02020603050405020304" pitchFamily="18" charset="0"/>
                <a:ea typeface="Times New Roman" panose="02020603050405020304" pitchFamily="18" charset="0"/>
              </a:rPr>
              <a:t>IEEE Trans. Learn. Technol.</a:t>
            </a:r>
            <a:r>
              <a:rPr lang="en-US" sz="2000" dirty="0">
                <a:solidFill>
                  <a:srgbClr val="000000"/>
                </a:solidFill>
                <a:effectLst/>
                <a:latin typeface="Times New Roman" panose="02020603050405020304" pitchFamily="18" charset="0"/>
                <a:ea typeface="Calibri" panose="020F0502020204030204" pitchFamily="34" charset="0"/>
              </a:rPr>
              <a:t>, vol. 13, no. 1, pp. 77–90, Jan.–Mar. 2020.</a:t>
            </a:r>
            <a:endParaRPr lang="en-IN" sz="20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8534329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DB8FF-56CA-8627-C3B3-98B797E144D7}"/>
              </a:ext>
            </a:extLst>
          </p:cNvPr>
          <p:cNvSpPr>
            <a:spLocks noGrp="1"/>
          </p:cNvSpPr>
          <p:nvPr>
            <p:ph idx="1"/>
          </p:nvPr>
        </p:nvSpPr>
        <p:spPr>
          <a:xfrm>
            <a:off x="680720" y="436880"/>
            <a:ext cx="10911840" cy="6167120"/>
          </a:xfrm>
        </p:spPr>
        <p:txBody>
          <a:bodyPr>
            <a:normAutofit fontScale="92500"/>
          </a:bodyPr>
          <a:lstStyle/>
          <a:p>
            <a:pPr marL="342900" lvl="0" indent="-342900" algn="just">
              <a:lnSpc>
                <a:spcPct val="160000"/>
              </a:lnSpc>
              <a:spcAft>
                <a:spcPts val="600"/>
              </a:spcAft>
              <a:buFont typeface="+mj-lt"/>
              <a:buAutoNum type="arabicPeriod" startAt="13"/>
            </a:pPr>
            <a:r>
              <a:rPr lang="en-US" sz="2200" dirty="0">
                <a:solidFill>
                  <a:srgbClr val="000000"/>
                </a:solidFill>
                <a:effectLst/>
                <a:latin typeface="Times New Roman" panose="02020603050405020304" pitchFamily="18" charset="0"/>
                <a:ea typeface="Calibri" panose="020F0502020204030204" pitchFamily="34" charset="0"/>
              </a:rPr>
              <a:t>Y. Zhang, C. Lin, and M. Chi, “Going deeper: Automatic short-answer grading by combining student and question models,” </a:t>
            </a:r>
            <a:r>
              <a:rPr lang="en-US" sz="2200" dirty="0">
                <a:solidFill>
                  <a:srgbClr val="000000"/>
                </a:solidFill>
                <a:effectLst/>
                <a:latin typeface="Times New Roman" panose="02020603050405020304" pitchFamily="18" charset="0"/>
                <a:ea typeface="Times New Roman" panose="02020603050405020304" pitchFamily="18" charset="0"/>
              </a:rPr>
              <a:t>User Model. </a:t>
            </a:r>
            <a:r>
              <a:rPr lang="en-US" sz="2200" dirty="0" err="1">
                <a:solidFill>
                  <a:srgbClr val="000000"/>
                </a:solidFill>
                <a:effectLst/>
                <a:latin typeface="Times New Roman" panose="02020603050405020304" pitchFamily="18" charset="0"/>
                <a:ea typeface="Times New Roman" panose="02020603050405020304" pitchFamily="18" charset="0"/>
              </a:rPr>
              <a:t>UserAdapted</a:t>
            </a:r>
            <a:r>
              <a:rPr lang="en-US" sz="2200" dirty="0">
                <a:solidFill>
                  <a:srgbClr val="000000"/>
                </a:solidFill>
                <a:effectLst/>
                <a:latin typeface="Times New Roman" panose="02020603050405020304" pitchFamily="18" charset="0"/>
                <a:ea typeface="Times New Roman" panose="02020603050405020304" pitchFamily="18" charset="0"/>
              </a:rPr>
              <a:t> Interact.</a:t>
            </a:r>
            <a:r>
              <a:rPr lang="en-US" sz="2200" dirty="0">
                <a:solidFill>
                  <a:srgbClr val="000000"/>
                </a:solidFill>
                <a:effectLst/>
                <a:latin typeface="Times New Roman" panose="02020603050405020304" pitchFamily="18" charset="0"/>
                <a:ea typeface="Calibri" panose="020F0502020204030204" pitchFamily="34" charset="0"/>
              </a:rPr>
              <a:t>, vol. 30, no. 1, pp. 51–80, 2020.</a:t>
            </a:r>
            <a:endParaRPr lang="en-IN" sz="22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60000"/>
              </a:lnSpc>
              <a:spcAft>
                <a:spcPts val="600"/>
              </a:spcAft>
              <a:buFont typeface="+mj-lt"/>
              <a:buAutoNum type="arabicPeriod" startAt="13"/>
            </a:pPr>
            <a:r>
              <a:rPr lang="en-US" sz="2200" dirty="0">
                <a:solidFill>
                  <a:srgbClr val="000000"/>
                </a:solidFill>
                <a:effectLst/>
                <a:latin typeface="Times New Roman" panose="02020603050405020304" pitchFamily="18" charset="0"/>
                <a:ea typeface="Calibri" panose="020F0502020204030204" pitchFamily="34" charset="0"/>
              </a:rPr>
              <a:t>H. Yang, B. Zeng, J. Yang, Y. Song, and R. Xu, “A multi-task learning model for Chinese-oriented aspect polarity classification and aspect term extraction,” </a:t>
            </a:r>
            <a:r>
              <a:rPr lang="en-US" sz="2200" dirty="0">
                <a:solidFill>
                  <a:srgbClr val="000000"/>
                </a:solidFill>
                <a:effectLst/>
                <a:latin typeface="Times New Roman" panose="02020603050405020304" pitchFamily="18" charset="0"/>
                <a:ea typeface="Times New Roman" panose="02020603050405020304" pitchFamily="18" charset="0"/>
              </a:rPr>
              <a:t>Neurocomputing</a:t>
            </a:r>
            <a:r>
              <a:rPr lang="en-US" sz="2200" dirty="0">
                <a:solidFill>
                  <a:srgbClr val="000000"/>
                </a:solidFill>
                <a:effectLst/>
                <a:latin typeface="Times New Roman" panose="02020603050405020304" pitchFamily="18" charset="0"/>
                <a:ea typeface="Calibri" panose="020F0502020204030204" pitchFamily="34" charset="0"/>
              </a:rPr>
              <a:t>, vol. 419, pp. 344–356, 2020.</a:t>
            </a:r>
            <a:endParaRPr lang="en-IN" sz="22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60000"/>
              </a:lnSpc>
              <a:spcAft>
                <a:spcPts val="600"/>
              </a:spcAft>
              <a:buFont typeface="+mj-lt"/>
              <a:buAutoNum type="arabicPeriod" startAt="13"/>
            </a:pPr>
            <a:r>
              <a:rPr lang="en-US" sz="2200" dirty="0">
                <a:solidFill>
                  <a:srgbClr val="000000"/>
                </a:solidFill>
                <a:effectLst/>
                <a:latin typeface="Times New Roman" panose="02020603050405020304" pitchFamily="18" charset="0"/>
                <a:ea typeface="Calibri" panose="020F0502020204030204" pitchFamily="34" charset="0"/>
              </a:rPr>
              <a:t>J. Zhou, X. Huang, Q. Hu, and L. He, “SK-GCN: Modeling syntax and knowledge via graph convolutional network for aspect-level sentiment classification,” </a:t>
            </a:r>
            <a:r>
              <a:rPr lang="en-US" sz="2200" dirty="0" err="1">
                <a:solidFill>
                  <a:srgbClr val="000000"/>
                </a:solidFill>
                <a:effectLst/>
                <a:latin typeface="Times New Roman" panose="02020603050405020304" pitchFamily="18" charset="0"/>
                <a:ea typeface="Times New Roman" panose="02020603050405020304" pitchFamily="18" charset="0"/>
              </a:rPr>
              <a:t>Knowl</a:t>
            </a:r>
            <a:r>
              <a:rPr lang="en-US" sz="2200" dirty="0">
                <a:solidFill>
                  <a:srgbClr val="000000"/>
                </a:solidFill>
                <a:effectLst/>
                <a:latin typeface="Times New Roman" panose="02020603050405020304" pitchFamily="18" charset="0"/>
                <a:ea typeface="Times New Roman" panose="02020603050405020304" pitchFamily="18" charset="0"/>
              </a:rPr>
              <a:t>.-Based Syst.</a:t>
            </a:r>
            <a:r>
              <a:rPr lang="en-US" sz="2200" dirty="0">
                <a:solidFill>
                  <a:srgbClr val="000000"/>
                </a:solidFill>
                <a:effectLst/>
                <a:latin typeface="Times New Roman" panose="02020603050405020304" pitchFamily="18" charset="0"/>
                <a:ea typeface="Calibri" panose="020F0502020204030204" pitchFamily="34" charset="0"/>
              </a:rPr>
              <a:t>, vol. 205, no. 3,Art. no. 106292,2020.</a:t>
            </a:r>
          </a:p>
          <a:p>
            <a:pPr marL="342900" indent="-342900" algn="just">
              <a:lnSpc>
                <a:spcPct val="160000"/>
              </a:lnSpc>
              <a:spcAft>
                <a:spcPts val="600"/>
              </a:spcAft>
              <a:buFont typeface="+mj-lt"/>
              <a:buAutoNum type="arabicPeriod" startAt="13"/>
            </a:pPr>
            <a:r>
              <a:rPr lang="en-US" sz="2200" dirty="0" err="1">
                <a:solidFill>
                  <a:srgbClr val="000000"/>
                </a:solidFill>
                <a:effectLst/>
                <a:latin typeface="Times New Roman" panose="02020603050405020304" pitchFamily="18" charset="0"/>
                <a:ea typeface="Calibri" panose="020F0502020204030204" pitchFamily="34" charset="0"/>
              </a:rPr>
              <a:t>Y.Liu</a:t>
            </a:r>
            <a:r>
              <a:rPr lang="en-US" sz="2200" dirty="0" err="1">
                <a:solidFill>
                  <a:srgbClr val="000000"/>
                </a:solidFill>
                <a:effectLst/>
                <a:latin typeface="Times New Roman" panose="02020603050405020304" pitchFamily="18" charset="0"/>
                <a:ea typeface="Times New Roman" panose="02020603050405020304" pitchFamily="18" charset="0"/>
              </a:rPr>
              <a:t>et</a:t>
            </a:r>
            <a:r>
              <a:rPr lang="en-US" sz="2200" dirty="0">
                <a:solidFill>
                  <a:srgbClr val="000000"/>
                </a:solidFill>
                <a:effectLst/>
                <a:latin typeface="Times New Roman" panose="02020603050405020304" pitchFamily="18" charset="0"/>
                <a:ea typeface="Times New Roman" panose="02020603050405020304" pitchFamily="18" charset="0"/>
              </a:rPr>
              <a:t> al.</a:t>
            </a:r>
            <a:r>
              <a:rPr lang="en-US" sz="2200" dirty="0">
                <a:solidFill>
                  <a:srgbClr val="000000"/>
                </a:solidFill>
                <a:effectLst/>
                <a:latin typeface="Times New Roman" panose="02020603050405020304" pitchFamily="18" charset="0"/>
                <a:ea typeface="Calibri" panose="020F0502020204030204" pitchFamily="34" charset="0"/>
              </a:rPr>
              <a:t>, “</a:t>
            </a:r>
            <a:r>
              <a:rPr lang="en-US" sz="2200" dirty="0" err="1">
                <a:solidFill>
                  <a:srgbClr val="000000"/>
                </a:solidFill>
                <a:effectLst/>
                <a:latin typeface="Times New Roman" panose="02020603050405020304" pitchFamily="18" charset="0"/>
                <a:ea typeface="Calibri" panose="020F0502020204030204" pitchFamily="34" charset="0"/>
              </a:rPr>
              <a:t>RoBERTa</a:t>
            </a:r>
            <a:r>
              <a:rPr lang="en-US" sz="2200" dirty="0">
                <a:solidFill>
                  <a:srgbClr val="000000"/>
                </a:solidFill>
                <a:effectLst/>
                <a:latin typeface="Times New Roman" panose="02020603050405020304" pitchFamily="18" charset="0"/>
                <a:ea typeface="Calibri" panose="020F0502020204030204" pitchFamily="34" charset="0"/>
              </a:rPr>
              <a:t>: A robustly optimized BERT pretraining approach,”</a:t>
            </a:r>
            <a:r>
              <a:rPr lang="en-US" sz="2200" dirty="0">
                <a:solidFill>
                  <a:srgbClr val="000000"/>
                </a:solidFill>
                <a:effectLst/>
                <a:latin typeface="Times New Roman" panose="02020603050405020304" pitchFamily="18" charset="0"/>
                <a:ea typeface="Times New Roman" panose="02020603050405020304" pitchFamily="18" charset="0"/>
              </a:rPr>
              <a:t>arXiv:1907.11692v1,2019</a:t>
            </a:r>
            <a:r>
              <a:rPr lang="en-US" sz="2200" dirty="0">
                <a:solidFill>
                  <a:srgbClr val="000000"/>
                </a:solidFill>
                <a:effectLst/>
                <a:latin typeface="Times New Roman" panose="02020603050405020304" pitchFamily="18" charset="0"/>
                <a:ea typeface="Calibri" panose="020F0502020204030204" pitchFamily="34" charset="0"/>
              </a:rPr>
              <a:t>.</a:t>
            </a:r>
            <a:endParaRPr lang="en-IN" sz="22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60000"/>
              </a:lnSpc>
              <a:spcAft>
                <a:spcPts val="600"/>
              </a:spcAft>
              <a:buFont typeface="+mj-lt"/>
              <a:buAutoNum type="arabicPeriod" startAt="13"/>
            </a:pPr>
            <a:endParaRPr lang="en-IN" sz="22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266765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111F-89BB-BCEA-24F1-FD859E7DE1CB}"/>
              </a:ext>
            </a:extLst>
          </p:cNvPr>
          <p:cNvSpPr>
            <a:spLocks noGrp="1"/>
          </p:cNvSpPr>
          <p:nvPr>
            <p:ph type="title"/>
          </p:nvPr>
        </p:nvSpPr>
        <p:spPr/>
        <p:txBody>
          <a:bodyPr>
            <a:norm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INTRODUCTION (CONT.)</a:t>
            </a:r>
            <a:endParaRPr lang="en-IN" sz="2400" dirty="0">
              <a:solidFill>
                <a:schemeClr val="accent1">
                  <a:lumMod val="75000"/>
                </a:schemeClr>
              </a:solidFill>
            </a:endParaRPr>
          </a:p>
        </p:txBody>
      </p:sp>
      <p:sp>
        <p:nvSpPr>
          <p:cNvPr id="4" name="TextBox 3">
            <a:extLst>
              <a:ext uri="{FF2B5EF4-FFF2-40B4-BE49-F238E27FC236}">
                <a16:creationId xmlns:a16="http://schemas.microsoft.com/office/drawing/2014/main" id="{9E6800AA-CA97-0935-E1DD-909548461685}"/>
              </a:ext>
            </a:extLst>
          </p:cNvPr>
          <p:cNvSpPr txBox="1"/>
          <p:nvPr/>
        </p:nvSpPr>
        <p:spPr>
          <a:xfrm>
            <a:off x="838200" y="1690688"/>
            <a:ext cx="10782956" cy="3046988"/>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refine the semantics of BERT outputs, a Semantic refinement layer is constructed which consists of a Bidirectional-Long short-term memory (Bi-LSTM) network.</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Bi-LSTM network is used to enhance the hidden states of the BERT model. </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Furthermore, this layer is connected to form a new hidden representation with a longer dimension to generate a powerful semantic representation for ASAG.</a:t>
            </a:r>
          </a:p>
        </p:txBody>
      </p:sp>
    </p:spTree>
    <p:extLst>
      <p:ext uri="{BB962C8B-B14F-4D97-AF65-F5344CB8AC3E}">
        <p14:creationId xmlns:p14="http://schemas.microsoft.com/office/powerpoint/2010/main" val="23628409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extBox 1"/>
          <p:cNvSpPr txBox="1"/>
          <p:nvPr/>
        </p:nvSpPr>
        <p:spPr>
          <a:xfrm>
            <a:off x="4572000" y="3105835"/>
            <a:ext cx="3001656" cy="646331"/>
          </a:xfrm>
          <a:prstGeom prst="rect">
            <a:avLst/>
          </a:prstGeom>
          <a:noFill/>
        </p:spPr>
        <p:txBody>
          <a:bodyPr wrap="none" rtlCol="0">
            <a:spAutoFit/>
          </a:bodyPr>
          <a:lstStyle/>
          <a:p>
            <a:r>
              <a:rPr lang="en-US" sz="3600" b="1" dirty="0">
                <a:solidFill>
                  <a:schemeClr val="tx2"/>
                </a:solidFill>
                <a:latin typeface="Times New Roman" panose="02020603050405020304" pitchFamily="18" charset="0"/>
                <a:cs typeface="Times New Roman" panose="02020603050405020304" pitchFamily="18" charset="0"/>
              </a:rPr>
              <a:t>THANK YOU</a:t>
            </a:r>
            <a:endParaRPr lang="en-IN" sz="3600" b="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1990-640D-96FE-F2F2-A2B6FEB8232C}"/>
              </a:ext>
            </a:extLst>
          </p:cNvPr>
          <p:cNvSpPr>
            <a:spLocks noGrp="1"/>
          </p:cNvSpPr>
          <p:nvPr>
            <p:ph type="title"/>
          </p:nvPr>
        </p:nvSpPr>
        <p:spPr>
          <a:xfrm>
            <a:off x="436880" y="-124358"/>
            <a:ext cx="8229600" cy="1143000"/>
          </a:xfrm>
        </p:spPr>
        <p:txBody>
          <a:bodyPr>
            <a:normAutofit/>
          </a:bodyPr>
          <a:lstStyle/>
          <a:p>
            <a:r>
              <a:rPr lang="en-IN" sz="2400" b="1" dirty="0">
                <a:solidFill>
                  <a:schemeClr val="tx2"/>
                </a:solidFill>
                <a:latin typeface="Times New Roman" panose="02020603050405020304" pitchFamily="18" charset="0"/>
                <a:cs typeface="Times New Roman" panose="02020603050405020304" pitchFamily="18" charset="0"/>
              </a:rPr>
              <a:t>LITERATURE SURVEY</a:t>
            </a:r>
          </a:p>
        </p:txBody>
      </p:sp>
      <p:graphicFrame>
        <p:nvGraphicFramePr>
          <p:cNvPr id="3" name="Table 2">
            <a:extLst>
              <a:ext uri="{FF2B5EF4-FFF2-40B4-BE49-F238E27FC236}">
                <a16:creationId xmlns:a16="http://schemas.microsoft.com/office/drawing/2014/main" id="{7DD4CBF5-0475-46E9-43B2-3EEEA3D0230C}"/>
              </a:ext>
            </a:extLst>
          </p:cNvPr>
          <p:cNvGraphicFramePr>
            <a:graphicFrameLocks noGrp="1"/>
          </p:cNvGraphicFramePr>
          <p:nvPr>
            <p:extLst>
              <p:ext uri="{D42A27DB-BD31-4B8C-83A1-F6EECF244321}">
                <p14:modId xmlns:p14="http://schemas.microsoft.com/office/powerpoint/2010/main" val="1458732152"/>
              </p:ext>
            </p:extLst>
          </p:nvPr>
        </p:nvGraphicFramePr>
        <p:xfrm>
          <a:off x="254001" y="809041"/>
          <a:ext cx="11674762" cy="5897097"/>
        </p:xfrm>
        <a:graphic>
          <a:graphicData uri="http://schemas.openxmlformats.org/drawingml/2006/table">
            <a:tbl>
              <a:tblPr firstRow="1" bandRow="1">
                <a:tableStyleId>{5C22544A-7EE6-4342-B048-85BDC9FD1C3A}</a:tableStyleId>
              </a:tblPr>
              <a:tblGrid>
                <a:gridCol w="788856">
                  <a:extLst>
                    <a:ext uri="{9D8B030D-6E8A-4147-A177-3AD203B41FA5}">
                      <a16:colId xmlns:a16="http://schemas.microsoft.com/office/drawing/2014/main" val="1069097938"/>
                    </a:ext>
                  </a:extLst>
                </a:gridCol>
                <a:gridCol w="1737925">
                  <a:extLst>
                    <a:ext uri="{9D8B030D-6E8A-4147-A177-3AD203B41FA5}">
                      <a16:colId xmlns:a16="http://schemas.microsoft.com/office/drawing/2014/main" val="81181371"/>
                    </a:ext>
                  </a:extLst>
                </a:gridCol>
                <a:gridCol w="1575591">
                  <a:extLst>
                    <a:ext uri="{9D8B030D-6E8A-4147-A177-3AD203B41FA5}">
                      <a16:colId xmlns:a16="http://schemas.microsoft.com/office/drawing/2014/main" val="1944484221"/>
                    </a:ext>
                  </a:extLst>
                </a:gridCol>
                <a:gridCol w="926257">
                  <a:extLst>
                    <a:ext uri="{9D8B030D-6E8A-4147-A177-3AD203B41FA5}">
                      <a16:colId xmlns:a16="http://schemas.microsoft.com/office/drawing/2014/main" val="2477508975"/>
                    </a:ext>
                  </a:extLst>
                </a:gridCol>
                <a:gridCol w="2042730">
                  <a:extLst>
                    <a:ext uri="{9D8B030D-6E8A-4147-A177-3AD203B41FA5}">
                      <a16:colId xmlns:a16="http://schemas.microsoft.com/office/drawing/2014/main" val="2823174859"/>
                    </a:ext>
                  </a:extLst>
                </a:gridCol>
                <a:gridCol w="2121127">
                  <a:extLst>
                    <a:ext uri="{9D8B030D-6E8A-4147-A177-3AD203B41FA5}">
                      <a16:colId xmlns:a16="http://schemas.microsoft.com/office/drawing/2014/main" val="2672986941"/>
                    </a:ext>
                  </a:extLst>
                </a:gridCol>
                <a:gridCol w="2482276">
                  <a:extLst>
                    <a:ext uri="{9D8B030D-6E8A-4147-A177-3AD203B41FA5}">
                      <a16:colId xmlns:a16="http://schemas.microsoft.com/office/drawing/2014/main" val="4278660023"/>
                    </a:ext>
                  </a:extLst>
                </a:gridCol>
              </a:tblGrid>
              <a:tr h="1142217">
                <a:tc>
                  <a:txBody>
                    <a:bodyPr/>
                    <a:lstStyle/>
                    <a:p>
                      <a:r>
                        <a:rPr lang="en-IN" sz="2000" dirty="0">
                          <a:latin typeface="Times New Roman" panose="02020603050405020304" pitchFamily="18" charset="0"/>
                          <a:cs typeface="Times New Roman" panose="02020603050405020304" pitchFamily="18" charset="0"/>
                        </a:rPr>
                        <a:t>S.NO</a:t>
                      </a:r>
                    </a:p>
                  </a:txBody>
                  <a:tcPr/>
                </a:tc>
                <a:tc>
                  <a:txBody>
                    <a:bodyPr/>
                    <a:lstStyle/>
                    <a:p>
                      <a:r>
                        <a:rPr lang="en-IN" sz="2000" dirty="0">
                          <a:latin typeface="Times New Roman" panose="02020603050405020304" pitchFamily="18" charset="0"/>
                          <a:cs typeface="Times New Roman" panose="02020603050405020304" pitchFamily="18" charset="0"/>
                        </a:rPr>
                        <a:t>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AUTHOR</a:t>
                      </a:r>
                      <a:r>
                        <a:rPr lang="en-US" sz="2000" baseline="0" dirty="0">
                          <a:latin typeface="Times New Roman" panose="02020603050405020304" pitchFamily="18" charset="0"/>
                          <a:cs typeface="Times New Roman" panose="02020603050405020304" pitchFamily="18" charset="0"/>
                        </a:rPr>
                        <a:t> NAME</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YEAR</a:t>
                      </a:r>
                    </a:p>
                  </a:txBody>
                  <a:tcPr/>
                </a:tc>
                <a:tc>
                  <a:txBody>
                    <a:bodyPr/>
                    <a:lstStyle/>
                    <a:p>
                      <a:r>
                        <a:rPr lang="en-IN" sz="2000" dirty="0">
                          <a:latin typeface="Times New Roman" panose="02020603050405020304" pitchFamily="18" charset="0"/>
                          <a:cs typeface="Times New Roman" panose="02020603050405020304" pitchFamily="18" charset="0"/>
                        </a:rPr>
                        <a:t>TECHNIQUES</a:t>
                      </a:r>
                    </a:p>
                  </a:txBody>
                  <a:tcPr/>
                </a:tc>
                <a:tc>
                  <a:txBody>
                    <a:bodyPr/>
                    <a:lstStyle/>
                    <a:p>
                      <a:r>
                        <a:rPr lang="en-IN" sz="2000" dirty="0">
                          <a:latin typeface="Times New Roman" panose="02020603050405020304" pitchFamily="18" charset="0"/>
                          <a:cs typeface="Times New Roman" panose="02020603050405020304" pitchFamily="18" charset="0"/>
                        </a:rPr>
                        <a:t>MERITS</a:t>
                      </a:r>
                    </a:p>
                  </a:txBody>
                  <a:tcPr/>
                </a:tc>
                <a:tc>
                  <a:txBody>
                    <a:bodyPr/>
                    <a:lstStyle/>
                    <a:p>
                      <a:r>
                        <a:rPr lang="en-IN" sz="2000"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2552043447"/>
                  </a:ext>
                </a:extLst>
              </a:tr>
              <a:tr h="2196263">
                <a:tc>
                  <a:txBody>
                    <a:bodyPr/>
                    <a:lstStyle/>
                    <a:p>
                      <a:pPr algn="ctr"/>
                      <a:r>
                        <a:rPr lang="en-IN" sz="2000" dirty="0">
                          <a:latin typeface="Times New Roman" panose="02020603050405020304" pitchFamily="18" charset="0"/>
                          <a:cs typeface="Times New Roman" panose="02020603050405020304" pitchFamily="18" charset="0"/>
                        </a:rPr>
                        <a:t>1</a:t>
                      </a:r>
                    </a:p>
                  </a:txBody>
                  <a:tcPr/>
                </a:tc>
                <a:tc>
                  <a:txBody>
                    <a:bodyPr/>
                    <a:lstStyle/>
                    <a:p>
                      <a:r>
                        <a:rPr lang="en-IN" sz="2000" b="0" kern="1200" dirty="0">
                          <a:solidFill>
                            <a:schemeClr val="dk1"/>
                          </a:solidFill>
                          <a:effectLst/>
                          <a:latin typeface="Times New Roman" panose="02020603050405020304" pitchFamily="18" charset="0"/>
                          <a:ea typeface="+mn-ea"/>
                          <a:cs typeface="Times New Roman" panose="02020603050405020304" pitchFamily="18" charset="0"/>
                        </a:rPr>
                        <a:t>Automatic Short Answer Grading With </a:t>
                      </a:r>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SemSpace</a:t>
                      </a:r>
                      <a:r>
                        <a:rPr lang="en-IN" sz="2000" b="0" kern="1200" dirty="0">
                          <a:solidFill>
                            <a:schemeClr val="dk1"/>
                          </a:solidFill>
                          <a:effectLst/>
                          <a:latin typeface="Times New Roman" panose="02020603050405020304" pitchFamily="18" charset="0"/>
                          <a:ea typeface="+mn-ea"/>
                          <a:cs typeface="Times New Roman" panose="02020603050405020304" pitchFamily="18" charset="0"/>
                        </a:rPr>
                        <a:t> Sense Vectors and </a:t>
                      </a:r>
                    </a:p>
                    <a:p>
                      <a:r>
                        <a:rPr lang="en-IN" sz="2000" b="0" kern="1200" dirty="0" err="1">
                          <a:solidFill>
                            <a:schemeClr val="dk1"/>
                          </a:solidFill>
                          <a:effectLst/>
                          <a:latin typeface="Times New Roman" panose="02020603050405020304" pitchFamily="18" charset="0"/>
                          <a:ea typeface="+mn-ea"/>
                          <a:cs typeface="Times New Roman" panose="02020603050405020304" pitchFamily="18" charset="0"/>
                        </a:rPr>
                        <a:t>MaLSTM</a:t>
                      </a:r>
                      <a:r>
                        <a:rPr lang="en-IN" sz="2000" b="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2000" b="0" dirty="0">
                        <a:latin typeface="Times New Roman" panose="02020603050405020304" pitchFamily="18" charset="0"/>
                        <a:cs typeface="Times New Roman" panose="02020603050405020304" pitchFamily="18" charset="0"/>
                      </a:endParaRPr>
                    </a:p>
                  </a:txBody>
                  <a:tcPr/>
                </a:tc>
                <a:tc>
                  <a:txBody>
                    <a:bodyPr/>
                    <a:lstStyle/>
                    <a:p>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C. N. Tulu, M. Kaya, and M. </a:t>
                      </a:r>
                      <a:r>
                        <a:rPr lang="en-IN" sz="2000" b="0" i="0" kern="1200" dirty="0" err="1">
                          <a:solidFill>
                            <a:schemeClr val="dk1"/>
                          </a:solidFill>
                          <a:effectLst/>
                          <a:latin typeface="Times New Roman" panose="02020603050405020304" pitchFamily="18" charset="0"/>
                          <a:ea typeface="+mn-ea"/>
                          <a:cs typeface="Times New Roman" panose="02020603050405020304" pitchFamily="18" charset="0"/>
                        </a:rPr>
                        <a:t>Kocamanlar</a:t>
                      </a: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2021</a:t>
                      </a:r>
                    </a:p>
                  </a:txBody>
                  <a:tcPr/>
                </a:tc>
                <a:tc>
                  <a:txBody>
                    <a:bodyPr/>
                    <a:lstStyle/>
                    <a:p>
                      <a:pPr marL="285750" indent="-285750">
                        <a:buFont typeface="Arial" panose="020B0604020202020204" pitchFamily="34" charset="0"/>
                        <a:buChar char="•"/>
                      </a:pPr>
                      <a:r>
                        <a:rPr lang="en-US" sz="2000" b="0" i="0" kern="1200" dirty="0" err="1">
                          <a:solidFill>
                            <a:schemeClr val="dk1"/>
                          </a:solidFill>
                          <a:effectLst/>
                          <a:latin typeface="Times New Roman" panose="02020603050405020304" pitchFamily="18" charset="0"/>
                          <a:ea typeface="+mn-ea"/>
                          <a:cs typeface="Times New Roman" panose="02020603050405020304" pitchFamily="18" charset="0"/>
                        </a:rPr>
                        <a:t>SemSpace</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Algorithm</a:t>
                      </a:r>
                    </a:p>
                    <a:p>
                      <a:pPr marL="285750" indent="-285750">
                        <a:buFont typeface="Arial" panose="020B0604020202020204" pitchFamily="34" charset="0"/>
                        <a:buChar cha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Word Sense Disambiguation (WSD)</a:t>
                      </a:r>
                    </a:p>
                    <a:p>
                      <a:pPr marL="285750" indent="-285750">
                        <a:buFont typeface="Arial" panose="020B0604020202020204" pitchFamily="34" charset="0"/>
                        <a:buChar char="•"/>
                      </a:pPr>
                      <a:r>
                        <a:rPr lang="en-US" sz="2000" b="0" i="0" kern="1200" dirty="0" err="1">
                          <a:solidFill>
                            <a:schemeClr val="dk1"/>
                          </a:solidFill>
                          <a:effectLst/>
                          <a:latin typeface="Times New Roman" panose="02020603050405020304" pitchFamily="18" charset="0"/>
                          <a:ea typeface="+mn-ea"/>
                          <a:cs typeface="Times New Roman" panose="02020603050405020304" pitchFamily="18" charset="0"/>
                        </a:rPr>
                        <a:t>MaLSTM</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Model</a:t>
                      </a:r>
                    </a:p>
                  </a:txBody>
                  <a:tcPr/>
                </a:tc>
                <a:tc>
                  <a:txBody>
                    <a:bodyPr/>
                    <a:lstStyle/>
                    <a:p>
                      <a:pPr marL="285750" indent="-285750">
                        <a:buFont typeface="Arial" panose="020B0604020202020204" pitchFamily="34" charset="0"/>
                        <a:buChar cha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It enhances the accuracy.</a:t>
                      </a:r>
                    </a:p>
                    <a:p>
                      <a:pPr marL="285750" indent="-285750">
                        <a:buFont typeface="Arial" panose="020B0604020202020204" pitchFamily="34" charset="0"/>
                        <a:buChar cha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Improved efficiency.</a:t>
                      </a:r>
                    </a:p>
                    <a:p>
                      <a:pPr marL="285750" indent="-285750">
                        <a:buFont typeface="Arial" panose="020B0604020202020204" pitchFamily="34" charset="0"/>
                        <a:buChar cha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It captures semantic similarity. </a:t>
                      </a:r>
                      <a:endParaRPr lang="en-IN" sz="20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It require a large amount of training data.</a:t>
                      </a:r>
                    </a:p>
                    <a:p>
                      <a:pPr marL="285750" indent="-285750">
                        <a:buFont typeface="Arial" panose="020B0604020202020204" pitchFamily="34" charset="0"/>
                        <a:buChar cha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Lack of generalizability and robustness.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1799612"/>
                  </a:ext>
                </a:extLst>
              </a:tr>
              <a:tr h="2497121">
                <a:tc>
                  <a:txBody>
                    <a:bodyPr/>
                    <a:lstStyle/>
                    <a:p>
                      <a:pPr algn="ctr"/>
                      <a:r>
                        <a:rPr lang="en-IN" sz="200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ASAG Using Deep Neural Networks and Item Response Theory </a:t>
                      </a:r>
                    </a:p>
                  </a:txBody>
                  <a:tcPr/>
                </a:tc>
                <a:tc>
                  <a:txBody>
                    <a:bodyPr/>
                    <a:lstStyle/>
                    <a:p>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Masaki </a:t>
                      </a:r>
                      <a:r>
                        <a:rPr lang="en-IN" sz="2000" b="0" i="0" kern="1200" dirty="0" err="1">
                          <a:solidFill>
                            <a:schemeClr val="dk1"/>
                          </a:solidFill>
                          <a:effectLst/>
                          <a:latin typeface="Times New Roman" panose="02020603050405020304" pitchFamily="18" charset="0"/>
                          <a:ea typeface="+mn-ea"/>
                          <a:cs typeface="Times New Roman" panose="02020603050405020304" pitchFamily="18" charset="0"/>
                        </a:rPr>
                        <a:t>Uto</a:t>
                      </a: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 and Yuto Uchida</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2020</a:t>
                      </a:r>
                    </a:p>
                  </a:txBody>
                  <a:tcPr/>
                </a:tc>
                <a:tc>
                  <a:txBody>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Item- Response Theory model</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LSTM</a:t>
                      </a:r>
                    </a:p>
                  </a:txBody>
                  <a:tcPr/>
                </a:tc>
                <a:tc>
                  <a:txBody>
                    <a:bodyPr/>
                    <a:lstStyle/>
                    <a:p>
                      <a:pPr marL="285750" indent="-285750">
                        <a:buFont typeface="Arial" panose="020B0604020202020204" pitchFamily="34" charset="0"/>
                        <a:buChar char="•"/>
                      </a:pP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Improved Scoring accuracy.</a:t>
                      </a:r>
                    </a:p>
                    <a:p>
                      <a:pPr marL="285750" indent="-285750">
                        <a:buFont typeface="Arial" panose="020B0604020202020204" pitchFamily="34" charset="0"/>
                        <a:buChar char="•"/>
                      </a:pP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Automated feature extraction.</a:t>
                      </a:r>
                    </a:p>
                    <a:p>
                      <a:pPr marL="285750" indent="-285750">
                        <a:buFont typeface="Arial" panose="020B0604020202020204" pitchFamily="34" charset="0"/>
                        <a:buChar char="•"/>
                      </a:pP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It captures non-linear relations.</a:t>
                      </a:r>
                      <a:endParaRPr lang="en-IN" sz="20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requires a large amount of data.</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Complex implementation.</a:t>
                      </a:r>
                    </a:p>
                  </a:txBody>
                  <a:tcPr/>
                </a:tc>
                <a:extLst>
                  <a:ext uri="{0D108BD9-81ED-4DB2-BD59-A6C34878D82A}">
                    <a16:rowId xmlns:a16="http://schemas.microsoft.com/office/drawing/2014/main" val="3173371721"/>
                  </a:ext>
                </a:extLst>
              </a:tr>
            </a:tbl>
          </a:graphicData>
        </a:graphic>
      </p:graphicFrame>
    </p:spTree>
    <p:extLst>
      <p:ext uri="{BB962C8B-B14F-4D97-AF65-F5344CB8AC3E}">
        <p14:creationId xmlns:p14="http://schemas.microsoft.com/office/powerpoint/2010/main" val="379765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E9C28CB-B93A-116B-EEB3-9EFFF5E556C6}"/>
              </a:ext>
            </a:extLst>
          </p:cNvPr>
          <p:cNvGraphicFramePr>
            <a:graphicFrameLocks noGrp="1"/>
          </p:cNvGraphicFramePr>
          <p:nvPr>
            <p:extLst>
              <p:ext uri="{D42A27DB-BD31-4B8C-83A1-F6EECF244321}">
                <p14:modId xmlns:p14="http://schemas.microsoft.com/office/powerpoint/2010/main" val="2944219361"/>
              </p:ext>
            </p:extLst>
          </p:nvPr>
        </p:nvGraphicFramePr>
        <p:xfrm>
          <a:off x="271779" y="224855"/>
          <a:ext cx="11648441" cy="6408289"/>
        </p:xfrm>
        <a:graphic>
          <a:graphicData uri="http://schemas.openxmlformats.org/drawingml/2006/table">
            <a:tbl>
              <a:tblPr firstRow="1" bandRow="1">
                <a:tableStyleId>{5C22544A-7EE6-4342-B048-85BDC9FD1C3A}</a:tableStyleId>
              </a:tblPr>
              <a:tblGrid>
                <a:gridCol w="628851">
                  <a:extLst>
                    <a:ext uri="{9D8B030D-6E8A-4147-A177-3AD203B41FA5}">
                      <a16:colId xmlns:a16="http://schemas.microsoft.com/office/drawing/2014/main" val="1069097938"/>
                    </a:ext>
                  </a:extLst>
                </a:gridCol>
                <a:gridCol w="1818199">
                  <a:extLst>
                    <a:ext uri="{9D8B030D-6E8A-4147-A177-3AD203B41FA5}">
                      <a16:colId xmlns:a16="http://schemas.microsoft.com/office/drawing/2014/main" val="81181371"/>
                    </a:ext>
                  </a:extLst>
                </a:gridCol>
                <a:gridCol w="1545311">
                  <a:extLst>
                    <a:ext uri="{9D8B030D-6E8A-4147-A177-3AD203B41FA5}">
                      <a16:colId xmlns:a16="http://schemas.microsoft.com/office/drawing/2014/main" val="1944484221"/>
                    </a:ext>
                  </a:extLst>
                </a:gridCol>
                <a:gridCol w="961458">
                  <a:extLst>
                    <a:ext uri="{9D8B030D-6E8A-4147-A177-3AD203B41FA5}">
                      <a16:colId xmlns:a16="http://schemas.microsoft.com/office/drawing/2014/main" val="2547913659"/>
                    </a:ext>
                  </a:extLst>
                </a:gridCol>
                <a:gridCol w="2228224">
                  <a:extLst>
                    <a:ext uri="{9D8B030D-6E8A-4147-A177-3AD203B41FA5}">
                      <a16:colId xmlns:a16="http://schemas.microsoft.com/office/drawing/2014/main" val="3131319137"/>
                    </a:ext>
                  </a:extLst>
                </a:gridCol>
                <a:gridCol w="2357541">
                  <a:extLst>
                    <a:ext uri="{9D8B030D-6E8A-4147-A177-3AD203B41FA5}">
                      <a16:colId xmlns:a16="http://schemas.microsoft.com/office/drawing/2014/main" val="2672986941"/>
                    </a:ext>
                  </a:extLst>
                </a:gridCol>
                <a:gridCol w="2108857">
                  <a:extLst>
                    <a:ext uri="{9D8B030D-6E8A-4147-A177-3AD203B41FA5}">
                      <a16:colId xmlns:a16="http://schemas.microsoft.com/office/drawing/2014/main" val="4278660023"/>
                    </a:ext>
                  </a:extLst>
                </a:gridCol>
              </a:tblGrid>
              <a:tr h="967228">
                <a:tc>
                  <a:txBody>
                    <a:bodyPr/>
                    <a:lstStyle/>
                    <a:p>
                      <a:r>
                        <a:rPr lang="en-IN" sz="2000" dirty="0">
                          <a:latin typeface="Times New Roman" panose="02020603050405020304" pitchFamily="18" charset="0"/>
                          <a:cs typeface="Times New Roman" panose="02020603050405020304" pitchFamily="18" charset="0"/>
                        </a:rPr>
                        <a:t>S.NO</a:t>
                      </a:r>
                    </a:p>
                  </a:txBody>
                  <a:tcPr/>
                </a:tc>
                <a:tc>
                  <a:txBody>
                    <a:bodyPr/>
                    <a:lstStyle/>
                    <a:p>
                      <a:r>
                        <a:rPr lang="en-IN" sz="2000" dirty="0">
                          <a:latin typeface="Times New Roman" panose="02020603050405020304" pitchFamily="18" charset="0"/>
                          <a:cs typeface="Times New Roman" panose="02020603050405020304" pitchFamily="18" charset="0"/>
                        </a:rPr>
                        <a:t>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AUTHOR</a:t>
                      </a:r>
                      <a:r>
                        <a:rPr lang="en-US" sz="2000" baseline="0" dirty="0">
                          <a:latin typeface="Times New Roman" panose="02020603050405020304" pitchFamily="18" charset="0"/>
                          <a:cs typeface="Times New Roman" panose="02020603050405020304" pitchFamily="18" charset="0"/>
                        </a:rPr>
                        <a:t> NAME</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YEAR</a:t>
                      </a:r>
                    </a:p>
                  </a:txBody>
                  <a:tcPr/>
                </a:tc>
                <a:tc>
                  <a:txBody>
                    <a:bodyPr/>
                    <a:lstStyle/>
                    <a:p>
                      <a:r>
                        <a:rPr lang="en-IN" sz="2000" dirty="0">
                          <a:latin typeface="Times New Roman" panose="02020603050405020304" pitchFamily="18" charset="0"/>
                          <a:cs typeface="Times New Roman" panose="02020603050405020304" pitchFamily="18" charset="0"/>
                        </a:rPr>
                        <a:t>TECHNIQUES </a:t>
                      </a:r>
                    </a:p>
                  </a:txBody>
                  <a:tcPr/>
                </a:tc>
                <a:tc>
                  <a:txBody>
                    <a:bodyPr/>
                    <a:lstStyle/>
                    <a:p>
                      <a:r>
                        <a:rPr lang="en-IN" sz="2000" dirty="0">
                          <a:latin typeface="Times New Roman" panose="02020603050405020304" pitchFamily="18" charset="0"/>
                          <a:cs typeface="Times New Roman" panose="02020603050405020304" pitchFamily="18" charset="0"/>
                        </a:rPr>
                        <a:t>MERITS</a:t>
                      </a:r>
                    </a:p>
                  </a:txBody>
                  <a:tcPr/>
                </a:tc>
                <a:tc>
                  <a:txBody>
                    <a:bodyPr/>
                    <a:lstStyle/>
                    <a:p>
                      <a:r>
                        <a:rPr lang="en-IN" sz="2000"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2552043447"/>
                  </a:ext>
                </a:extLst>
              </a:tr>
              <a:tr h="2725823">
                <a:tc>
                  <a:txBody>
                    <a:bodyPr/>
                    <a:lstStyle/>
                    <a:p>
                      <a:pPr algn="ctr"/>
                      <a:r>
                        <a:rPr lang="en-IN" sz="2000" dirty="0">
                          <a:latin typeface="Times New Roman" panose="02020603050405020304" pitchFamily="18" charset="0"/>
                          <a:cs typeface="Times New Roman" panose="02020603050405020304" pitchFamily="18" charset="0"/>
                        </a:rPr>
                        <a:t>3</a:t>
                      </a: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Automatic short answer grading by encoding student responses via a graph convolutional network.</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kern="1200" dirty="0">
                          <a:solidFill>
                            <a:schemeClr val="dk1"/>
                          </a:solidFill>
                          <a:effectLst/>
                          <a:latin typeface="Times New Roman" panose="02020603050405020304" pitchFamily="18" charset="0"/>
                          <a:ea typeface="+mn-ea"/>
                          <a:cs typeface="Times New Roman" panose="02020603050405020304" pitchFamily="18" charset="0"/>
                        </a:rPr>
                        <a:t>H. Tan, C. Wang, Q. Duan, Y. Lu, and R. Li.</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2020</a:t>
                      </a:r>
                    </a:p>
                  </a:txBody>
                  <a:tcPr/>
                </a:tc>
                <a:tc>
                  <a:txBody>
                    <a:bodyPr/>
                    <a:lstStyle/>
                    <a:p>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Graph Convolutional Networks.</a:t>
                      </a:r>
                      <a:endParaRPr lang="en-IN" sz="2000"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Accuracy.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Efficient grading.</a:t>
                      </a:r>
                      <a:endParaRPr lang="en-IN" sz="20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Complex Implementation.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can still be complex to understand.</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4165695"/>
                  </a:ext>
                </a:extLst>
              </a:tr>
              <a:tr h="2567809">
                <a:tc>
                  <a:txBody>
                    <a:bodyPr/>
                    <a:lstStyle/>
                    <a:p>
                      <a:pPr algn="ctr"/>
                      <a:r>
                        <a:rPr lang="en-IN" sz="2000" dirty="0">
                          <a:latin typeface="Times New Roman" panose="02020603050405020304" pitchFamily="18" charset="0"/>
                          <a:cs typeface="Times New Roman" panose="02020603050405020304" pitchFamily="18" charset="0"/>
                        </a:rPr>
                        <a:t>4</a:t>
                      </a:r>
                    </a:p>
                  </a:txBody>
                  <a:tcPr/>
                </a:tc>
                <a:tc>
                  <a:txBody>
                    <a:bodyPr/>
                    <a:lstStyle/>
                    <a:p>
                      <a:r>
                        <a:rPr lang="en-IN" sz="2000" kern="1200" dirty="0">
                          <a:solidFill>
                            <a:schemeClr val="dk1"/>
                          </a:solidFill>
                          <a:effectLst/>
                          <a:latin typeface="Times New Roman" panose="02020603050405020304" pitchFamily="18" charset="0"/>
                          <a:ea typeface="+mn-ea"/>
                          <a:cs typeface="Times New Roman" panose="02020603050405020304" pitchFamily="18" charset="0"/>
                        </a:rPr>
                        <a:t>Automatic short answer grading and feedback using text mining methods.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kern="1200" dirty="0">
                          <a:solidFill>
                            <a:schemeClr val="dk1"/>
                          </a:solidFill>
                          <a:effectLst/>
                          <a:latin typeface="Times New Roman" panose="02020603050405020304" pitchFamily="18" charset="0"/>
                          <a:ea typeface="+mn-ea"/>
                          <a:cs typeface="Times New Roman" panose="02020603050405020304" pitchFamily="18" charset="0"/>
                        </a:rPr>
                        <a:t>N. </a:t>
                      </a:r>
                      <a:r>
                        <a:rPr lang="en-IN" sz="2000" kern="1200" dirty="0" err="1">
                          <a:solidFill>
                            <a:schemeClr val="dk1"/>
                          </a:solidFill>
                          <a:effectLst/>
                          <a:latin typeface="Times New Roman" panose="02020603050405020304" pitchFamily="18" charset="0"/>
                          <a:ea typeface="+mn-ea"/>
                          <a:cs typeface="Times New Roman" panose="02020603050405020304" pitchFamily="18" charset="0"/>
                        </a:rPr>
                        <a:t>Siiuzen</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 A. N. </a:t>
                      </a:r>
                      <a:r>
                        <a:rPr lang="en-IN" sz="2000" kern="1200" dirty="0" err="1">
                          <a:solidFill>
                            <a:schemeClr val="dk1"/>
                          </a:solidFill>
                          <a:effectLst/>
                          <a:latin typeface="Times New Roman" panose="02020603050405020304" pitchFamily="18" charset="0"/>
                          <a:ea typeface="+mn-ea"/>
                          <a:cs typeface="Times New Roman" panose="02020603050405020304" pitchFamily="18" charset="0"/>
                        </a:rPr>
                        <a:t>Gorban</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 J. </a:t>
                      </a:r>
                      <a:r>
                        <a:rPr lang="en-IN" sz="2000" kern="1200" dirty="0" err="1">
                          <a:solidFill>
                            <a:schemeClr val="dk1"/>
                          </a:solidFill>
                          <a:effectLst/>
                          <a:latin typeface="Times New Roman" panose="02020603050405020304" pitchFamily="18" charset="0"/>
                          <a:ea typeface="+mn-ea"/>
                          <a:cs typeface="Times New Roman" panose="02020603050405020304" pitchFamily="18" charset="0"/>
                        </a:rPr>
                        <a:t>Levesley</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 and E. M. </a:t>
                      </a:r>
                      <a:r>
                        <a:rPr lang="en-IN" sz="2000" kern="1200" dirty="0" err="1">
                          <a:solidFill>
                            <a:schemeClr val="dk1"/>
                          </a:solidFill>
                          <a:effectLst/>
                          <a:latin typeface="Times New Roman" panose="02020603050405020304" pitchFamily="18" charset="0"/>
                          <a:ea typeface="+mn-ea"/>
                          <a:cs typeface="Times New Roman" panose="02020603050405020304" pitchFamily="18" charset="0"/>
                        </a:rPr>
                        <a:t>Mirkes</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2020</a:t>
                      </a:r>
                    </a:p>
                  </a:txBody>
                  <a:tcPr/>
                </a:tc>
                <a:tc>
                  <a:txBody>
                    <a:bodyPr/>
                    <a:lstStyle/>
                    <a:p>
                      <a:r>
                        <a:rPr lang="en-IN" sz="2000" dirty="0">
                          <a:latin typeface="Times New Roman" panose="02020603050405020304" pitchFamily="18" charset="0"/>
                          <a:cs typeface="Times New Roman" panose="02020603050405020304" pitchFamily="18" charset="0"/>
                        </a:rPr>
                        <a:t>Text mining method.</a:t>
                      </a:r>
                    </a:p>
                  </a:txBody>
                  <a:tcPr/>
                </a:tc>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gives quick feedback.</a:t>
                      </a:r>
                      <a:endParaRPr lang="en-US" sz="18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Objective evaluation of student responses </a:t>
                      </a:r>
                      <a:endParaRPr lang="en-US" sz="2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Complex Implementation.</a:t>
                      </a:r>
                    </a:p>
                    <a:p>
                      <a:pPr marL="285750" indent="-285750">
                        <a:buFont typeface="Arial" panose="020B0604020202020204" pitchFamily="34" charset="0"/>
                        <a:buChar cha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May not capture a deeper conceptual understanding</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3371721"/>
                  </a:ext>
                </a:extLst>
              </a:tr>
            </a:tbl>
          </a:graphicData>
        </a:graphic>
      </p:graphicFrame>
    </p:spTree>
    <p:extLst>
      <p:ext uri="{BB962C8B-B14F-4D97-AF65-F5344CB8AC3E}">
        <p14:creationId xmlns:p14="http://schemas.microsoft.com/office/powerpoint/2010/main" val="219465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997CBC9-7439-5EF3-270C-2CAC1DE85FD9}"/>
              </a:ext>
            </a:extLst>
          </p:cNvPr>
          <p:cNvGraphicFramePr>
            <a:graphicFrameLocks noGrp="1"/>
          </p:cNvGraphicFramePr>
          <p:nvPr>
            <p:extLst>
              <p:ext uri="{D42A27DB-BD31-4B8C-83A1-F6EECF244321}">
                <p14:modId xmlns:p14="http://schemas.microsoft.com/office/powerpoint/2010/main" val="4264875826"/>
              </p:ext>
            </p:extLst>
          </p:nvPr>
        </p:nvGraphicFramePr>
        <p:xfrm>
          <a:off x="248919" y="356117"/>
          <a:ext cx="11694162" cy="6145765"/>
        </p:xfrm>
        <a:graphic>
          <a:graphicData uri="http://schemas.openxmlformats.org/drawingml/2006/table">
            <a:tbl>
              <a:tblPr firstRow="1" bandRow="1">
                <a:tableStyleId>{5C22544A-7EE6-4342-B048-85BDC9FD1C3A}</a:tableStyleId>
              </a:tblPr>
              <a:tblGrid>
                <a:gridCol w="802798">
                  <a:extLst>
                    <a:ext uri="{9D8B030D-6E8A-4147-A177-3AD203B41FA5}">
                      <a16:colId xmlns:a16="http://schemas.microsoft.com/office/drawing/2014/main" val="1069097938"/>
                    </a:ext>
                  </a:extLst>
                </a:gridCol>
                <a:gridCol w="2163224">
                  <a:extLst>
                    <a:ext uri="{9D8B030D-6E8A-4147-A177-3AD203B41FA5}">
                      <a16:colId xmlns:a16="http://schemas.microsoft.com/office/drawing/2014/main" val="81181371"/>
                    </a:ext>
                  </a:extLst>
                </a:gridCol>
                <a:gridCol w="1692958">
                  <a:extLst>
                    <a:ext uri="{9D8B030D-6E8A-4147-A177-3AD203B41FA5}">
                      <a16:colId xmlns:a16="http://schemas.microsoft.com/office/drawing/2014/main" val="1944484221"/>
                    </a:ext>
                  </a:extLst>
                </a:gridCol>
                <a:gridCol w="1034585">
                  <a:extLst>
                    <a:ext uri="{9D8B030D-6E8A-4147-A177-3AD203B41FA5}">
                      <a16:colId xmlns:a16="http://schemas.microsoft.com/office/drawing/2014/main" val="374563922"/>
                    </a:ext>
                  </a:extLst>
                </a:gridCol>
                <a:gridCol w="1881065">
                  <a:extLst>
                    <a:ext uri="{9D8B030D-6E8A-4147-A177-3AD203B41FA5}">
                      <a16:colId xmlns:a16="http://schemas.microsoft.com/office/drawing/2014/main" val="67498489"/>
                    </a:ext>
                  </a:extLst>
                </a:gridCol>
                <a:gridCol w="1928092">
                  <a:extLst>
                    <a:ext uri="{9D8B030D-6E8A-4147-A177-3AD203B41FA5}">
                      <a16:colId xmlns:a16="http://schemas.microsoft.com/office/drawing/2014/main" val="2672986941"/>
                    </a:ext>
                  </a:extLst>
                </a:gridCol>
                <a:gridCol w="2191440">
                  <a:extLst>
                    <a:ext uri="{9D8B030D-6E8A-4147-A177-3AD203B41FA5}">
                      <a16:colId xmlns:a16="http://schemas.microsoft.com/office/drawing/2014/main" val="4278660023"/>
                    </a:ext>
                  </a:extLst>
                </a:gridCol>
              </a:tblGrid>
              <a:tr h="959888">
                <a:tc>
                  <a:txBody>
                    <a:bodyPr/>
                    <a:lstStyle/>
                    <a:p>
                      <a:r>
                        <a:rPr lang="en-IN" sz="2000" dirty="0">
                          <a:latin typeface="Times New Roman" panose="02020603050405020304" pitchFamily="18" charset="0"/>
                          <a:cs typeface="Times New Roman" panose="02020603050405020304" pitchFamily="18" charset="0"/>
                        </a:rPr>
                        <a:t>S.NO</a:t>
                      </a:r>
                    </a:p>
                  </a:txBody>
                  <a:tcPr/>
                </a:tc>
                <a:tc>
                  <a:txBody>
                    <a:bodyPr/>
                    <a:lstStyle/>
                    <a:p>
                      <a:r>
                        <a:rPr lang="en-IN" sz="2000" dirty="0">
                          <a:latin typeface="Times New Roman" panose="02020603050405020304" pitchFamily="18" charset="0"/>
                          <a:cs typeface="Times New Roman" panose="02020603050405020304" pitchFamily="18" charset="0"/>
                        </a:rPr>
                        <a:t>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AUTHOR</a:t>
                      </a:r>
                      <a:r>
                        <a:rPr lang="en-US" sz="2000" baseline="0" dirty="0">
                          <a:latin typeface="Times New Roman" panose="02020603050405020304" pitchFamily="18" charset="0"/>
                          <a:cs typeface="Times New Roman" panose="02020603050405020304" pitchFamily="18" charset="0"/>
                        </a:rPr>
                        <a:t> NAME</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YEAR</a:t>
                      </a:r>
                    </a:p>
                  </a:txBody>
                  <a:tcPr/>
                </a:tc>
                <a:tc>
                  <a:txBody>
                    <a:bodyPr/>
                    <a:lstStyle/>
                    <a:p>
                      <a:r>
                        <a:rPr lang="en-IN" sz="2000" dirty="0">
                          <a:latin typeface="Times New Roman" panose="02020603050405020304" pitchFamily="18" charset="0"/>
                          <a:cs typeface="Times New Roman" panose="02020603050405020304" pitchFamily="18" charset="0"/>
                        </a:rPr>
                        <a:t>TECHNIQUES</a:t>
                      </a:r>
                    </a:p>
                  </a:txBody>
                  <a:tcPr/>
                </a:tc>
                <a:tc>
                  <a:txBody>
                    <a:bodyPr/>
                    <a:lstStyle/>
                    <a:p>
                      <a:r>
                        <a:rPr lang="en-IN" sz="2000" dirty="0">
                          <a:latin typeface="Times New Roman" panose="02020603050405020304" pitchFamily="18" charset="0"/>
                          <a:cs typeface="Times New Roman" panose="02020603050405020304" pitchFamily="18" charset="0"/>
                        </a:rPr>
                        <a:t>MERITS</a:t>
                      </a:r>
                    </a:p>
                  </a:txBody>
                  <a:tcPr/>
                </a:tc>
                <a:tc>
                  <a:txBody>
                    <a:bodyPr/>
                    <a:lstStyle/>
                    <a:p>
                      <a:r>
                        <a:rPr lang="en-IN" sz="2000"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2552043447"/>
                  </a:ext>
                </a:extLst>
              </a:tr>
              <a:tr h="2414265">
                <a:tc>
                  <a:txBody>
                    <a:bodyPr/>
                    <a:lstStyle/>
                    <a:p>
                      <a:pPr algn="ctr"/>
                      <a:r>
                        <a:rPr lang="en-IN" sz="2000" dirty="0">
                          <a:latin typeface="Times New Roman" panose="02020603050405020304" pitchFamily="18" charset="0"/>
                          <a:cs typeface="Times New Roman" panose="02020603050405020304" pitchFamily="18" charset="0"/>
                        </a:rPr>
                        <a:t>5</a:t>
                      </a:r>
                    </a:p>
                  </a:txBody>
                  <a:tcPr/>
                </a:tc>
                <a:tc>
                  <a:txBody>
                    <a:bodyPr/>
                    <a:lstStyle/>
                    <a:p>
                      <a:r>
                        <a:rPr lang="en-IN" sz="2000" kern="1200" dirty="0">
                          <a:solidFill>
                            <a:schemeClr val="dk1"/>
                          </a:solidFill>
                          <a:effectLst/>
                          <a:latin typeface="Times New Roman" panose="02020603050405020304" pitchFamily="18" charset="0"/>
                          <a:ea typeface="+mn-ea"/>
                          <a:cs typeface="Times New Roman" panose="02020603050405020304" pitchFamily="18" charset="0"/>
                        </a:rPr>
                        <a:t>BERT: Pre-training of deep bidirectional transformers for language understanding</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kern="1200" dirty="0">
                          <a:solidFill>
                            <a:schemeClr val="dk1"/>
                          </a:solidFill>
                          <a:effectLst/>
                          <a:latin typeface="Times New Roman" panose="02020603050405020304" pitchFamily="18" charset="0"/>
                          <a:ea typeface="+mn-ea"/>
                          <a:cs typeface="Times New Roman" panose="02020603050405020304" pitchFamily="18" charset="0"/>
                        </a:rPr>
                        <a:t>J. Devlin, M. W. Chang, K. Lee, and K. Toutanova</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2019</a:t>
                      </a:r>
                    </a:p>
                  </a:txBody>
                  <a:tcPr/>
                </a:tc>
                <a:tc>
                  <a:txBody>
                    <a:bodyPr/>
                    <a:lstStyle/>
                    <a:p>
                      <a:r>
                        <a:rPr lang="en-IN" sz="2000" dirty="0">
                          <a:latin typeface="Times New Roman" panose="02020603050405020304" pitchFamily="18" charset="0"/>
                          <a:cs typeface="Times New Roman" panose="02020603050405020304" pitchFamily="18" charset="0"/>
                        </a:rPr>
                        <a:t>BERT </a:t>
                      </a:r>
                    </a:p>
                  </a:txBody>
                  <a:tcPr/>
                </a:tc>
                <a:tc>
                  <a:txBody>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capture both left and right context from the input.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is pre-trained on large scale.</a:t>
                      </a:r>
                    </a:p>
                  </a:txBody>
                  <a:tcPr/>
                </a:tc>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Difficult to understand the context.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large amount of computational resources.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4165695"/>
                  </a:ext>
                </a:extLst>
              </a:tr>
              <a:tr h="2610085">
                <a:tc>
                  <a:txBody>
                    <a:bodyPr/>
                    <a:lstStyle/>
                    <a:p>
                      <a:pPr algn="ctr"/>
                      <a:r>
                        <a:rPr lang="en-IN" sz="2000" dirty="0">
                          <a:latin typeface="Times New Roman" panose="02020603050405020304" pitchFamily="18" charset="0"/>
                          <a:cs typeface="Times New Roman" panose="02020603050405020304" pitchFamily="18" charset="0"/>
                        </a:rPr>
                        <a:t>6</a:t>
                      </a:r>
                    </a:p>
                  </a:txBody>
                  <a:tcPr/>
                </a:tc>
                <a:tc>
                  <a:txBody>
                    <a:bodyPr/>
                    <a:lstStyle/>
                    <a:p>
                      <a:r>
                        <a:rPr lang="en-IN" sz="2000" kern="1200" dirty="0">
                          <a:solidFill>
                            <a:schemeClr val="dk1"/>
                          </a:solidFill>
                          <a:effectLst/>
                          <a:latin typeface="Times New Roman" panose="02020603050405020304" pitchFamily="18" charset="0"/>
                          <a:ea typeface="+mn-ea"/>
                          <a:cs typeface="Times New Roman" panose="02020603050405020304" pitchFamily="18" charset="0"/>
                        </a:rPr>
                        <a:t>Automatic text scoring using neural networks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kern="1200" dirty="0">
                          <a:solidFill>
                            <a:schemeClr val="dk1"/>
                          </a:solidFill>
                          <a:effectLst/>
                          <a:latin typeface="Times New Roman" panose="02020603050405020304" pitchFamily="18" charset="0"/>
                          <a:ea typeface="+mn-ea"/>
                          <a:cs typeface="Times New Roman" panose="02020603050405020304" pitchFamily="18" charset="0"/>
                        </a:rPr>
                        <a:t>D. </a:t>
                      </a:r>
                      <a:r>
                        <a:rPr lang="en-IN" sz="2000" kern="1200" dirty="0" err="1">
                          <a:solidFill>
                            <a:schemeClr val="dk1"/>
                          </a:solidFill>
                          <a:effectLst/>
                          <a:latin typeface="Times New Roman" panose="02020603050405020304" pitchFamily="18" charset="0"/>
                          <a:ea typeface="+mn-ea"/>
                          <a:cs typeface="Times New Roman" panose="02020603050405020304" pitchFamily="18" charset="0"/>
                        </a:rPr>
                        <a:t>Alikanioti</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 </a:t>
                      </a:r>
                    </a:p>
                    <a:p>
                      <a:r>
                        <a:rPr lang="en-IN" sz="2000" kern="1200" dirty="0" err="1">
                          <a:solidFill>
                            <a:schemeClr val="dk1"/>
                          </a:solidFill>
                          <a:effectLst/>
                          <a:latin typeface="Times New Roman" panose="02020603050405020304" pitchFamily="18" charset="0"/>
                          <a:ea typeface="+mn-ea"/>
                          <a:cs typeface="Times New Roman" panose="02020603050405020304" pitchFamily="18" charset="0"/>
                        </a:rPr>
                        <a:t>H.Yannakoudakis</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 and M. Rei</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2016</a:t>
                      </a:r>
                    </a:p>
                  </a:txBody>
                  <a:tcPr/>
                </a:tc>
                <a:tc>
                  <a:txBody>
                    <a:bodyPr/>
                    <a:lstStyle/>
                    <a:p>
                      <a:r>
                        <a:rPr lang="en-IN" sz="2000" dirty="0">
                          <a:latin typeface="Times New Roman" panose="02020603050405020304" pitchFamily="18" charset="0"/>
                          <a:cs typeface="Times New Roman" panose="02020603050405020304" pitchFamily="18" charset="0"/>
                        </a:rPr>
                        <a:t>LSTM and C&amp;W embedding</a:t>
                      </a:r>
                    </a:p>
                  </a:txBody>
                  <a:tcPr/>
                </a:tc>
                <a:tc>
                  <a:txBody>
                    <a:bodyPr/>
                    <a:lstStyle/>
                    <a:p>
                      <a:pPr marL="285750" indent="-285750">
                        <a:buFont typeface="Arial" panose="020B0604020202020204" pitchFamily="34" charset="0"/>
                        <a:buChar char="•"/>
                      </a:pP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Enhanced interpretability</a:t>
                      </a:r>
                      <a:r>
                        <a:rPr lang="en-US"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Superior performance</a:t>
                      </a:r>
                      <a:r>
                        <a:rPr lang="en-US" sz="2000" dirty="0">
                          <a:latin typeface="Times New Roman" panose="02020603050405020304" pitchFamily="18" charset="0"/>
                          <a:cs typeface="Times New Roman" panose="02020603050405020304" pitchFamily="18" charset="0"/>
                        </a:rPr>
                        <a:t>.</a:t>
                      </a:r>
                    </a:p>
                  </a:txBody>
                  <a:tcPr/>
                </a:tc>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Large and diverse datasets are often required.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Lack of Context Understanding.</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3371721"/>
                  </a:ext>
                </a:extLst>
              </a:tr>
            </a:tbl>
          </a:graphicData>
        </a:graphic>
      </p:graphicFrame>
    </p:spTree>
    <p:extLst>
      <p:ext uri="{BB962C8B-B14F-4D97-AF65-F5344CB8AC3E}">
        <p14:creationId xmlns:p14="http://schemas.microsoft.com/office/powerpoint/2010/main" val="1352490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1684</TotalTime>
  <Words>3669</Words>
  <Application>Microsoft Office PowerPoint</Application>
  <PresentationFormat>Widescreen</PresentationFormat>
  <Paragraphs>362</Paragraphs>
  <Slides>60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Calibri Light</vt:lpstr>
      <vt:lpstr>Cambria Math</vt:lpstr>
      <vt:lpstr>Dubai Light</vt:lpstr>
      <vt:lpstr>Symbol</vt:lpstr>
      <vt:lpstr>Times New Roman</vt:lpstr>
      <vt:lpstr>Wingdings</vt:lpstr>
      <vt:lpstr>Office Theme</vt:lpstr>
      <vt:lpstr>PowerPoint Presentation</vt:lpstr>
      <vt:lpstr>PowerPoint Presentation</vt:lpstr>
      <vt:lpstr>ABSTRACT </vt:lpstr>
      <vt:lpstr>ABSTRACT (CONT.) </vt:lpstr>
      <vt:lpstr>INTRODUCTION</vt:lpstr>
      <vt:lpstr>INTRODUCTION (CONT.)</vt:lpstr>
      <vt:lpstr>LITERATURE SURVEY</vt:lpstr>
      <vt:lpstr>PowerPoint Presentation</vt:lpstr>
      <vt:lpstr>PowerPoint Presentation</vt:lpstr>
      <vt:lpstr>PROBLEM STATEMENT</vt:lpstr>
      <vt:lpstr>OBJECTIVES</vt:lpstr>
      <vt:lpstr>SCOPE OF THE PROJECT</vt:lpstr>
      <vt:lpstr>SYSTEM ARCHITECTURE</vt:lpstr>
      <vt:lpstr>                    MODULE DESCRIPTION</vt:lpstr>
      <vt:lpstr>PowerPoint Presentation</vt:lpstr>
      <vt:lpstr>                     MODULE DESCRIPTION(CONT.)</vt:lpstr>
      <vt:lpstr>                MODULE DESCRIPTION(CONT.)</vt:lpstr>
      <vt:lpstr>MODULE DESCRIPTION(CONT.)</vt:lpstr>
      <vt:lpstr>                 MODULE DESCRIPTION(CONT.)</vt:lpstr>
      <vt:lpstr>MODULE DESCRIPTION(CONT.)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SEQUENCE DIAGRAM</vt:lpstr>
      <vt:lpstr>COLLABORATION DIAGRAM</vt:lpstr>
      <vt:lpstr>STATECHART DIAGRAM</vt:lpstr>
      <vt:lpstr>ACTIVITY DIAGRAM</vt:lpstr>
      <vt:lpstr>PowerPoint Presentation</vt:lpstr>
      <vt:lpstr>PowerPoint Presentation</vt:lpstr>
      <vt:lpstr>PowerPoint Presentation</vt:lpstr>
      <vt:lpstr>DATA FLOW DIAGRAM </vt:lpstr>
      <vt:lpstr>PowerPoint Presentation</vt:lpstr>
      <vt:lpstr>IMPLEMENTATION</vt:lpstr>
      <vt:lpstr>PowerPoint Presentation</vt:lpstr>
      <vt:lpstr>TOKEN EMBEDDING</vt:lpstr>
      <vt:lpstr>BERT TOKENIZER</vt:lpstr>
      <vt:lpstr>IMPLEMENTATION OF BI-LSTM </vt:lpstr>
      <vt:lpstr>MAXPOOLING</vt:lpstr>
      <vt:lpstr>ASAG QUESTION SET</vt:lpstr>
      <vt:lpstr>GENERATING GRADE TO STUDENT ANSWER</vt:lpstr>
      <vt:lpstr>                                              RESULTS AND DISCUSSIONS </vt:lpstr>
      <vt:lpstr>PowerPoint Presentation</vt:lpstr>
      <vt:lpstr>Table 1: Accuracy obtained from different models on SemEval-2013 dataset  </vt:lpstr>
      <vt:lpstr>      Table 2: Comparison of different models on Mohler dataset  </vt:lpstr>
      <vt:lpstr>Table 3: Definition of parameters </vt:lpstr>
      <vt:lpstr>Precision and recall obtained in our model</vt:lpstr>
      <vt:lpstr>                      Comparison on Precision and recall with other models  </vt:lpstr>
      <vt:lpstr>                                                           ASAG Accuracy   </vt:lpstr>
      <vt:lpstr>   CONCLUSION</vt:lpstr>
      <vt:lpstr>FUTURE WORKS </vt:lpstr>
      <vt:lpstr>REFERENCES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Monisha S</dc:creator>
  <cp:lastModifiedBy>Monisha S</cp:lastModifiedBy>
  <cp:revision>17</cp:revision>
  <dcterms:created xsi:type="dcterms:W3CDTF">2023-10-17T17:13:06Z</dcterms:created>
  <dcterms:modified xsi:type="dcterms:W3CDTF">2024-05-14T14:51:40Z</dcterms:modified>
</cp:coreProperties>
</file>