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6" r:id="rId4"/>
    <p:sldId id="287" r:id="rId5"/>
    <p:sldId id="261" r:id="rId6"/>
    <p:sldId id="262" r:id="rId7"/>
    <p:sldId id="273" r:id="rId8"/>
    <p:sldId id="274" r:id="rId9"/>
    <p:sldId id="275" r:id="rId10"/>
    <p:sldId id="282" r:id="rId11"/>
    <p:sldId id="278" r:id="rId12"/>
    <p:sldId id="279" r:id="rId13"/>
    <p:sldId id="288" r:id="rId14"/>
    <p:sldId id="290" r:id="rId15"/>
    <p:sldId id="297" r:id="rId16"/>
    <p:sldId id="292" r:id="rId17"/>
    <p:sldId id="293" r:id="rId18"/>
    <p:sldId id="296" r:id="rId19"/>
    <p:sldId id="311" r:id="rId20"/>
    <p:sldId id="318" r:id="rId21"/>
    <p:sldId id="322" r:id="rId22"/>
    <p:sldId id="323" r:id="rId23"/>
    <p:sldId id="313" r:id="rId24"/>
    <p:sldId id="314" r:id="rId25"/>
    <p:sldId id="315" r:id="rId26"/>
    <p:sldId id="321" r:id="rId27"/>
    <p:sldId id="316" r:id="rId28"/>
    <p:sldId id="317" r:id="rId29"/>
    <p:sldId id="319" r:id="rId30"/>
    <p:sldId id="320" r:id="rId31"/>
    <p:sldId id="32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varScale="1">
        <p:scale>
          <a:sx n="63" d="100"/>
          <a:sy n="63" d="100"/>
        </p:scale>
        <p:origin x="1404"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2047B-A634-45F0-9DAE-ED6310537A36}" type="datetimeFigureOut">
              <a:rPr lang="en-US" smtClean="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974069-3E73-433C-9E01-0AE25B622C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2047B-A634-45F0-9DAE-ED6310537A36}" type="datetimeFigureOut">
              <a:rPr lang="en-US" smtClean="0"/>
              <a:pPr/>
              <a:t>6/3/2023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74069-3E73-433C-9E01-0AE25B622C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09600" y="377823"/>
            <a:ext cx="7620000" cy="10020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400" dirty="0">
                <a:solidFill>
                  <a:schemeClr val="accent4">
                    <a:lumMod val="75000"/>
                  </a:schemeClr>
                </a:solidFill>
                <a:latin typeface="Times New Roman" panose="02020603050405020304" pitchFamily="18" charset="0"/>
                <a:cs typeface="Times New Roman" panose="02020603050405020304" pitchFamily="18" charset="0"/>
              </a:rPr>
              <a:t>ENHANCING RECOMMENDATION SYSTEM WITH ATTENTION MECHANISM USING BP NEURAL NETWORK</a:t>
            </a:r>
          </a:p>
        </p:txBody>
      </p:sp>
      <p:sp>
        <p:nvSpPr>
          <p:cNvPr id="3" name="Subtitle 2"/>
          <p:cNvSpPr>
            <a:spLocks noGrp="1"/>
          </p:cNvSpPr>
          <p:nvPr/>
        </p:nvSpPr>
        <p:spPr>
          <a:xfrm>
            <a:off x="2743200" y="2106511"/>
            <a:ext cx="3352800" cy="19840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dirty="0">
                <a:solidFill>
                  <a:schemeClr val="tx2"/>
                </a:solidFill>
                <a:latin typeface="Times New Roman" panose="02020603050405020304" pitchFamily="18" charset="0"/>
                <a:cs typeface="Times New Roman" panose="02020603050405020304" pitchFamily="18" charset="0"/>
              </a:rPr>
              <a:t>          </a:t>
            </a:r>
            <a:r>
              <a:rPr lang="en-US" sz="2000" dirty="0">
                <a:solidFill>
                  <a:schemeClr val="accent2"/>
                </a:solidFill>
                <a:latin typeface="Times New Roman" panose="02020603050405020304" pitchFamily="18" charset="0"/>
                <a:cs typeface="Times New Roman" panose="02020603050405020304" pitchFamily="18" charset="0"/>
              </a:rPr>
              <a:t>Batch members</a:t>
            </a:r>
          </a:p>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Hemalatha E  (422420104304)</a:t>
            </a:r>
          </a:p>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Monisha S      (422420104022)</a:t>
            </a:r>
          </a:p>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Sneha S          (422420104035)</a:t>
            </a:r>
          </a:p>
          <a:p>
            <a:pPr algn="l"/>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ubtitle 2"/>
          <p:cNvSpPr txBox="1"/>
          <p:nvPr/>
        </p:nvSpPr>
        <p:spPr>
          <a:xfrm>
            <a:off x="4142758" y="2895557"/>
            <a:ext cx="4680520" cy="3677538"/>
          </a:xfrm>
          <a:prstGeom prst="rect">
            <a:avLst/>
          </a:prstGeom>
        </p:spPr>
        <p:txBody>
          <a:bodyPr vert="horz" lIns="91440" tIns="45720" rIns="91440" bIns="45720" rtlCol="0">
            <a:normAutofit fontScale="95833"/>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p>
        </p:txBody>
      </p:sp>
      <p:sp>
        <p:nvSpPr>
          <p:cNvPr id="6" name="Subtitle 5"/>
          <p:cNvSpPr>
            <a:spLocks noGrp="1"/>
          </p:cNvSpPr>
          <p:nvPr>
            <p:ph type="subTitle" idx="1"/>
          </p:nvPr>
        </p:nvSpPr>
        <p:spPr>
          <a:xfrm>
            <a:off x="1219200" y="4429996"/>
            <a:ext cx="6400800" cy="1752600"/>
          </a:xfrm>
        </p:spPr>
        <p:txBody>
          <a:bodyPr>
            <a:normAutofit fontScale="92500" lnSpcReduction="10000"/>
          </a:bodyPr>
          <a:lstStyle/>
          <a:p>
            <a:r>
              <a:rPr lang="en-US" sz="2200" dirty="0">
                <a:solidFill>
                  <a:schemeClr val="accent2"/>
                </a:solidFill>
                <a:latin typeface="Times New Roman" panose="02020603050405020304" pitchFamily="18" charset="0"/>
                <a:cs typeface="Times New Roman" panose="02020603050405020304" pitchFamily="18" charset="0"/>
              </a:rPr>
              <a:t>Under the Guidance of</a:t>
            </a:r>
          </a:p>
          <a:p>
            <a:r>
              <a:rPr lang="en-US" sz="2200" dirty="0">
                <a:solidFill>
                  <a:schemeClr val="tx1"/>
                </a:solidFill>
                <a:latin typeface="Times New Roman" panose="02020603050405020304" pitchFamily="18" charset="0"/>
                <a:cs typeface="Times New Roman" panose="02020603050405020304" pitchFamily="18" charset="0"/>
              </a:rPr>
              <a:t>Dr.R.KARTHIKA M.E.,P.HD.,</a:t>
            </a:r>
          </a:p>
          <a:p>
            <a:r>
              <a:rPr lang="en-US" sz="2200" dirty="0">
                <a:solidFill>
                  <a:schemeClr val="tx1"/>
                </a:solidFill>
                <a:latin typeface="Times New Roman" panose="02020603050405020304" pitchFamily="18" charset="0"/>
                <a:cs typeface="Times New Roman" panose="02020603050405020304" pitchFamily="18" charset="0"/>
              </a:rPr>
              <a:t>Assistant Professor,</a:t>
            </a:r>
          </a:p>
          <a:p>
            <a:r>
              <a:rPr lang="en-US" sz="2200" dirty="0">
                <a:solidFill>
                  <a:schemeClr val="tx1"/>
                </a:solidFill>
                <a:latin typeface="Times New Roman" panose="02020603050405020304" pitchFamily="18" charset="0"/>
                <a:cs typeface="Times New Roman" panose="02020603050405020304" pitchFamily="18" charset="0"/>
              </a:rPr>
              <a:t>Department of Computer Science and Engineering,</a:t>
            </a:r>
          </a:p>
          <a:p>
            <a:r>
              <a:rPr lang="en-US" sz="2200" dirty="0">
                <a:solidFill>
                  <a:schemeClr val="tx1"/>
                </a:solidFill>
                <a:latin typeface="Times New Roman" panose="02020603050405020304" pitchFamily="18" charset="0"/>
                <a:cs typeface="Times New Roman" panose="02020603050405020304" pitchFamily="18" charset="0"/>
              </a:rPr>
              <a:t>University College of Engineering Tindivanam</a:t>
            </a:r>
            <a:r>
              <a:rPr lang="en-US" sz="2200" dirty="0">
                <a:solidFill>
                  <a:schemeClr val="tx1"/>
                </a:solidFill>
              </a:rPr>
              <a:t>.</a:t>
            </a:r>
          </a:p>
          <a:p>
            <a:endParaRPr lang="en-US"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457200"/>
            <a:ext cx="7772400" cy="1470025"/>
          </a:xfrm>
        </p:spPr>
        <p:txBody>
          <a:bodyPr>
            <a:normAutofit/>
          </a:bodyPr>
          <a:lstStyle/>
          <a:p>
            <a:r>
              <a:rPr lang="en-GB" sz="2400" dirty="0">
                <a:solidFill>
                  <a:schemeClr val="tx2"/>
                </a:solidFill>
                <a:latin typeface="Times New Roman" panose="02020603050405020304" pitchFamily="18" charset="0"/>
                <a:cs typeface="Times New Roman" panose="02020603050405020304" pitchFamily="18" charset="0"/>
              </a:rPr>
              <a:t>SYSTEM </a:t>
            </a:r>
            <a:r>
              <a:rPr lang="en-US" sz="2400" dirty="0">
                <a:solidFill>
                  <a:schemeClr val="tx2"/>
                </a:solidFill>
                <a:latin typeface="Times New Roman" panose="02020603050405020304" pitchFamily="18" charset="0"/>
                <a:cs typeface="Times New Roman" panose="02020603050405020304" pitchFamily="18" charset="0"/>
              </a:rPr>
              <a:t>ARCHITECTURE</a:t>
            </a:r>
          </a:p>
        </p:txBody>
      </p:sp>
      <p:sp>
        <p:nvSpPr>
          <p:cNvPr id="84" name="Rectangle 83"/>
          <p:cNvSpPr/>
          <p:nvPr/>
        </p:nvSpPr>
        <p:spPr>
          <a:xfrm>
            <a:off x="1402729" y="4145345"/>
            <a:ext cx="244312" cy="893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61FC11-2313-3B9B-0620-CD6A96009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36" y="685800"/>
            <a:ext cx="8846164" cy="5886336"/>
          </a:xfrm>
          <a:prstGeom prst="rect">
            <a:avLst/>
          </a:prstGeom>
        </p:spPr>
      </p:pic>
    </p:spTree>
    <p:extLst>
      <p:ext uri="{BB962C8B-B14F-4D97-AF65-F5344CB8AC3E}">
        <p14:creationId xmlns:p14="http://schemas.microsoft.com/office/powerpoint/2010/main" val="210125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848600" cy="639762"/>
          </a:xfrm>
        </p:spPr>
        <p:txBody>
          <a:bodyPr>
            <a:noAutofit/>
          </a:bodyPr>
          <a:lstStyle/>
          <a:p>
            <a:r>
              <a:rPr lang="en-US" sz="2400" dirty="0">
                <a:solidFill>
                  <a:schemeClr val="tx2"/>
                </a:solidFill>
                <a:latin typeface="Times New Roman" panose="02020603050405020304" pitchFamily="18" charset="0"/>
                <a:cs typeface="Times New Roman" panose="02020603050405020304" pitchFamily="18" charset="0"/>
              </a:rPr>
              <a:t>MODULE DESCRIPTION</a:t>
            </a:r>
          </a:p>
        </p:txBody>
      </p:sp>
      <p:sp>
        <p:nvSpPr>
          <p:cNvPr id="4" name="Content Placeholder 3"/>
          <p:cNvSpPr>
            <a:spLocks noGrp="1"/>
          </p:cNvSpPr>
          <p:nvPr>
            <p:ph idx="1"/>
          </p:nvPr>
        </p:nvSpPr>
        <p:spPr>
          <a:xfrm>
            <a:off x="228600" y="990600"/>
            <a:ext cx="8686800" cy="5532438"/>
          </a:xfrm>
        </p:spPr>
        <p:txBody>
          <a:bodyPr>
            <a:noAutofit/>
          </a:bodyPr>
          <a:lstStyle/>
          <a:p>
            <a:pPr marL="0" indent="0">
              <a:lnSpc>
                <a:spcPct val="115000"/>
              </a:lnSpc>
              <a:spcAft>
                <a:spcPts val="1000"/>
              </a:spcAft>
              <a:buNone/>
            </a:pP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INPUT VECTOR CONSTRUCTION: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input vector is used to make personalized recommendations for each user  based on their historical ratings and other relevant data.</a:t>
            </a:r>
          </a:p>
          <a:p>
            <a:pPr lvl="1">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also the relationship  between the target item and nearest items.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input vector construction   refers to the process of constructing an        input vector  that captures the relationship between the target user and their neighbors.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ALGORITHM: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1: Extract rating matrix R from the database.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2: Calculate cosine similarity between each user's rating vector and all other users' rating vectors in 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18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39" y="-152400"/>
            <a:ext cx="8229600" cy="1752600"/>
          </a:xfrm>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MODULE DESCRIPTION (CONT..)</a:t>
            </a:r>
          </a:p>
        </p:txBody>
      </p:sp>
      <p:sp>
        <p:nvSpPr>
          <p:cNvPr id="3" name="Content Placeholder 2"/>
          <p:cNvSpPr>
            <a:spLocks noGrp="1"/>
          </p:cNvSpPr>
          <p:nvPr>
            <p:ph idx="1"/>
          </p:nvPr>
        </p:nvSpPr>
        <p:spPr>
          <a:xfrm>
            <a:off x="463639" y="1447800"/>
            <a:ext cx="8229600" cy="4876800"/>
          </a:xfrm>
        </p:spPr>
        <p:txBody>
          <a:bodyPr>
            <a:normAutofit/>
          </a:bodyPr>
          <a:lstStyle/>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3: Select k nearest users (KNU) for each user based on cosine similarity scores for each user u in 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4: Calculate cosine similarity between each item's rating vector and all other items' rating vectors in 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5: Select k nearest items (LNI) for each item based on cosine similarity scores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6: For each user-item pair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create an input vector that includes the rating given by the user to the item, the ratings given by KNU to the item, and the ratings given by the user to LNI.</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solidFill>
                <a:schemeClr val="accent1"/>
              </a:solidFill>
            </a:endParaRPr>
          </a:p>
        </p:txBody>
      </p:sp>
    </p:spTree>
    <p:extLst>
      <p:ext uri="{BB962C8B-B14F-4D97-AF65-F5344CB8AC3E}">
        <p14:creationId xmlns:p14="http://schemas.microsoft.com/office/powerpoint/2010/main" val="319454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0D13F1-305A-62DC-FC95-530C54ABEBB9}"/>
              </a:ext>
            </a:extLst>
          </p:cNvPr>
          <p:cNvSpPr txBox="1"/>
          <p:nvPr/>
        </p:nvSpPr>
        <p:spPr>
          <a:xfrm>
            <a:off x="1828800" y="304800"/>
            <a:ext cx="5486400" cy="461665"/>
          </a:xfrm>
          <a:prstGeom prst="rect">
            <a:avLst/>
          </a:prstGeom>
          <a:noFill/>
        </p:spPr>
        <p:txBody>
          <a:bodyPr wrap="square">
            <a:spAutoFit/>
          </a:bodyPr>
          <a:lstStyle/>
          <a:p>
            <a:r>
              <a:rPr lang="en-US" sz="2400" dirty="0">
                <a:solidFill>
                  <a:schemeClr val="tx2"/>
                </a:solidFill>
                <a:latin typeface="Times New Roman" panose="02020603050405020304" pitchFamily="18" charset="0"/>
                <a:cs typeface="Times New Roman" panose="02020603050405020304" pitchFamily="18" charset="0"/>
              </a:rPr>
              <a:t>MODULE DESCRIPTION(CONT..)</a:t>
            </a:r>
            <a:endParaRPr lang="en-IN" sz="2400" dirty="0">
              <a:solidFill>
                <a:schemeClr val="tx2"/>
              </a:solidFill>
            </a:endParaRPr>
          </a:p>
        </p:txBody>
      </p:sp>
      <p:sp>
        <p:nvSpPr>
          <p:cNvPr id="5" name="TextBox 4">
            <a:extLst>
              <a:ext uri="{FF2B5EF4-FFF2-40B4-BE49-F238E27FC236}">
                <a16:creationId xmlns:a16="http://schemas.microsoft.com/office/drawing/2014/main" id="{9784DF14-C790-E641-53F9-F02647892FC1}"/>
              </a:ext>
            </a:extLst>
          </p:cNvPr>
          <p:cNvSpPr txBox="1"/>
          <p:nvPr/>
        </p:nvSpPr>
        <p:spPr>
          <a:xfrm>
            <a:off x="457200" y="1143000"/>
            <a:ext cx="7924800" cy="5691110"/>
          </a:xfrm>
          <a:prstGeom prst="rect">
            <a:avLst/>
          </a:prstGeom>
          <a:noFill/>
        </p:spPr>
        <p:txBody>
          <a:bodyPr wrap="square">
            <a:spAutoFit/>
          </a:bodyPr>
          <a:lstStyle/>
          <a:p>
            <a:pPr>
              <a:lnSpc>
                <a:spcPct val="115000"/>
              </a:lnSpc>
              <a:spcAft>
                <a:spcPts val="1000"/>
              </a:spcAft>
            </a:pP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ATTENTION MECHANISM: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attention mechanism that captures the global impact of the nearest users of the target user on their nearest target user sets.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ALGORITHM: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1: Compute similarity scores between user u and all other users in 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2: Select k nearest users (KNU) for user u based on similarity scores.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3: Compute local weights for KNU. </a:t>
            </a: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4: Normalize </a:t>
            </a:r>
            <a:r>
              <a:rPr lang="en-US" sz="2000" dirty="0">
                <a:latin typeface="Times New Roman" panose="02020603050405020304" pitchFamily="18" charset="0"/>
                <a:ea typeface="Calibri" panose="020F0502020204030204" pitchFamily="34" charset="0"/>
                <a:cs typeface="Times New Roman" panose="02020603050405020304" pitchFamily="18" charset="0"/>
              </a:rPr>
              <a:t>local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weights.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5: Compute global attention weights of KNU ratings using local weights.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4030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6C4A6A-443B-7B6D-EE61-927ECBF16324}"/>
              </a:ext>
            </a:extLst>
          </p:cNvPr>
          <p:cNvSpPr txBox="1"/>
          <p:nvPr/>
        </p:nvSpPr>
        <p:spPr>
          <a:xfrm>
            <a:off x="1828800" y="228600"/>
            <a:ext cx="5486400" cy="461665"/>
          </a:xfrm>
          <a:prstGeom prst="rect">
            <a:avLst/>
          </a:prstGeom>
          <a:noFill/>
        </p:spPr>
        <p:txBody>
          <a:bodyPr wrap="square">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MODULE DESCRIPTION(CONT..)</a:t>
            </a:r>
            <a:endParaRPr lang="en-IN" sz="2400" dirty="0">
              <a:solidFill>
                <a:schemeClr val="tx2"/>
              </a:solidFill>
            </a:endParaRPr>
          </a:p>
        </p:txBody>
      </p:sp>
      <p:sp>
        <p:nvSpPr>
          <p:cNvPr id="5" name="TextBox 4">
            <a:extLst>
              <a:ext uri="{FF2B5EF4-FFF2-40B4-BE49-F238E27FC236}">
                <a16:creationId xmlns:a16="http://schemas.microsoft.com/office/drawing/2014/main" id="{1551F73F-180E-995C-58EB-753B1951B599}"/>
              </a:ext>
            </a:extLst>
          </p:cNvPr>
          <p:cNvSpPr txBox="1"/>
          <p:nvPr/>
        </p:nvSpPr>
        <p:spPr>
          <a:xfrm>
            <a:off x="238760" y="790200"/>
            <a:ext cx="8686800" cy="2997039"/>
          </a:xfrm>
          <a:prstGeom prst="rect">
            <a:avLst/>
          </a:prstGeom>
          <a:noFill/>
        </p:spPr>
        <p:txBody>
          <a:bodyPr wrap="square">
            <a:spAutoFit/>
          </a:bodyPr>
          <a:lstStyle/>
          <a:p>
            <a:pPr>
              <a:lnSpc>
                <a:spcPct val="115000"/>
              </a:lnSpc>
              <a:spcAft>
                <a:spcPts val="1000"/>
              </a:spcAft>
            </a:pP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FORWARD PROPAGATION: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forward propagation   is used to predict the rating   for a given user-item pair.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output neuron then computes a weighted sum of its inputs , applies another activation function  and produces the final prediction.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Each neuron in the hidden layer computes a weighted sum of its inputs, applies an activation function, and passes its output to neurons in the output layer.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9A37898-DFA1-835D-9172-CAB908710F89}"/>
              </a:ext>
            </a:extLst>
          </p:cNvPr>
          <p:cNvSpPr txBox="1"/>
          <p:nvPr/>
        </p:nvSpPr>
        <p:spPr>
          <a:xfrm>
            <a:off x="238760" y="3887174"/>
            <a:ext cx="8382000" cy="6636432"/>
          </a:xfrm>
          <a:prstGeom prst="rect">
            <a:avLst/>
          </a:prstGeom>
          <a:noFill/>
        </p:spPr>
        <p:txBody>
          <a:bodyPr wrap="square">
            <a:spAutoFit/>
          </a:bodyPr>
          <a:lstStyle/>
          <a:p>
            <a:pPr>
              <a:lnSpc>
                <a:spcPct val="115000"/>
              </a:lnSpc>
              <a:spcAft>
                <a:spcPts val="1000"/>
              </a:spcAft>
            </a:pP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ALGORITHM: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1: Compute input vector for user-item pair (u,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2: Compute </a:t>
            </a:r>
            <a:r>
              <a:rPr lang="en-US" sz="2000" dirty="0">
                <a:latin typeface="Times New Roman" panose="02020603050405020304" pitchFamily="18" charset="0"/>
                <a:ea typeface="Calibri" panose="020F0502020204030204" pitchFamily="34" charset="0"/>
                <a:cs typeface="Times New Roman" panose="02020603050405020304" pitchFamily="18" charset="0"/>
              </a:rPr>
              <a:t>local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weights.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3: Compute </a:t>
            </a:r>
            <a:r>
              <a:rPr lang="en-US" sz="2000" dirty="0">
                <a:latin typeface="Times New Roman" panose="02020603050405020304" pitchFamily="18" charset="0"/>
                <a:ea typeface="Calibri" panose="020F0502020204030204" pitchFamily="34" charset="0"/>
                <a:cs typeface="Times New Roman" panose="02020603050405020304" pitchFamily="18" charset="0"/>
              </a:rPr>
              <a:t>global attention weights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of KNU and LNI ratings using </a:t>
            </a:r>
            <a:r>
              <a:rPr lang="en-US" sz="2000" dirty="0">
                <a:latin typeface="Times New Roman" panose="02020603050405020304" pitchFamily="18" charset="0"/>
                <a:ea typeface="Calibri" panose="020F0502020204030204" pitchFamily="34" charset="0"/>
                <a:cs typeface="Times New Roman" panose="02020603050405020304" pitchFamily="18" charset="0"/>
              </a:rPr>
              <a:t>local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weights.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8453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CCE1E0-0C10-E20F-115F-D69E47901480}"/>
              </a:ext>
            </a:extLst>
          </p:cNvPr>
          <p:cNvSpPr txBox="1"/>
          <p:nvPr/>
        </p:nvSpPr>
        <p:spPr>
          <a:xfrm>
            <a:off x="457200" y="1357759"/>
            <a:ext cx="7467600" cy="3054491"/>
          </a:xfrm>
          <a:prstGeom prst="rect">
            <a:avLst/>
          </a:prstGeom>
          <a:noFill/>
        </p:spPr>
        <p:txBody>
          <a:bodyPr wrap="square">
            <a:spAutoFit/>
          </a:bodyPr>
          <a:lstStyle/>
          <a:p>
            <a:pPr marL="285750" indent="-28575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4: Concatenate input vector with global attention weights of KNU and LNI ratings.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5: Compute output of hidden layer using input vector with attention.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6: Compute output of output layer using hidden layer output.</a:t>
            </a: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1000"/>
              </a:spcAft>
            </a:pPr>
            <a:endParaRPr 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0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1A8AC257-EE57-DB88-0915-28B16C8F47FB}"/>
              </a:ext>
            </a:extLst>
          </p:cNvPr>
          <p:cNvSpPr txBox="1"/>
          <p:nvPr/>
        </p:nvSpPr>
        <p:spPr>
          <a:xfrm>
            <a:off x="1905000" y="457200"/>
            <a:ext cx="4876800" cy="461665"/>
          </a:xfrm>
          <a:prstGeom prst="rect">
            <a:avLst/>
          </a:prstGeom>
          <a:noFill/>
        </p:spPr>
        <p:txBody>
          <a:bodyPr wrap="square">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MODULE DESCRIPTION(CONT..)</a:t>
            </a:r>
            <a:endParaRPr lang="en-IN" sz="2400" dirty="0">
              <a:solidFill>
                <a:schemeClr val="tx2"/>
              </a:solidFill>
            </a:endParaRPr>
          </a:p>
        </p:txBody>
      </p:sp>
    </p:spTree>
    <p:extLst>
      <p:ext uri="{BB962C8B-B14F-4D97-AF65-F5344CB8AC3E}">
        <p14:creationId xmlns:p14="http://schemas.microsoft.com/office/powerpoint/2010/main" val="311934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466D23-B2AA-911F-5B3F-E69D70214634}"/>
              </a:ext>
            </a:extLst>
          </p:cNvPr>
          <p:cNvSpPr txBox="1"/>
          <p:nvPr/>
        </p:nvSpPr>
        <p:spPr>
          <a:xfrm>
            <a:off x="2057400" y="223520"/>
            <a:ext cx="5257800" cy="461665"/>
          </a:xfrm>
          <a:prstGeom prst="rect">
            <a:avLst/>
          </a:prstGeom>
          <a:noFill/>
        </p:spPr>
        <p:txBody>
          <a:bodyPr wrap="square">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MODULE DESCRIPTION(CONT..)</a:t>
            </a:r>
            <a:endParaRPr lang="en-IN" sz="2400" dirty="0">
              <a:solidFill>
                <a:schemeClr val="tx2"/>
              </a:solidFill>
            </a:endParaRPr>
          </a:p>
        </p:txBody>
      </p:sp>
      <p:sp>
        <p:nvSpPr>
          <p:cNvPr id="5" name="TextBox 4">
            <a:extLst>
              <a:ext uri="{FF2B5EF4-FFF2-40B4-BE49-F238E27FC236}">
                <a16:creationId xmlns:a16="http://schemas.microsoft.com/office/drawing/2014/main" id="{554F7032-398C-ACD9-5A60-93A7AF06A2DE}"/>
              </a:ext>
            </a:extLst>
          </p:cNvPr>
          <p:cNvSpPr txBox="1"/>
          <p:nvPr/>
        </p:nvSpPr>
        <p:spPr>
          <a:xfrm>
            <a:off x="152400" y="838200"/>
            <a:ext cx="8610600" cy="2514856"/>
          </a:xfrm>
          <a:prstGeom prst="rect">
            <a:avLst/>
          </a:prstGeom>
          <a:noFill/>
        </p:spPr>
        <p:txBody>
          <a:bodyPr wrap="square">
            <a:spAutoFit/>
          </a:bodyPr>
          <a:lstStyle/>
          <a:p>
            <a:pPr>
              <a:lnSpc>
                <a:spcPct val="115000"/>
              </a:lnSpc>
              <a:spcAft>
                <a:spcPts val="1000"/>
              </a:spcAft>
            </a:pPr>
            <a:r>
              <a:rPr lang="en-US" sz="20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BACK </a:t>
            </a: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PROPAGATION:</a:t>
            </a:r>
            <a:endParaRPr lang="en-I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back propagation process is used to update the weights of the neural network during training.</a:t>
            </a: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Each weight in the neural network is updated by a small amount proportional to its contribution to the overall error between predicted and actual ratings or ranking scores.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D956BC6-39BD-0BDA-15F9-6A90D97CBB11}"/>
              </a:ext>
            </a:extLst>
          </p:cNvPr>
          <p:cNvSpPr txBox="1"/>
          <p:nvPr/>
        </p:nvSpPr>
        <p:spPr>
          <a:xfrm>
            <a:off x="152400" y="3462670"/>
            <a:ext cx="8610600" cy="3132909"/>
          </a:xfrm>
          <a:prstGeom prst="rect">
            <a:avLst/>
          </a:prstGeom>
          <a:noFill/>
        </p:spPr>
        <p:txBody>
          <a:bodyPr wrap="square">
            <a:spAutoFit/>
          </a:bodyPr>
          <a:lstStyle/>
          <a:p>
            <a:pPr>
              <a:lnSpc>
                <a:spcPct val="115000"/>
              </a:lnSpc>
              <a:spcAft>
                <a:spcPts val="1000"/>
              </a:spcAft>
            </a:pPr>
            <a:r>
              <a:rPr lang="en-US"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ALGORITHM: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1: Compute error between predicted rating and actual rating.</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2: Compute derivative of output layer output with respect to error.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3: Compute derivative of hidden layer output with respect to output layer output.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4: Compute derivative of input vector with attention with respect to hidden layer output.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721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D72EA-E5CD-B329-9BA2-9FFE854B83A8}"/>
              </a:ext>
            </a:extLst>
          </p:cNvPr>
          <p:cNvSpPr txBox="1"/>
          <p:nvPr/>
        </p:nvSpPr>
        <p:spPr>
          <a:xfrm>
            <a:off x="152400" y="1447800"/>
            <a:ext cx="8686800" cy="4606133"/>
          </a:xfrm>
          <a:prstGeom prst="rect">
            <a:avLst/>
          </a:prstGeom>
          <a:noFill/>
        </p:spPr>
        <p:txBody>
          <a:bodyPr wrap="square">
            <a:spAutoFit/>
          </a:bodyPr>
          <a:lstStyle/>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5: Split derivative of input vector with attention into derivatives of input vector, KNU ratings, and LNI ratings.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6: Compute derivative of KNU and LNI attention weights with respect to their respective ratings.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7: Update global attention matrix using derivatives of KNU and LNI attention weights.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8: Update local weight matrix using derivatives of input vector and hidden layer output.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9: Update KNU and LNI ratings using derivatives of attention weights and ratings.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10: Repeat steps 1-9 for all training examples until convergence.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8135941-3B40-FE17-6450-CE333646DB4D}"/>
              </a:ext>
            </a:extLst>
          </p:cNvPr>
          <p:cNvSpPr txBox="1"/>
          <p:nvPr/>
        </p:nvSpPr>
        <p:spPr>
          <a:xfrm>
            <a:off x="1905000" y="434735"/>
            <a:ext cx="5410200" cy="461665"/>
          </a:xfrm>
          <a:prstGeom prst="rect">
            <a:avLst/>
          </a:prstGeom>
          <a:noFill/>
        </p:spPr>
        <p:txBody>
          <a:bodyPr wrap="square">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MODULE DESCRIPTION(CONT..)</a:t>
            </a:r>
            <a:endParaRPr lang="en-IN" sz="2400" dirty="0">
              <a:solidFill>
                <a:schemeClr val="tx2"/>
              </a:solidFill>
            </a:endParaRPr>
          </a:p>
        </p:txBody>
      </p:sp>
    </p:spTree>
    <p:extLst>
      <p:ext uri="{BB962C8B-B14F-4D97-AF65-F5344CB8AC3E}">
        <p14:creationId xmlns:p14="http://schemas.microsoft.com/office/powerpoint/2010/main" val="3732377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4375A-933D-53D0-762C-6EE6D853CBA8}"/>
              </a:ext>
            </a:extLst>
          </p:cNvPr>
          <p:cNvSpPr txBox="1"/>
          <p:nvPr/>
        </p:nvSpPr>
        <p:spPr>
          <a:xfrm flipH="1">
            <a:off x="1066800" y="462280"/>
            <a:ext cx="8000999" cy="400110"/>
          </a:xfrm>
          <a:prstGeom prst="rect">
            <a:avLst/>
          </a:prstGeom>
          <a:noFill/>
        </p:spPr>
        <p:txBody>
          <a:bodyPr wrap="square" rtlCol="0">
            <a:spAutoFit/>
          </a:bodyPr>
          <a:lstStyle/>
          <a:p>
            <a:r>
              <a:rPr lang="en-IN" sz="2000" dirty="0">
                <a:solidFill>
                  <a:schemeClr val="tx2"/>
                </a:solidFill>
                <a:latin typeface="Times New Roman" panose="02020603050405020304" pitchFamily="18" charset="0"/>
                <a:cs typeface="Times New Roman" panose="02020603050405020304" pitchFamily="18" charset="0"/>
              </a:rPr>
              <a:t>THE OVERALL ALGORITHM FRAMEWORK FOR BPAM++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4E25E1-34DA-18E5-3246-C6155577E5A8}"/>
                  </a:ext>
                </a:extLst>
              </p:cNvPr>
              <p:cNvSpPr txBox="1"/>
              <p:nvPr/>
            </p:nvSpPr>
            <p:spPr>
              <a:xfrm>
                <a:off x="228600" y="1066800"/>
                <a:ext cx="9220200" cy="5461367"/>
              </a:xfrm>
              <a:prstGeom prst="rect">
                <a:avLst/>
              </a:prstGeom>
              <a:noFill/>
            </p:spPr>
            <p:txBody>
              <a:bodyPr wrap="square">
                <a:spAutoFit/>
              </a:bodyPr>
              <a:lstStyle/>
              <a:p>
                <a:pPr>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Input: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Rating matrix: R; number of nearest users: k; number of nearest items: l;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trade-off parameter: α</a:t>
                </a:r>
              </a:p>
              <a:p>
                <a:pPr>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a:t>
                </a:r>
                <a:r>
                  <a:rPr lang="en-US" sz="2000" dirty="0">
                    <a:latin typeface="Times New Roman" panose="02020603050405020304" pitchFamily="18" charset="0"/>
                    <a:ea typeface="Calibri" panose="020F0502020204030204" pitchFamily="34" charset="0"/>
                    <a:cs typeface="Times New Roman" panose="02020603050405020304" pitchFamily="18" charset="0"/>
                  </a:rPr>
                  <a:t>: Predicted Ratings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 Randomly initialize model parameters:</a:t>
                </a:r>
              </a:p>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Θ</a:t>
                </a:r>
                <a:r>
                  <a:rPr lang="en-IN" sz="1800" kern="100" dirty="0">
                    <a:solidFill>
                      <a:srgbClr val="000000"/>
                    </a:solidFill>
                    <a:effectLst/>
                    <a:latin typeface="Times New Roman" panose="02020603050405020304" pitchFamily="18" charset="0"/>
                    <a:ea typeface="Times New Roman" panose="02020603050405020304" pitchFamily="18" charset="0"/>
                  </a:rPr>
                  <a:t>={A,{</a:t>
                </a:r>
                <a14:m>
                  <m:oMath xmlns:m="http://schemas.openxmlformats.org/officeDocument/2006/math">
                    <m:sSup>
                      <m:sSupPr>
                        <m:ctrlPr>
                          <a:rPr lang="en-IN" sz="1800" i="1" kern="100">
                            <a:solidFill>
                              <a:srgbClr val="000000"/>
                            </a:solidFill>
                            <a:effectLst/>
                            <a:latin typeface="Cambria Math" panose="02040503050406030204" pitchFamily="18" charset="0"/>
                            <a:ea typeface="Times New Roman" panose="02020603050405020304" pitchFamily="18" charset="0"/>
                          </a:rPr>
                        </m:ctrlPr>
                      </m:sSupPr>
                      <m:e>
                        <m:r>
                          <m:rPr>
                            <m:sty m:val="p"/>
                          </m:rPr>
                          <a:rPr lang="en-IN" sz="1800" kern="100">
                            <a:solidFill>
                              <a:srgbClr val="000000"/>
                            </a:solidFill>
                            <a:effectLst/>
                            <a:latin typeface="Cambria Math" panose="02040503050406030204" pitchFamily="18" charset="0"/>
                            <a:ea typeface="Times New Roman" panose="02020603050405020304" pitchFamily="18" charset="0"/>
                          </a:rPr>
                          <m:t>W</m:t>
                        </m:r>
                      </m:e>
                      <m:sup>
                        <m:r>
                          <a:rPr lang="en-IN" sz="1800" i="1" kern="100">
                            <a:solidFill>
                              <a:srgbClr val="000000"/>
                            </a:solidFill>
                            <a:effectLst/>
                            <a:latin typeface="Cambria Math" panose="02040503050406030204" pitchFamily="18" charset="0"/>
                            <a:ea typeface="Times New Roman" panose="02020603050405020304" pitchFamily="18" charset="0"/>
                          </a:rPr>
                          <m:t>𝑢</m:t>
                        </m:r>
                      </m:sup>
                    </m:sSup>
                  </m:oMath>
                </a14:m>
                <a:r>
                  <a:rPr lang="en-IN" sz="1800" kern="1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Sup>
                      <m:sSubSupPr>
                        <m:ctrlPr>
                          <a:rPr lang="en-IN" sz="1800" i="1" kern="100">
                            <a:solidFill>
                              <a:srgbClr val="000000"/>
                            </a:solidFill>
                            <a:effectLst/>
                            <a:latin typeface="Cambria Math" panose="02040503050406030204" pitchFamily="18" charset="0"/>
                            <a:ea typeface="Times New Roman" panose="02020603050405020304" pitchFamily="18" charset="0"/>
                          </a:rPr>
                        </m:ctrlPr>
                      </m:sSubSupPr>
                      <m:e>
                        <m:r>
                          <m:rPr>
                            <m:sty m:val="p"/>
                          </m:rPr>
                          <a:rPr lang="en-IN" sz="1800" kern="100">
                            <a:solidFill>
                              <a:srgbClr val="000000"/>
                            </a:solidFill>
                            <a:effectLst/>
                            <a:latin typeface="Cambria Math" panose="02040503050406030204" pitchFamily="18" charset="0"/>
                            <a:ea typeface="Times New Roman" panose="02020603050405020304" pitchFamily="18" charset="0"/>
                          </a:rPr>
                          <m:t>b</m:t>
                        </m:r>
                      </m:e>
                      <m:sub>
                        <m:r>
                          <a:rPr lang="en-IN" sz="1800" i="1" kern="100">
                            <a:solidFill>
                              <a:srgbClr val="000000"/>
                            </a:solidFill>
                            <a:effectLst/>
                            <a:latin typeface="Cambria Math" panose="02040503050406030204" pitchFamily="18" charset="0"/>
                            <a:ea typeface="Times New Roman" panose="02020603050405020304" pitchFamily="18" charset="0"/>
                          </a:rPr>
                          <m:t>𝑖𝑛𝑝𝑢𝑡</m:t>
                        </m:r>
                      </m:sub>
                      <m:sup>
                        <m:r>
                          <a:rPr lang="en-IN" sz="1800" i="1" kern="100">
                            <a:solidFill>
                              <a:srgbClr val="000000"/>
                            </a:solidFill>
                            <a:effectLst/>
                            <a:latin typeface="Cambria Math" panose="02040503050406030204" pitchFamily="18" charset="0"/>
                            <a:ea typeface="Times New Roman" panose="02020603050405020304" pitchFamily="18" charset="0"/>
                          </a:rPr>
                          <m:t>𝑢</m:t>
                        </m:r>
                      </m:sup>
                    </m:sSubSup>
                  </m:oMath>
                </a14:m>
                <a:r>
                  <a:rPr lang="en-IN" sz="1800" kern="1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Sup>
                      <m:sSubSupPr>
                        <m:ctrlPr>
                          <a:rPr lang="en-IN" sz="1800" i="1" kern="100">
                            <a:solidFill>
                              <a:srgbClr val="000000"/>
                            </a:solidFill>
                            <a:effectLst/>
                            <a:latin typeface="Cambria Math" panose="02040503050406030204" pitchFamily="18" charset="0"/>
                            <a:ea typeface="Times New Roman" panose="02020603050405020304" pitchFamily="18" charset="0"/>
                          </a:rPr>
                        </m:ctrlPr>
                      </m:sSubSupPr>
                      <m:e>
                        <m:r>
                          <a:rPr lang="en-IN" sz="1800" i="1" kern="100">
                            <a:solidFill>
                              <a:srgbClr val="000000"/>
                            </a:solidFill>
                            <a:effectLst/>
                            <a:latin typeface="Cambria Math" panose="02040503050406030204" pitchFamily="18" charset="0"/>
                            <a:ea typeface="Times New Roman" panose="02020603050405020304" pitchFamily="18" charset="0"/>
                          </a:rPr>
                          <m:t>𝑤</m:t>
                        </m:r>
                      </m:e>
                      <m:sub>
                        <m:r>
                          <a:rPr lang="en-IN" sz="1800" i="1" kern="100">
                            <a:solidFill>
                              <a:srgbClr val="000000"/>
                            </a:solidFill>
                            <a:effectLst/>
                            <a:latin typeface="Cambria Math" panose="02040503050406030204" pitchFamily="18" charset="0"/>
                            <a:ea typeface="Times New Roman" panose="02020603050405020304" pitchFamily="18" charset="0"/>
                          </a:rPr>
                          <m:t>h𝑖𝑑𝑑𝑒𝑛</m:t>
                        </m:r>
                      </m:sub>
                      <m:sup>
                        <m:r>
                          <a:rPr lang="en-IN" sz="1800" i="1" kern="100">
                            <a:solidFill>
                              <a:srgbClr val="000000"/>
                            </a:solidFill>
                            <a:effectLst/>
                            <a:latin typeface="Cambria Math" panose="02040503050406030204" pitchFamily="18" charset="0"/>
                            <a:ea typeface="Times New Roman" panose="02020603050405020304" pitchFamily="18" charset="0"/>
                          </a:rPr>
                          <m:t>𝑢</m:t>
                        </m:r>
                      </m:sup>
                    </m:sSubSup>
                  </m:oMath>
                </a14:m>
                <a:r>
                  <a:rPr lang="en-IN" sz="1800" kern="1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Sup>
                      <m:sSubSupPr>
                        <m:ctrlPr>
                          <a:rPr lang="en-IN" sz="1800" i="1" kern="100">
                            <a:solidFill>
                              <a:srgbClr val="000000"/>
                            </a:solidFill>
                            <a:effectLst/>
                            <a:latin typeface="Cambria Math" panose="02040503050406030204" pitchFamily="18" charset="0"/>
                            <a:ea typeface="Times New Roman" panose="02020603050405020304" pitchFamily="18" charset="0"/>
                          </a:rPr>
                        </m:ctrlPr>
                      </m:sSubSupPr>
                      <m:e>
                        <m:r>
                          <a:rPr lang="en-IN" sz="1800" i="1" kern="100">
                            <a:solidFill>
                              <a:srgbClr val="000000"/>
                            </a:solidFill>
                            <a:effectLst/>
                            <a:latin typeface="Cambria Math" panose="02040503050406030204" pitchFamily="18" charset="0"/>
                            <a:ea typeface="Times New Roman" panose="02020603050405020304" pitchFamily="18" charset="0"/>
                          </a:rPr>
                          <m:t>𝑏</m:t>
                        </m:r>
                      </m:e>
                      <m:sub>
                        <m:r>
                          <a:rPr lang="en-IN" sz="1800" i="1" kern="100">
                            <a:solidFill>
                              <a:srgbClr val="000000"/>
                            </a:solidFill>
                            <a:effectLst/>
                            <a:latin typeface="Cambria Math" panose="02040503050406030204" pitchFamily="18" charset="0"/>
                            <a:ea typeface="Times New Roman" panose="02020603050405020304" pitchFamily="18" charset="0"/>
                          </a:rPr>
                          <m:t>h𝑖𝑑𝑑𝑒𝑛</m:t>
                        </m:r>
                      </m:sub>
                      <m:sup>
                        <m:r>
                          <a:rPr lang="en-IN" sz="1800" i="1" kern="100">
                            <a:solidFill>
                              <a:srgbClr val="000000"/>
                            </a:solidFill>
                            <a:effectLst/>
                            <a:latin typeface="Cambria Math" panose="02040503050406030204" pitchFamily="18" charset="0"/>
                            <a:ea typeface="Times New Roman" panose="02020603050405020304" pitchFamily="18" charset="0"/>
                          </a:rPr>
                          <m:t>𝑢</m:t>
                        </m:r>
                      </m:sup>
                    </m:sSubSup>
                  </m:oMath>
                </a14:m>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Segoe UI" panose="020B0502040204020203" pitchFamily="34" charset="0"/>
                    <a:ea typeface="Segoe UI" panose="020B0502040204020203" pitchFamily="34" charset="0"/>
                  </a:rPr>
                  <a:t>ꓯ </a:t>
                </a:r>
                <a:r>
                  <a:rPr lang="en-IN" sz="1800" i="1" kern="100" dirty="0">
                    <a:solidFill>
                      <a:srgbClr val="000000"/>
                    </a:solidFill>
                    <a:effectLst/>
                    <a:latin typeface="Times New Roman" panose="02020603050405020304" pitchFamily="18" charset="0"/>
                    <a:ea typeface="Times New Roman" panose="02020603050405020304" pitchFamily="18" charset="0"/>
                  </a:rPr>
                  <a:t>u </a:t>
                </a:r>
                <a:r>
                  <a:rPr lang="en-IN" sz="1800" kern="100" dirty="0">
                    <a:solidFill>
                      <a:srgbClr val="000000"/>
                    </a:solidFill>
                    <a:effectLst/>
                    <a:latin typeface="Times New Roman" panose="02020603050405020304" pitchFamily="18" charset="0"/>
                    <a:ea typeface="Times New Roman" panose="02020603050405020304" pitchFamily="18" charset="0"/>
                  </a:rPr>
                  <a:t>ϵ U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 Obtain the k nearest users (KNU) of each user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i.e., the KNU index vector </a:t>
                </a:r>
              </a:p>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IN" sz="1800" i="1" kern="100" smtClean="0">
                        <a:solidFill>
                          <a:srgbClr val="000000"/>
                        </a:solidFill>
                        <a:effectLst/>
                        <a:latin typeface="Cambria Math" panose="02040503050406030204" pitchFamily="18" charset="0"/>
                        <a:ea typeface="Times New Roman" panose="02020603050405020304" pitchFamily="18" charset="0"/>
                      </a:rPr>
                      <m:t>𝑛𝑢</m:t>
                    </m:r>
                  </m:oMath>
                </a14:m>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i="1" kern="100" dirty="0">
                    <a:solidFill>
                      <a:srgbClr val="000000"/>
                    </a:solidFill>
                    <a:effectLst/>
                    <a:latin typeface="Cambria Math" panose="02040503050406030204" pitchFamily="18" charset="0"/>
                    <a:ea typeface="Times New Roman" panose="02020603050405020304" pitchFamily="18" charset="0"/>
                  </a:rPr>
                  <a:t> </a:t>
                </a:r>
                <a14:m>
                  <m:oMath xmlns:m="http://schemas.openxmlformats.org/officeDocument/2006/math">
                    <m:r>
                      <a:rPr lang="en-IN" sz="1800" i="1" kern="100">
                        <a:solidFill>
                          <a:srgbClr val="000000"/>
                        </a:solidFill>
                        <a:effectLst/>
                        <a:latin typeface="Cambria Math" panose="02040503050406030204" pitchFamily="18" charset="0"/>
                        <a:ea typeface="Times New Roman" panose="02020603050405020304" pitchFamily="18" charset="0"/>
                      </a:rPr>
                      <m:t>𝑛</m:t>
                    </m:r>
                    <m:sSub>
                      <m:sSubPr>
                        <m:ctrlPr>
                          <a:rPr lang="en-IN" sz="1800" i="1" kern="100">
                            <a:solidFill>
                              <a:srgbClr val="000000"/>
                            </a:solidFill>
                            <a:effectLst/>
                            <a:latin typeface="Cambria Math" panose="02040503050406030204" pitchFamily="18" charset="0"/>
                            <a:ea typeface="Times New Roman" panose="02020603050405020304" pitchFamily="18" charset="0"/>
                          </a:rPr>
                        </m:ctrlPr>
                      </m:sSubPr>
                      <m:e>
                        <m:r>
                          <a:rPr lang="en-IN" sz="1800" i="1" kern="100">
                            <a:solidFill>
                              <a:srgbClr val="000000"/>
                            </a:solidFill>
                            <a:effectLst/>
                            <a:latin typeface="Cambria Math" panose="02040503050406030204" pitchFamily="18" charset="0"/>
                            <a:ea typeface="Times New Roman" panose="02020603050405020304" pitchFamily="18" charset="0"/>
                          </a:rPr>
                          <m:t>𝑢</m:t>
                        </m:r>
                      </m:e>
                      <m:sub>
                        <m:r>
                          <a:rPr lang="en-IN" sz="1800" i="1" kern="100">
                            <a:solidFill>
                              <a:srgbClr val="000000"/>
                            </a:solidFill>
                            <a:effectLst/>
                            <a:latin typeface="Cambria Math" panose="02040503050406030204" pitchFamily="18" charset="0"/>
                            <a:ea typeface="Times New Roman" panose="02020603050405020304" pitchFamily="18" charset="0"/>
                          </a:rPr>
                          <m:t>1</m:t>
                        </m:r>
                      </m:sub>
                    </m:sSub>
                  </m:oMath>
                </a14:m>
                <a:r>
                  <a:rPr lang="en-IN" sz="1800" kern="100"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r>
                      <a:rPr lang="en-IN" sz="1800" i="1" kern="100">
                        <a:solidFill>
                          <a:srgbClr val="000000"/>
                        </a:solidFill>
                        <a:effectLst/>
                        <a:latin typeface="Cambria Math" panose="02040503050406030204" pitchFamily="18" charset="0"/>
                        <a:ea typeface="Times New Roman" panose="02020603050405020304" pitchFamily="18" charset="0"/>
                      </a:rPr>
                      <m:t>𝑛</m:t>
                    </m:r>
                    <m:sSub>
                      <m:sSubPr>
                        <m:ctrlPr>
                          <a:rPr lang="en-IN" sz="1800" i="1" kern="100">
                            <a:solidFill>
                              <a:srgbClr val="000000"/>
                            </a:solidFill>
                            <a:effectLst/>
                            <a:latin typeface="Cambria Math" panose="02040503050406030204" pitchFamily="18" charset="0"/>
                            <a:ea typeface="Times New Roman" panose="02020603050405020304" pitchFamily="18" charset="0"/>
                          </a:rPr>
                        </m:ctrlPr>
                      </m:sSubPr>
                      <m:e>
                        <m:r>
                          <a:rPr lang="en-IN" sz="1800" i="1" kern="100">
                            <a:solidFill>
                              <a:srgbClr val="000000"/>
                            </a:solidFill>
                            <a:effectLst/>
                            <a:latin typeface="Cambria Math" panose="02040503050406030204" pitchFamily="18" charset="0"/>
                            <a:ea typeface="Times New Roman" panose="02020603050405020304" pitchFamily="18" charset="0"/>
                          </a:rPr>
                          <m:t>𝑢</m:t>
                        </m:r>
                      </m:e>
                      <m:sub>
                        <m:r>
                          <a:rPr lang="en-IN" sz="1800" i="1" kern="100">
                            <a:solidFill>
                              <a:srgbClr val="000000"/>
                            </a:solidFill>
                            <a:effectLst/>
                            <a:latin typeface="Cambria Math" panose="02040503050406030204" pitchFamily="18" charset="0"/>
                            <a:ea typeface="Times New Roman" panose="02020603050405020304" pitchFamily="18" charset="0"/>
                          </a:rPr>
                          <m:t>2</m:t>
                        </m:r>
                      </m:sub>
                    </m:sSub>
                  </m:oMath>
                </a14:m>
                <a:r>
                  <a:rPr lang="en-IN" sz="1800" kern="100"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r>
                      <a:rPr lang="en-IN" sz="1800" i="1" kern="100">
                        <a:solidFill>
                          <a:srgbClr val="000000"/>
                        </a:solidFill>
                        <a:effectLst/>
                        <a:latin typeface="Cambria Math" panose="02040503050406030204" pitchFamily="18" charset="0"/>
                        <a:ea typeface="Times New Roman" panose="02020603050405020304" pitchFamily="18" charset="0"/>
                      </a:rPr>
                      <m:t>𝑛</m:t>
                    </m:r>
                    <m:sSub>
                      <m:sSubPr>
                        <m:ctrlPr>
                          <a:rPr lang="en-IN" sz="1800" i="1" kern="100">
                            <a:solidFill>
                              <a:srgbClr val="000000"/>
                            </a:solidFill>
                            <a:effectLst/>
                            <a:latin typeface="Cambria Math" panose="02040503050406030204" pitchFamily="18" charset="0"/>
                            <a:ea typeface="Times New Roman" panose="02020603050405020304" pitchFamily="18" charset="0"/>
                          </a:rPr>
                        </m:ctrlPr>
                      </m:sSubPr>
                      <m:e>
                        <m:r>
                          <a:rPr lang="en-IN" sz="1800" i="1" kern="100">
                            <a:solidFill>
                              <a:srgbClr val="000000"/>
                            </a:solidFill>
                            <a:effectLst/>
                            <a:latin typeface="Cambria Math" panose="02040503050406030204" pitchFamily="18" charset="0"/>
                            <a:ea typeface="Times New Roman" panose="02020603050405020304" pitchFamily="18" charset="0"/>
                          </a:rPr>
                          <m:t>𝑢</m:t>
                        </m:r>
                      </m:e>
                      <m:sub>
                        <m:r>
                          <a:rPr lang="en-IN" sz="1800" i="1" kern="100">
                            <a:solidFill>
                              <a:srgbClr val="000000"/>
                            </a:solidFill>
                            <a:effectLst/>
                            <a:latin typeface="Cambria Math" panose="02040503050406030204" pitchFamily="18" charset="0"/>
                            <a:ea typeface="Times New Roman" panose="02020603050405020304" pitchFamily="18" charset="0"/>
                          </a:rPr>
                          <m:t>3</m:t>
                        </m:r>
                      </m:sub>
                    </m:sSub>
                  </m:oMath>
                </a14:m>
                <a:r>
                  <a:rPr lang="en-IN" sz="1800" kern="100"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r>
                      <a:rPr lang="en-IN" sz="1800" i="1" kern="100">
                        <a:solidFill>
                          <a:srgbClr val="000000"/>
                        </a:solidFill>
                        <a:effectLst/>
                        <a:latin typeface="Cambria Math" panose="02040503050406030204" pitchFamily="18" charset="0"/>
                        <a:ea typeface="Times New Roman" panose="02020603050405020304" pitchFamily="18" charset="0"/>
                      </a:rPr>
                      <m:t>𝑛</m:t>
                    </m:r>
                    <m:sSub>
                      <m:sSubPr>
                        <m:ctrlPr>
                          <a:rPr lang="en-IN" sz="1800" i="1" kern="100">
                            <a:solidFill>
                              <a:srgbClr val="000000"/>
                            </a:solidFill>
                            <a:effectLst/>
                            <a:latin typeface="Cambria Math" panose="02040503050406030204" pitchFamily="18" charset="0"/>
                            <a:ea typeface="Times New Roman" panose="02020603050405020304" pitchFamily="18" charset="0"/>
                          </a:rPr>
                        </m:ctrlPr>
                      </m:sSubPr>
                      <m:e>
                        <m:r>
                          <a:rPr lang="en-IN" sz="1800" i="1" kern="100">
                            <a:solidFill>
                              <a:srgbClr val="000000"/>
                            </a:solidFill>
                            <a:effectLst/>
                            <a:latin typeface="Cambria Math" panose="02040503050406030204" pitchFamily="18" charset="0"/>
                            <a:ea typeface="Times New Roman" panose="02020603050405020304" pitchFamily="18" charset="0"/>
                          </a:rPr>
                          <m:t>𝑢</m:t>
                        </m:r>
                      </m:e>
                      <m:sub>
                        <m:r>
                          <a:rPr lang="en-IN" sz="1800" i="1" kern="100">
                            <a:solidFill>
                              <a:srgbClr val="000000"/>
                            </a:solidFill>
                            <a:effectLst/>
                            <a:latin typeface="Cambria Math" panose="02040503050406030204" pitchFamily="18" charset="0"/>
                            <a:ea typeface="Times New Roman" panose="02020603050405020304" pitchFamily="18" charset="0"/>
                          </a:rPr>
                          <m:t>𝑘</m:t>
                        </m:r>
                      </m:sub>
                    </m:sSub>
                  </m:oMath>
                </a14:m>
                <a:r>
                  <a:rPr lang="en-IN" sz="1800" kern="100" dirty="0">
                    <a:solidFill>
                      <a:srgbClr val="000000"/>
                    </a:solidFill>
                    <a:effectLst/>
                    <a:latin typeface="Times New Roman" panose="02020603050405020304" pitchFamily="18" charset="0"/>
                    <a:ea typeface="Times New Roman" panose="02020603050405020304" pitchFamily="18" charset="0"/>
                  </a:rPr>
                  <a:t> ].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 Obtain the l nearest items (LNI) of each item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i.e., the LNI index vector</a:t>
                </a:r>
              </a:p>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IN" sz="1800" i="1" kern="100" smtClean="0">
                        <a:solidFill>
                          <a:srgbClr val="000000"/>
                        </a:solidFill>
                        <a:effectLst/>
                        <a:latin typeface="Cambria Math" panose="02040503050406030204" pitchFamily="18" charset="0"/>
                        <a:ea typeface="Times New Roman" panose="02020603050405020304" pitchFamily="18" charset="0"/>
                      </a:rPr>
                      <m:t>𝑛𝑖</m:t>
                    </m:r>
                  </m:oMath>
                </a14:m>
                <a:r>
                  <a:rPr lang="en-IN" sz="1800" kern="100"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r>
                      <a:rPr lang="en-IN" sz="1800" i="1" kern="100">
                        <a:solidFill>
                          <a:srgbClr val="000000"/>
                        </a:solidFill>
                        <a:effectLst/>
                        <a:latin typeface="Cambria Math" panose="02040503050406030204" pitchFamily="18" charset="0"/>
                        <a:ea typeface="Times New Roman" panose="02020603050405020304" pitchFamily="18" charset="0"/>
                      </a:rPr>
                      <m:t> </m:t>
                    </m:r>
                    <m:r>
                      <a:rPr lang="en-IN" sz="1800" i="1" kern="100">
                        <a:solidFill>
                          <a:srgbClr val="000000"/>
                        </a:solidFill>
                        <a:effectLst/>
                        <a:latin typeface="Cambria Math" panose="02040503050406030204" pitchFamily="18" charset="0"/>
                        <a:ea typeface="Times New Roman" panose="02020603050405020304" pitchFamily="18" charset="0"/>
                      </a:rPr>
                      <m:t>𝑛</m:t>
                    </m:r>
                    <m:sSub>
                      <m:sSubPr>
                        <m:ctrlPr>
                          <a:rPr lang="en-IN" sz="1800" i="1" kern="100">
                            <a:solidFill>
                              <a:srgbClr val="000000"/>
                            </a:solidFill>
                            <a:effectLst/>
                            <a:latin typeface="Cambria Math" panose="02040503050406030204" pitchFamily="18" charset="0"/>
                            <a:ea typeface="Times New Roman" panose="02020603050405020304" pitchFamily="18" charset="0"/>
                          </a:rPr>
                        </m:ctrlPr>
                      </m:sSubPr>
                      <m:e>
                        <m:r>
                          <a:rPr lang="en-IN" sz="1800" i="1" kern="100">
                            <a:solidFill>
                              <a:srgbClr val="000000"/>
                            </a:solidFill>
                            <a:effectLst/>
                            <a:latin typeface="Cambria Math" panose="02040503050406030204" pitchFamily="18" charset="0"/>
                            <a:ea typeface="Times New Roman" panose="02020603050405020304" pitchFamily="18" charset="0"/>
                          </a:rPr>
                          <m:t>𝑖</m:t>
                        </m:r>
                      </m:e>
                      <m:sub>
                        <m:r>
                          <a:rPr lang="en-IN" sz="1800" i="1" kern="100">
                            <a:solidFill>
                              <a:srgbClr val="000000"/>
                            </a:solidFill>
                            <a:effectLst/>
                            <a:latin typeface="Cambria Math" panose="02040503050406030204" pitchFamily="18" charset="0"/>
                            <a:ea typeface="Times New Roman" panose="02020603050405020304" pitchFamily="18" charset="0"/>
                          </a:rPr>
                          <m:t>1</m:t>
                        </m:r>
                      </m:sub>
                    </m:sSub>
                  </m:oMath>
                </a14:m>
                <a:r>
                  <a:rPr lang="en-IN" sz="1800" kern="100"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r>
                      <a:rPr lang="en-IN" sz="1800" i="1" kern="100">
                        <a:solidFill>
                          <a:srgbClr val="000000"/>
                        </a:solidFill>
                        <a:effectLst/>
                        <a:latin typeface="Cambria Math" panose="02040503050406030204" pitchFamily="18" charset="0"/>
                        <a:ea typeface="Times New Roman" panose="02020603050405020304" pitchFamily="18" charset="0"/>
                      </a:rPr>
                      <m:t>𝑛</m:t>
                    </m:r>
                    <m:sSub>
                      <m:sSubPr>
                        <m:ctrlPr>
                          <a:rPr lang="en-IN" sz="1800" i="1" kern="100">
                            <a:solidFill>
                              <a:srgbClr val="000000"/>
                            </a:solidFill>
                            <a:effectLst/>
                            <a:latin typeface="Cambria Math" panose="02040503050406030204" pitchFamily="18" charset="0"/>
                            <a:ea typeface="Times New Roman" panose="02020603050405020304" pitchFamily="18" charset="0"/>
                          </a:rPr>
                        </m:ctrlPr>
                      </m:sSubPr>
                      <m:e>
                        <m:r>
                          <a:rPr lang="en-IN" sz="1800" i="1" kern="100">
                            <a:solidFill>
                              <a:srgbClr val="000000"/>
                            </a:solidFill>
                            <a:effectLst/>
                            <a:latin typeface="Cambria Math" panose="02040503050406030204" pitchFamily="18" charset="0"/>
                            <a:ea typeface="Times New Roman" panose="02020603050405020304" pitchFamily="18" charset="0"/>
                          </a:rPr>
                          <m:t>𝑖</m:t>
                        </m:r>
                      </m:e>
                      <m:sub>
                        <m:r>
                          <a:rPr lang="en-IN" sz="1800" i="1" kern="100">
                            <a:solidFill>
                              <a:srgbClr val="000000"/>
                            </a:solidFill>
                            <a:effectLst/>
                            <a:latin typeface="Cambria Math" panose="02040503050406030204" pitchFamily="18" charset="0"/>
                            <a:ea typeface="Times New Roman" panose="02020603050405020304" pitchFamily="18" charset="0"/>
                          </a:rPr>
                          <m:t>2</m:t>
                        </m:r>
                      </m:sub>
                    </m:sSub>
                  </m:oMath>
                </a14:m>
                <a:r>
                  <a:rPr lang="en-IN" sz="1800" kern="100"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r>
                      <a:rPr lang="en-IN" sz="1800" i="1" kern="100">
                        <a:solidFill>
                          <a:srgbClr val="000000"/>
                        </a:solidFill>
                        <a:effectLst/>
                        <a:latin typeface="Cambria Math" panose="02040503050406030204" pitchFamily="18" charset="0"/>
                        <a:ea typeface="Times New Roman" panose="02020603050405020304" pitchFamily="18" charset="0"/>
                      </a:rPr>
                      <m:t>𝑛</m:t>
                    </m:r>
                    <m:sSub>
                      <m:sSubPr>
                        <m:ctrlPr>
                          <a:rPr lang="en-IN" sz="1800" i="1" kern="100">
                            <a:solidFill>
                              <a:srgbClr val="000000"/>
                            </a:solidFill>
                            <a:effectLst/>
                            <a:latin typeface="Cambria Math" panose="02040503050406030204" pitchFamily="18" charset="0"/>
                            <a:ea typeface="Times New Roman" panose="02020603050405020304" pitchFamily="18" charset="0"/>
                          </a:rPr>
                        </m:ctrlPr>
                      </m:sSubPr>
                      <m:e>
                        <m:r>
                          <a:rPr lang="en-IN" sz="1800" i="1" kern="100">
                            <a:solidFill>
                              <a:srgbClr val="000000"/>
                            </a:solidFill>
                            <a:effectLst/>
                            <a:latin typeface="Cambria Math" panose="02040503050406030204" pitchFamily="18" charset="0"/>
                            <a:ea typeface="Times New Roman" panose="02020603050405020304" pitchFamily="18" charset="0"/>
                          </a:rPr>
                          <m:t>𝑖</m:t>
                        </m:r>
                      </m:e>
                      <m:sub>
                        <m:r>
                          <a:rPr lang="en-IN" sz="1800" i="1" kern="100">
                            <a:solidFill>
                              <a:srgbClr val="000000"/>
                            </a:solidFill>
                            <a:effectLst/>
                            <a:latin typeface="Cambria Math" panose="02040503050406030204" pitchFamily="18" charset="0"/>
                            <a:ea typeface="Times New Roman" panose="02020603050405020304" pitchFamily="18" charset="0"/>
                          </a:rPr>
                          <m:t>3</m:t>
                        </m:r>
                      </m:sub>
                    </m:sSub>
                  </m:oMath>
                </a14:m>
                <a:r>
                  <a:rPr lang="en-IN" sz="1800" kern="100"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r>
                      <a:rPr lang="en-IN" sz="1800" i="1" kern="100">
                        <a:solidFill>
                          <a:srgbClr val="000000"/>
                        </a:solidFill>
                        <a:effectLst/>
                        <a:latin typeface="Cambria Math" panose="02040503050406030204" pitchFamily="18" charset="0"/>
                        <a:ea typeface="Times New Roman" panose="02020603050405020304" pitchFamily="18" charset="0"/>
                      </a:rPr>
                      <m:t>𝑛</m:t>
                    </m:r>
                    <m:sSub>
                      <m:sSubPr>
                        <m:ctrlPr>
                          <a:rPr lang="en-IN" sz="1800" i="1" kern="100">
                            <a:solidFill>
                              <a:srgbClr val="000000"/>
                            </a:solidFill>
                            <a:effectLst/>
                            <a:latin typeface="Cambria Math" panose="02040503050406030204" pitchFamily="18" charset="0"/>
                            <a:ea typeface="Times New Roman" panose="02020603050405020304" pitchFamily="18" charset="0"/>
                          </a:rPr>
                        </m:ctrlPr>
                      </m:sSubPr>
                      <m:e>
                        <m:r>
                          <a:rPr lang="en-IN" sz="1800" i="1" kern="100">
                            <a:solidFill>
                              <a:srgbClr val="000000"/>
                            </a:solidFill>
                            <a:effectLst/>
                            <a:latin typeface="Cambria Math" panose="02040503050406030204" pitchFamily="18" charset="0"/>
                            <a:ea typeface="Times New Roman" panose="02020603050405020304" pitchFamily="18" charset="0"/>
                          </a:rPr>
                          <m:t>𝑖</m:t>
                        </m:r>
                      </m:e>
                      <m:sub>
                        <m:r>
                          <a:rPr lang="en-IN" sz="1800" i="1" kern="100">
                            <a:solidFill>
                              <a:srgbClr val="000000"/>
                            </a:solidFill>
                            <a:effectLst/>
                            <a:latin typeface="Cambria Math" panose="02040503050406030204" pitchFamily="18" charset="0"/>
                            <a:ea typeface="Times New Roman" panose="02020603050405020304" pitchFamily="18" charset="0"/>
                          </a:rPr>
                          <m:t>𝑙</m:t>
                        </m:r>
                      </m:sub>
                    </m:sSub>
                  </m:oMath>
                </a14:m>
                <a:r>
                  <a:rPr lang="en-IN" sz="1800" kern="100"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repeat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      for all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ϵ  U do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effectLst/>
                  <a:latin typeface="Calibri" panose="020F0502020204030204" pitchFamily="34" charset="0"/>
                  <a:ea typeface="Calibri" panose="020F0502020204030204" pitchFamily="34" charset="0"/>
                </a:endParaRPr>
              </a:p>
            </p:txBody>
          </p:sp>
        </mc:Choice>
        <mc:Fallback xmlns="">
          <p:sp>
            <p:nvSpPr>
              <p:cNvPr id="5" name="TextBox 4">
                <a:extLst>
                  <a:ext uri="{FF2B5EF4-FFF2-40B4-BE49-F238E27FC236}">
                    <a16:creationId xmlns:a16="http://schemas.microsoft.com/office/drawing/2014/main" id="{834E25E1-34DA-18E5-3246-C6155577E5A8}"/>
                  </a:ext>
                </a:extLst>
              </p:cNvPr>
              <p:cNvSpPr txBox="1">
                <a:spLocks noRot="1" noChangeAspect="1" noMove="1" noResize="1" noEditPoints="1" noAdjustHandles="1" noChangeArrowheads="1" noChangeShapeType="1" noTextEdit="1"/>
              </p:cNvSpPr>
              <p:nvPr/>
            </p:nvSpPr>
            <p:spPr>
              <a:xfrm>
                <a:off x="228600" y="1066800"/>
                <a:ext cx="9220200" cy="5461367"/>
              </a:xfrm>
              <a:prstGeom prst="rect">
                <a:avLst/>
              </a:prstGeom>
              <a:blipFill>
                <a:blip r:embed="rId2"/>
                <a:stretch>
                  <a:fillRect l="-728"/>
                </a:stretch>
              </a:blipFill>
            </p:spPr>
            <p:txBody>
              <a:bodyPr/>
              <a:lstStyle/>
              <a:p>
                <a:r>
                  <a:rPr lang="en-IN">
                    <a:noFill/>
                  </a:rPr>
                  <a:t> </a:t>
                </a:r>
              </a:p>
            </p:txBody>
          </p:sp>
        </mc:Fallback>
      </mc:AlternateContent>
    </p:spTree>
    <p:extLst>
      <p:ext uri="{BB962C8B-B14F-4D97-AF65-F5344CB8AC3E}">
        <p14:creationId xmlns:p14="http://schemas.microsoft.com/office/powerpoint/2010/main" val="3564385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D5AF531-7097-893A-1CE1-5B77395D033B}"/>
                  </a:ext>
                </a:extLst>
              </p:cNvPr>
              <p:cNvSpPr txBox="1"/>
              <p:nvPr/>
            </p:nvSpPr>
            <p:spPr>
              <a:xfrm>
                <a:off x="381000" y="685800"/>
                <a:ext cx="6934200" cy="4656083"/>
              </a:xfrm>
              <a:prstGeom prst="rect">
                <a:avLst/>
              </a:prstGeom>
              <a:noFill/>
            </p:spPr>
            <p:txBody>
              <a:bodyPr wrap="square">
                <a:spAutoFit/>
              </a:bodyPr>
              <a:lstStyle/>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6:      Form the KNU rating vector </a:t>
                </a:r>
                <a14:m>
                  <m:oMath xmlns:m="http://schemas.openxmlformats.org/officeDocument/2006/math">
                    <m:sSubSup>
                      <m:sSubSupPr>
                        <m:ctrlPr>
                          <a:rPr lang="en-IN" sz="2000" i="1">
                            <a:latin typeface="Cambria Math" panose="02040503050406030204" pitchFamily="18" charset="0"/>
                          </a:rPr>
                        </m:ctrlPr>
                      </m:sSubSupPr>
                      <m:e>
                        <m:r>
                          <m:rPr>
                            <m:sty m:val="p"/>
                          </m:rPr>
                          <a:rPr lang="en-IN">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p</m:t>
                        </m:r>
                      </m:e>
                      <m:sub>
                        <m:r>
                          <a:rPr lang="en-IN"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IN"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𝑢</m:t>
                        </m:r>
                      </m:sup>
                    </m:sSubSup>
                  </m:oMath>
                </a14:m>
                <a:r>
                  <a:rPr lang="en-IN" dirty="0">
                    <a:solidFill>
                      <a:srgbClr val="000000"/>
                    </a:solidFill>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of user </a:t>
                </a:r>
                <a:r>
                  <a:rPr lang="en-US" sz="2000" i="1" dirty="0">
                    <a:latin typeface="Times New Roman" panose="02020603050405020304" pitchFamily="18" charset="0"/>
                    <a:ea typeface="Calibri" panose="020F0502020204030204" pitchFamily="34" charset="0"/>
                    <a:cs typeface="Times New Roman" panose="02020603050405020304" pitchFamily="18" charset="0"/>
                  </a:rPr>
                  <a:t>u</a:t>
                </a:r>
                <a:r>
                  <a:rPr lang="en-US" sz="2000" dirty="0">
                    <a:latin typeface="Times New Roman" panose="02020603050405020304" pitchFamily="18" charset="0"/>
                    <a:ea typeface="Calibri" panose="020F0502020204030204" pitchFamily="34" charset="0"/>
                    <a:cs typeface="Times New Roman" panose="02020603050405020304" pitchFamily="18" charset="0"/>
                  </a:rPr>
                  <a:t> on each item </a:t>
                </a:r>
                <a:r>
                  <a:rPr lang="en-US" sz="2000" i="1"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7:      Form the LNI rating vector </a:t>
                </a:r>
                <a14:m>
                  <m:oMath xmlns:m="http://schemas.openxmlformats.org/officeDocument/2006/math">
                    <m:sSubSup>
                      <m:sSubSupPr>
                        <m:ctrlPr>
                          <a:rPr lang="en-IN" sz="2000" i="1">
                            <a:latin typeface="Cambria Math" panose="02040503050406030204" pitchFamily="18" charset="0"/>
                          </a:rPr>
                        </m:ctrlPr>
                      </m:sSubSupPr>
                      <m:e>
                        <m:r>
                          <m:rPr>
                            <m:sty m:val="p"/>
                          </m:rPr>
                          <a:rPr lang="en-IN">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q</m:t>
                        </m:r>
                      </m:e>
                      <m:sub>
                        <m:r>
                          <a:rPr lang="en-IN"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IN"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𝑢</m:t>
                        </m:r>
                      </m:sup>
                    </m:sSubSup>
                  </m:oMath>
                </a14:m>
                <a:r>
                  <a:rPr lang="en-IN" dirty="0">
                    <a:solidFill>
                      <a:srgbClr val="000000"/>
                    </a:solidFill>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of each item </a:t>
                </a:r>
                <a:r>
                  <a:rPr lang="en-US" sz="2000" i="1"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from user </a:t>
                </a:r>
                <a:r>
                  <a:rPr lang="en-US" sz="2000" i="1" dirty="0">
                    <a:latin typeface="Times New Roman" panose="02020603050405020304" pitchFamily="18" charset="0"/>
                    <a:ea typeface="Calibri" panose="020F0502020204030204" pitchFamily="34" charset="0"/>
                    <a:cs typeface="Times New Roman" panose="02020603050405020304" pitchFamily="18" charset="0"/>
                  </a:rPr>
                  <a:t>u</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8:      Perform rating vector processing on  </a:t>
                </a:r>
                <a14:m>
                  <m:oMath xmlns:m="http://schemas.openxmlformats.org/officeDocument/2006/math">
                    <m:sSubSup>
                      <m:sSubSupPr>
                        <m:ctrlPr>
                          <a:rPr lang="en-IN" sz="2000" i="1" smtClean="0">
                            <a:effectLst/>
                            <a:latin typeface="Cambria Math" panose="02040503050406030204" pitchFamily="18" charset="0"/>
                          </a:rPr>
                        </m:ctrlPr>
                      </m:sSubSupPr>
                      <m:e>
                        <m:r>
                          <m:rPr>
                            <m:sty m:val="p"/>
                          </m:rPr>
                          <a:rPr lang="en-IN" sz="2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p</m:t>
                        </m:r>
                      </m:e>
                      <m:sub>
                        <m:r>
                          <a:rPr lang="en-IN"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IN"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sup>
                    </m:sSubSup>
                  </m:oMath>
                </a14:m>
                <a:r>
                  <a:rPr lang="en-IN" sz="2000" dirty="0">
                    <a:solidFill>
                      <a:srgbClr val="000000"/>
                    </a:solidFill>
                    <a:effectLst/>
                    <a:latin typeface="Times New Roman" panose="02020603050405020304" pitchFamily="18" charset="0"/>
                    <a:ea typeface="Times New Roman" panose="02020603050405020304" pitchFamily="18" charset="0"/>
                  </a:rPr>
                  <a:t> and  </a:t>
                </a:r>
                <a14:m>
                  <m:oMath xmlns:m="http://schemas.openxmlformats.org/officeDocument/2006/math">
                    <m:sSubSup>
                      <m:sSubSupPr>
                        <m:ctrlPr>
                          <a:rPr lang="en-IN" sz="2000" i="1">
                            <a:effectLst/>
                            <a:latin typeface="Cambria Math" panose="02040503050406030204" pitchFamily="18" charset="0"/>
                          </a:rPr>
                        </m:ctrlPr>
                      </m:sSubSupPr>
                      <m:e>
                        <m:r>
                          <m:rPr>
                            <m:sty m:val="p"/>
                          </m:rPr>
                          <a:rPr lang="en-IN" sz="2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q</m:t>
                        </m:r>
                      </m:e>
                      <m:sub>
                        <m:r>
                          <a:rPr lang="en-IN"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IN"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sup>
                    </m:sSubSup>
                  </m:oMath>
                </a14:m>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9:      Construct the training sample </a:t>
                </a:r>
                <a14:m>
                  <m:oMath xmlns:m="http://schemas.openxmlformats.org/officeDocument/2006/math">
                    <m:sSubSup>
                      <m:sSubSupPr>
                        <m:ctrlPr>
                          <a:rPr lang="en-IN" sz="2000" i="1" kern="100" smtClean="0">
                            <a:solidFill>
                              <a:srgbClr val="000000"/>
                            </a:solidFill>
                            <a:effectLst/>
                            <a:latin typeface="Cambria Math" panose="02040503050406030204" pitchFamily="18" charset="0"/>
                            <a:ea typeface="Times New Roman" panose="02020603050405020304" pitchFamily="18" charset="0"/>
                          </a:rPr>
                        </m:ctrlPr>
                      </m:sSubSupPr>
                      <m:e>
                        <m:r>
                          <a:rPr lang="en-IN" sz="2000" b="0" i="1" kern="100">
                            <a:solidFill>
                              <a:srgbClr val="000000"/>
                            </a:solidFill>
                            <a:effectLst/>
                            <a:latin typeface="Cambria Math" panose="02040503050406030204" pitchFamily="18" charset="0"/>
                            <a:ea typeface="Times New Roman" panose="02020603050405020304" pitchFamily="18" charset="0"/>
                          </a:rPr>
                          <m:t>𝑑</m:t>
                        </m:r>
                      </m:e>
                      <m:sub>
                        <m:acc>
                          <m:accPr>
                            <m:chr m:val="̇"/>
                            <m:ctrlPr>
                              <a:rPr lang="en-IN" sz="2000" i="1" kern="100">
                                <a:solidFill>
                                  <a:srgbClr val="000000"/>
                                </a:solidFill>
                                <a:effectLst/>
                                <a:latin typeface="Cambria Math" panose="02040503050406030204" pitchFamily="18" charset="0"/>
                                <a:ea typeface="Times New Roman" panose="02020603050405020304" pitchFamily="18" charset="0"/>
                              </a:rPr>
                            </m:ctrlPr>
                          </m:accPr>
                          <m:e>
                            <m:r>
                              <a:rPr lang="en-IN" sz="2000" b="0" i="1" kern="100">
                                <a:solidFill>
                                  <a:srgbClr val="000000"/>
                                </a:solidFill>
                                <a:effectLst/>
                                <a:latin typeface="Cambria Math" panose="02040503050406030204" pitchFamily="18" charset="0"/>
                                <a:ea typeface="Times New Roman" panose="02020603050405020304" pitchFamily="18" charset="0"/>
                              </a:rPr>
                              <m:t>𝑖</m:t>
                            </m:r>
                          </m:e>
                        </m:acc>
                      </m:sub>
                      <m:sup>
                        <m:r>
                          <a:rPr lang="en-IN" sz="2000" b="0" i="1" kern="100">
                            <a:solidFill>
                              <a:srgbClr val="000000"/>
                            </a:solidFill>
                            <a:effectLst/>
                            <a:latin typeface="Cambria Math" panose="02040503050406030204" pitchFamily="18" charset="0"/>
                            <a:ea typeface="Times New Roman" panose="02020603050405020304" pitchFamily="18" charset="0"/>
                          </a:rPr>
                          <m:t>𝑢</m:t>
                        </m:r>
                      </m:sup>
                    </m:sSubSup>
                    <m:r>
                      <a:rPr lang="en-IN" sz="2000" i="1" kern="100">
                        <a:solidFill>
                          <a:srgbClr val="000000"/>
                        </a:solidFill>
                        <a:effectLst/>
                        <a:latin typeface="Cambria Math" panose="02040503050406030204" pitchFamily="18" charset="0"/>
                        <a:ea typeface="Times New Roman" panose="02020603050405020304" pitchFamily="18" charset="0"/>
                      </a:rPr>
                      <m:t> </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each item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800" b="1" kern="100" dirty="0">
                    <a:solidFill>
                      <a:srgbClr val="000000"/>
                    </a:solidFill>
                    <a:effectLst/>
                    <a:latin typeface="Times New Roman" panose="02020603050405020304" pitchFamily="18" charset="0"/>
                    <a:ea typeface="Times New Roman" panose="02020603050405020304" pitchFamily="18" charset="0"/>
                  </a:rPr>
                  <a:t>for all </a:t>
                </a:r>
                <a14:m>
                  <m:oMath xmlns:m="http://schemas.openxmlformats.org/officeDocument/2006/math">
                    <m:sSubSup>
                      <m:sSubSupPr>
                        <m:ctrlPr>
                          <a:rPr lang="en-IN" sz="1800" b="1" i="1" kern="100">
                            <a:solidFill>
                              <a:srgbClr val="000000"/>
                            </a:solidFill>
                            <a:effectLst/>
                            <a:latin typeface="Cambria Math" panose="02040503050406030204" pitchFamily="18" charset="0"/>
                            <a:ea typeface="Times New Roman" panose="02020603050405020304" pitchFamily="18" charset="0"/>
                          </a:rPr>
                        </m:ctrlPr>
                      </m:sSubSupPr>
                      <m:e>
                        <m:r>
                          <a:rPr lang="en-IN" sz="1800" b="1" i="1" kern="100">
                            <a:solidFill>
                              <a:srgbClr val="000000"/>
                            </a:solidFill>
                            <a:effectLst/>
                            <a:latin typeface="Cambria Math" panose="02040503050406030204" pitchFamily="18" charset="0"/>
                            <a:ea typeface="Times New Roman" panose="02020603050405020304" pitchFamily="18" charset="0"/>
                          </a:rPr>
                          <m:t>𝐝</m:t>
                        </m:r>
                      </m:e>
                      <m:sub>
                        <m:acc>
                          <m:accPr>
                            <m:chr m:val="̇"/>
                            <m:ctrlPr>
                              <a:rPr lang="en-IN" sz="1800" b="1" i="1" kern="100">
                                <a:solidFill>
                                  <a:srgbClr val="000000"/>
                                </a:solidFill>
                                <a:effectLst/>
                                <a:latin typeface="Cambria Math" panose="02040503050406030204" pitchFamily="18" charset="0"/>
                                <a:ea typeface="Times New Roman" panose="02020603050405020304" pitchFamily="18" charset="0"/>
                              </a:rPr>
                            </m:ctrlPr>
                          </m:accPr>
                          <m:e>
                            <m:r>
                              <a:rPr lang="en-IN" sz="1800" b="1" i="1" kern="100">
                                <a:solidFill>
                                  <a:srgbClr val="000000"/>
                                </a:solidFill>
                                <a:effectLst/>
                                <a:latin typeface="Cambria Math" panose="02040503050406030204" pitchFamily="18" charset="0"/>
                                <a:ea typeface="Times New Roman" panose="02020603050405020304" pitchFamily="18" charset="0"/>
                              </a:rPr>
                              <m:t>𝒊</m:t>
                            </m:r>
                          </m:e>
                        </m:acc>
                      </m:sub>
                      <m:sup>
                        <m:r>
                          <a:rPr lang="en-IN" sz="1800" b="1" i="1" kern="100">
                            <a:solidFill>
                              <a:srgbClr val="000000"/>
                            </a:solidFill>
                            <a:effectLst/>
                            <a:latin typeface="Cambria Math" panose="02040503050406030204" pitchFamily="18" charset="0"/>
                            <a:ea typeface="Times New Roman" panose="02020603050405020304" pitchFamily="18" charset="0"/>
                          </a:rPr>
                          <m:t>𝒖</m:t>
                        </m:r>
                      </m:sup>
                    </m:sSubSup>
                    <m:r>
                      <a:rPr lang="en-IN" sz="1800" i="1" kern="100">
                        <a:solidFill>
                          <a:srgbClr val="000000"/>
                        </a:solidFill>
                        <a:effectLst/>
                        <a:latin typeface="Cambria Math" panose="02040503050406030204" pitchFamily="18" charset="0"/>
                        <a:ea typeface="Times New Roman" panose="02020603050405020304" pitchFamily="18" charset="0"/>
                      </a:rPr>
                      <m:t> </m:t>
                    </m:r>
                  </m:oMath>
                </a14:m>
                <a:r>
                  <a:rPr lang="en-IN" sz="1800" kern="100" dirty="0">
                    <a:solidFill>
                      <a:srgbClr val="000000"/>
                    </a:solidFill>
                    <a:effectLst/>
                    <a:latin typeface="Times New Roman" panose="02020603050405020304" pitchFamily="18" charset="0"/>
                    <a:ea typeface="Times New Roman" panose="02020603050405020304" pitchFamily="18" charset="0"/>
                  </a:rPr>
                  <a:t>ϵ </a:t>
                </a:r>
                <a14:m>
                  <m:oMath xmlns:m="http://schemas.openxmlformats.org/officeDocument/2006/math">
                    <m:sSup>
                      <m:sSupPr>
                        <m:ctrlPr>
                          <a:rPr lang="en-IN" sz="1800" i="1" kern="100">
                            <a:solidFill>
                              <a:srgbClr val="000000"/>
                            </a:solidFill>
                            <a:effectLst/>
                            <a:latin typeface="Cambria Math" panose="02040503050406030204" pitchFamily="18" charset="0"/>
                            <a:ea typeface="Times New Roman" panose="02020603050405020304" pitchFamily="18" charset="0"/>
                          </a:rPr>
                        </m:ctrlPr>
                      </m:sSupPr>
                      <m:e>
                        <m:r>
                          <a:rPr lang="en-IN" sz="1800" i="1" kern="100">
                            <a:solidFill>
                              <a:srgbClr val="000000"/>
                            </a:solidFill>
                            <a:effectLst/>
                            <a:latin typeface="Cambria Math" panose="02040503050406030204" pitchFamily="18" charset="0"/>
                            <a:ea typeface="Times New Roman" panose="02020603050405020304" pitchFamily="18" charset="0"/>
                          </a:rPr>
                          <m:t>𝐷</m:t>
                        </m:r>
                      </m:e>
                      <m:sup>
                        <m:r>
                          <a:rPr lang="en-IN" sz="1800" i="1" kern="100">
                            <a:solidFill>
                              <a:srgbClr val="000000"/>
                            </a:solidFill>
                            <a:effectLst/>
                            <a:latin typeface="Cambria Math" panose="02040503050406030204" pitchFamily="18" charset="0"/>
                            <a:ea typeface="Times New Roman" panose="02020603050405020304" pitchFamily="18" charset="0"/>
                          </a:rPr>
                          <m:t>𝑢</m:t>
                        </m:r>
                      </m:sup>
                    </m:sSup>
                    <m:r>
                      <a:rPr lang="en-IN" sz="1800" i="1" kern="100">
                        <a:solidFill>
                          <a:srgbClr val="000000"/>
                        </a:solidFill>
                        <a:effectLst/>
                        <a:latin typeface="Cambria Math" panose="02040503050406030204" pitchFamily="18" charset="0"/>
                        <a:ea typeface="Times New Roman" panose="02020603050405020304" pitchFamily="18" charset="0"/>
                      </a:rPr>
                      <m:t> </m:t>
                    </m:r>
                  </m:oMath>
                </a14:m>
                <a:r>
                  <a:rPr lang="en-IN" sz="1800" b="1" kern="100" dirty="0">
                    <a:solidFill>
                      <a:srgbClr val="000000"/>
                    </a:solidFill>
                    <a:effectLst/>
                    <a:latin typeface="Times New Roman" panose="02020603050405020304" pitchFamily="18" charset="0"/>
                    <a:ea typeface="Times New Roman" panose="02020603050405020304" pitchFamily="18" charset="0"/>
                  </a:rPr>
                  <a:t>do</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11:          Predict the rating </a:t>
                </a:r>
                <a14:m>
                  <m:oMath xmlns:m="http://schemas.openxmlformats.org/officeDocument/2006/math">
                    <m:sSub>
                      <m:sSubPr>
                        <m:ctrlPr>
                          <a:rPr lang="en-IN" sz="1800" i="1" kern="100" smtClean="0">
                            <a:solidFill>
                              <a:srgbClr val="000000"/>
                            </a:solidFill>
                            <a:effectLst/>
                            <a:latin typeface="Cambria Math" panose="02040503050406030204" pitchFamily="18" charset="0"/>
                            <a:ea typeface="Times New Roman" panose="02020603050405020304" pitchFamily="18" charset="0"/>
                          </a:rPr>
                        </m:ctrlPr>
                      </m:sSubPr>
                      <m:e>
                        <m:acc>
                          <m:accPr>
                            <m:chr m:val="̂"/>
                            <m:ctrlPr>
                              <a:rPr lang="en-IN" sz="1800" i="1" kern="100">
                                <a:solidFill>
                                  <a:srgbClr val="000000"/>
                                </a:solidFill>
                                <a:effectLst/>
                                <a:latin typeface="Cambria Math" panose="02040503050406030204" pitchFamily="18" charset="0"/>
                                <a:ea typeface="Times New Roman" panose="02020603050405020304" pitchFamily="18" charset="0"/>
                              </a:rPr>
                            </m:ctrlPr>
                          </m:accPr>
                          <m:e>
                            <m:r>
                              <a:rPr lang="en-IN" sz="1800" i="1" kern="100">
                                <a:solidFill>
                                  <a:srgbClr val="000000"/>
                                </a:solidFill>
                                <a:effectLst/>
                                <a:latin typeface="Cambria Math" panose="02040503050406030204" pitchFamily="18" charset="0"/>
                                <a:ea typeface="Times New Roman" panose="02020603050405020304" pitchFamily="18" charset="0"/>
                              </a:rPr>
                              <m:t>𝑟</m:t>
                            </m:r>
                          </m:e>
                        </m:acc>
                      </m:e>
                      <m:sub>
                        <m:r>
                          <a:rPr lang="en-IN" sz="1800" i="1" kern="100">
                            <a:solidFill>
                              <a:srgbClr val="000000"/>
                            </a:solidFill>
                            <a:effectLst/>
                            <a:latin typeface="Cambria Math" panose="02040503050406030204" pitchFamily="18" charset="0"/>
                            <a:ea typeface="Times New Roman" panose="02020603050405020304" pitchFamily="18" charset="0"/>
                          </a:rPr>
                          <m:t>𝑢</m:t>
                        </m:r>
                        <m:r>
                          <a:rPr lang="en-IN" sz="1800" i="1" kern="100">
                            <a:solidFill>
                              <a:srgbClr val="000000"/>
                            </a:solidFill>
                            <a:effectLst/>
                            <a:latin typeface="Cambria Math" panose="02040503050406030204" pitchFamily="18" charset="0"/>
                            <a:ea typeface="Times New Roman" panose="02020603050405020304" pitchFamily="18" charset="0"/>
                          </a:rPr>
                          <m:t>,</m:t>
                        </m:r>
                        <m:r>
                          <a:rPr lang="en-IN" sz="1800" i="1" kern="100">
                            <a:solidFill>
                              <a:srgbClr val="000000"/>
                            </a:solidFill>
                            <a:effectLst/>
                            <a:latin typeface="Cambria Math" panose="02040503050406030204" pitchFamily="18" charset="0"/>
                            <a:ea typeface="Times New Roman" panose="02020603050405020304" pitchFamily="18" charset="0"/>
                          </a:rPr>
                          <m:t>𝑖</m:t>
                        </m:r>
                      </m:sub>
                    </m:sSub>
                  </m:oMath>
                </a14:m>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1800" kern="100" dirty="0">
                    <a:solidFill>
                      <a:srgbClr val="000000"/>
                    </a:solidFill>
                    <a:effectLst/>
                    <a:latin typeface="Times New Roman" panose="02020603050405020304" pitchFamily="18" charset="0"/>
                    <a:ea typeface="Times New Roman" panose="02020603050405020304" pitchFamily="18" charset="0"/>
                  </a:rPr>
                  <a:t>Update </a:t>
                </a:r>
                <a14:m>
                  <m:oMath xmlns:m="http://schemas.openxmlformats.org/officeDocument/2006/math">
                    <m:sSub>
                      <m:sSubPr>
                        <m:ctrlPr>
                          <a:rPr lang="en-IN" sz="1800" i="1" kern="100">
                            <a:solidFill>
                              <a:srgbClr val="000000"/>
                            </a:solidFill>
                            <a:effectLst/>
                            <a:latin typeface="Cambria Math" panose="02040503050406030204" pitchFamily="18" charset="0"/>
                            <a:ea typeface="Times New Roman" panose="02020603050405020304" pitchFamily="18" charset="0"/>
                          </a:rPr>
                        </m:ctrlPr>
                      </m:sSubPr>
                      <m:e>
                        <m:r>
                          <a:rPr lang="en-IN" sz="1800" i="1" kern="100">
                            <a:solidFill>
                              <a:srgbClr val="000000"/>
                            </a:solidFill>
                            <a:effectLst/>
                            <a:latin typeface="Cambria Math" panose="02040503050406030204" pitchFamily="18" charset="0"/>
                            <a:ea typeface="Times New Roman" panose="02020603050405020304" pitchFamily="18" charset="0"/>
                          </a:rPr>
                          <m:t>𝐴</m:t>
                        </m:r>
                      </m:e>
                      <m:sub>
                        <m:sSup>
                          <m:sSupPr>
                            <m:ctrlPr>
                              <a:rPr lang="en-IN" sz="1800" i="1" kern="100">
                                <a:solidFill>
                                  <a:srgbClr val="000000"/>
                                </a:solidFill>
                                <a:effectLst/>
                                <a:latin typeface="Cambria Math" panose="02040503050406030204" pitchFamily="18" charset="0"/>
                                <a:ea typeface="Times New Roman" panose="02020603050405020304" pitchFamily="18" charset="0"/>
                              </a:rPr>
                            </m:ctrlPr>
                          </m:sSupPr>
                          <m:e>
                            <m:r>
                              <a:rPr lang="en-IN" sz="1800" i="1" kern="100">
                                <a:solidFill>
                                  <a:srgbClr val="000000"/>
                                </a:solidFill>
                                <a:effectLst/>
                                <a:latin typeface="Cambria Math" panose="02040503050406030204" pitchFamily="18" charset="0"/>
                                <a:ea typeface="Times New Roman" panose="02020603050405020304" pitchFamily="18" charset="0"/>
                              </a:rPr>
                              <m:t>𝑛</m:t>
                            </m:r>
                          </m:e>
                          <m:sup>
                            <m:r>
                              <a:rPr lang="en-IN" sz="1800" i="1" kern="100">
                                <a:solidFill>
                                  <a:srgbClr val="000000"/>
                                </a:solidFill>
                                <a:effectLst/>
                                <a:latin typeface="Cambria Math" panose="02040503050406030204" pitchFamily="18" charset="0"/>
                                <a:ea typeface="Times New Roman" panose="02020603050405020304" pitchFamily="18" charset="0"/>
                              </a:rPr>
                              <m:t>𝑢</m:t>
                            </m:r>
                            <m:r>
                              <a:rPr lang="en-IN" sz="1800" i="1" kern="100">
                                <a:solidFill>
                                  <a:srgbClr val="000000"/>
                                </a:solidFill>
                                <a:effectLst/>
                                <a:latin typeface="Cambria Math" panose="02040503050406030204" pitchFamily="18" charset="0"/>
                                <a:ea typeface="Times New Roman" panose="02020603050405020304" pitchFamily="18" charset="0"/>
                              </a:rPr>
                              <m:t>∗</m:t>
                            </m:r>
                          </m:sup>
                        </m:sSup>
                      </m:sub>
                    </m:sSub>
                    <m:r>
                      <a:rPr lang="en-IN" sz="1800" i="1" kern="100">
                        <a:solidFill>
                          <a:srgbClr val="000000"/>
                        </a:solidFill>
                        <a:effectLst/>
                        <a:latin typeface="Cambria Math" panose="02040503050406030204" pitchFamily="18" charset="0"/>
                        <a:ea typeface="Times New Roman" panose="02020603050405020304" pitchFamily="18" charset="0"/>
                      </a:rPr>
                      <m:t>,</m:t>
                    </m:r>
                    <m:sSup>
                      <m:sSupPr>
                        <m:ctrlPr>
                          <a:rPr lang="en-IN" sz="1800" i="1" kern="100">
                            <a:solidFill>
                              <a:srgbClr val="000000"/>
                            </a:solidFill>
                            <a:effectLst/>
                            <a:latin typeface="Cambria Math" panose="02040503050406030204" pitchFamily="18" charset="0"/>
                            <a:ea typeface="Times New Roman" panose="02020603050405020304" pitchFamily="18" charset="0"/>
                          </a:rPr>
                        </m:ctrlPr>
                      </m:sSupPr>
                      <m:e>
                        <m:r>
                          <m:rPr>
                            <m:sty m:val="p"/>
                          </m:rPr>
                          <a:rPr lang="en-IN" sz="1800" kern="100">
                            <a:solidFill>
                              <a:srgbClr val="000000"/>
                            </a:solidFill>
                            <a:effectLst/>
                            <a:latin typeface="Cambria Math" panose="02040503050406030204" pitchFamily="18" charset="0"/>
                            <a:ea typeface="Times New Roman" panose="02020603050405020304" pitchFamily="18" charset="0"/>
                          </a:rPr>
                          <m:t>W</m:t>
                        </m:r>
                      </m:e>
                      <m:sup>
                        <m:r>
                          <a:rPr lang="en-IN" sz="1800" i="1" kern="100">
                            <a:solidFill>
                              <a:srgbClr val="000000"/>
                            </a:solidFill>
                            <a:effectLst/>
                            <a:latin typeface="Cambria Math" panose="02040503050406030204" pitchFamily="18" charset="0"/>
                            <a:ea typeface="Times New Roman" panose="02020603050405020304" pitchFamily="18" charset="0"/>
                          </a:rPr>
                          <m:t>𝑢</m:t>
                        </m:r>
                      </m:sup>
                    </m:sSup>
                  </m:oMath>
                </a14:m>
                <a:r>
                  <a:rPr lang="en-IN" sz="1800" kern="1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Sup>
                      <m:sSubSupPr>
                        <m:ctrlPr>
                          <a:rPr lang="en-IN" sz="1800" i="1" kern="100">
                            <a:solidFill>
                              <a:srgbClr val="000000"/>
                            </a:solidFill>
                            <a:effectLst/>
                            <a:latin typeface="Cambria Math" panose="02040503050406030204" pitchFamily="18" charset="0"/>
                            <a:ea typeface="Times New Roman" panose="02020603050405020304" pitchFamily="18" charset="0"/>
                          </a:rPr>
                        </m:ctrlPr>
                      </m:sSubSupPr>
                      <m:e>
                        <m:r>
                          <m:rPr>
                            <m:sty m:val="p"/>
                          </m:rPr>
                          <a:rPr lang="en-IN" sz="1800" kern="100">
                            <a:solidFill>
                              <a:srgbClr val="000000"/>
                            </a:solidFill>
                            <a:effectLst/>
                            <a:latin typeface="Cambria Math" panose="02040503050406030204" pitchFamily="18" charset="0"/>
                            <a:ea typeface="Times New Roman" panose="02020603050405020304" pitchFamily="18" charset="0"/>
                          </a:rPr>
                          <m:t>b</m:t>
                        </m:r>
                      </m:e>
                      <m:sub>
                        <m:r>
                          <a:rPr lang="en-IN" sz="1800" i="1" kern="100">
                            <a:solidFill>
                              <a:srgbClr val="000000"/>
                            </a:solidFill>
                            <a:effectLst/>
                            <a:latin typeface="Cambria Math" panose="02040503050406030204" pitchFamily="18" charset="0"/>
                            <a:ea typeface="Times New Roman" panose="02020603050405020304" pitchFamily="18" charset="0"/>
                          </a:rPr>
                          <m:t>𝑖𝑛𝑝𝑢𝑡</m:t>
                        </m:r>
                      </m:sub>
                      <m:sup>
                        <m:r>
                          <a:rPr lang="en-IN" sz="1800" i="1" kern="100">
                            <a:solidFill>
                              <a:srgbClr val="000000"/>
                            </a:solidFill>
                            <a:effectLst/>
                            <a:latin typeface="Cambria Math" panose="02040503050406030204" pitchFamily="18" charset="0"/>
                            <a:ea typeface="Times New Roman" panose="02020603050405020304" pitchFamily="18" charset="0"/>
                          </a:rPr>
                          <m:t>𝑢</m:t>
                        </m:r>
                      </m:sup>
                    </m:sSubSup>
                  </m:oMath>
                </a14:m>
                <a:r>
                  <a:rPr lang="en-IN" sz="1800" kern="1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Sup>
                      <m:sSubSupPr>
                        <m:ctrlPr>
                          <a:rPr lang="en-IN" sz="1800" i="1" kern="100">
                            <a:solidFill>
                              <a:srgbClr val="000000"/>
                            </a:solidFill>
                            <a:effectLst/>
                            <a:latin typeface="Cambria Math" panose="02040503050406030204" pitchFamily="18" charset="0"/>
                            <a:ea typeface="Times New Roman" panose="02020603050405020304" pitchFamily="18" charset="0"/>
                          </a:rPr>
                        </m:ctrlPr>
                      </m:sSubSupPr>
                      <m:e>
                        <m:r>
                          <a:rPr lang="en-IN" sz="1800" i="1" kern="100">
                            <a:solidFill>
                              <a:srgbClr val="000000"/>
                            </a:solidFill>
                            <a:effectLst/>
                            <a:latin typeface="Cambria Math" panose="02040503050406030204" pitchFamily="18" charset="0"/>
                            <a:ea typeface="Times New Roman" panose="02020603050405020304" pitchFamily="18" charset="0"/>
                          </a:rPr>
                          <m:t>𝑤</m:t>
                        </m:r>
                      </m:e>
                      <m:sub>
                        <m:r>
                          <a:rPr lang="en-IN" sz="1800" i="1" kern="100">
                            <a:solidFill>
                              <a:srgbClr val="000000"/>
                            </a:solidFill>
                            <a:effectLst/>
                            <a:latin typeface="Cambria Math" panose="02040503050406030204" pitchFamily="18" charset="0"/>
                            <a:ea typeface="Times New Roman" panose="02020603050405020304" pitchFamily="18" charset="0"/>
                          </a:rPr>
                          <m:t>h𝑖𝑑𝑑𝑒𝑛</m:t>
                        </m:r>
                      </m:sub>
                      <m:sup>
                        <m:r>
                          <a:rPr lang="en-IN" sz="1800" i="1" kern="100">
                            <a:solidFill>
                              <a:srgbClr val="000000"/>
                            </a:solidFill>
                            <a:effectLst/>
                            <a:latin typeface="Cambria Math" panose="02040503050406030204" pitchFamily="18" charset="0"/>
                            <a:ea typeface="Times New Roman" panose="02020603050405020304" pitchFamily="18" charset="0"/>
                          </a:rPr>
                          <m:t>𝑢</m:t>
                        </m:r>
                      </m:sup>
                    </m:sSubSup>
                  </m:oMath>
                </a14:m>
                <a:r>
                  <a:rPr lang="en-IN" sz="1800" kern="1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Sup>
                      <m:sSubSupPr>
                        <m:ctrlPr>
                          <a:rPr lang="en-IN" sz="1800" i="1" kern="100">
                            <a:solidFill>
                              <a:srgbClr val="000000"/>
                            </a:solidFill>
                            <a:effectLst/>
                            <a:latin typeface="Cambria Math" panose="02040503050406030204" pitchFamily="18" charset="0"/>
                            <a:ea typeface="Times New Roman" panose="02020603050405020304" pitchFamily="18" charset="0"/>
                          </a:rPr>
                        </m:ctrlPr>
                      </m:sSubSupPr>
                      <m:e>
                        <m:r>
                          <a:rPr lang="en-IN" sz="1800" i="1" kern="100">
                            <a:solidFill>
                              <a:srgbClr val="000000"/>
                            </a:solidFill>
                            <a:effectLst/>
                            <a:latin typeface="Cambria Math" panose="02040503050406030204" pitchFamily="18" charset="0"/>
                            <a:ea typeface="Times New Roman" panose="02020603050405020304" pitchFamily="18" charset="0"/>
                          </a:rPr>
                          <m:t>𝑏</m:t>
                        </m:r>
                      </m:e>
                      <m:sub>
                        <m:r>
                          <a:rPr lang="en-IN" sz="1800" i="1" kern="100">
                            <a:solidFill>
                              <a:srgbClr val="000000"/>
                            </a:solidFill>
                            <a:effectLst/>
                            <a:latin typeface="Cambria Math" panose="02040503050406030204" pitchFamily="18" charset="0"/>
                            <a:ea typeface="Times New Roman" panose="02020603050405020304" pitchFamily="18" charset="0"/>
                          </a:rPr>
                          <m:t>h𝑖𝑑𝑑𝑒𝑛</m:t>
                        </m:r>
                      </m:sub>
                      <m:sup>
                        <m:r>
                          <a:rPr lang="en-IN" sz="1800" i="1" kern="100">
                            <a:solidFill>
                              <a:srgbClr val="000000"/>
                            </a:solidFill>
                            <a:effectLst/>
                            <a:latin typeface="Cambria Math" panose="02040503050406030204" pitchFamily="18" charset="0"/>
                            <a:ea typeface="Times New Roman" panose="02020603050405020304" pitchFamily="18" charset="0"/>
                          </a:rPr>
                          <m:t>𝑢</m:t>
                        </m:r>
                      </m:sup>
                    </m:sSubSup>
                  </m:oMath>
                </a14:m>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13:          end for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14:     end for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15: until converges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7D5AF531-7097-893A-1CE1-5B77395D033B}"/>
                  </a:ext>
                </a:extLst>
              </p:cNvPr>
              <p:cNvSpPr txBox="1">
                <a:spLocks noRot="1" noChangeAspect="1" noMove="1" noResize="1" noEditPoints="1" noAdjustHandles="1" noChangeArrowheads="1" noChangeShapeType="1" noTextEdit="1"/>
              </p:cNvSpPr>
              <p:nvPr/>
            </p:nvSpPr>
            <p:spPr>
              <a:xfrm>
                <a:off x="381000" y="685800"/>
                <a:ext cx="6934200" cy="4656083"/>
              </a:xfrm>
              <a:prstGeom prst="rect">
                <a:avLst/>
              </a:prstGeom>
              <a:blipFill>
                <a:blip r:embed="rId2"/>
                <a:stretch>
                  <a:fillRect l="-967" b="-1442"/>
                </a:stretch>
              </a:blipFill>
            </p:spPr>
            <p:txBody>
              <a:bodyPr/>
              <a:lstStyle/>
              <a:p>
                <a:r>
                  <a:rPr lang="en-IN">
                    <a:noFill/>
                  </a:rPr>
                  <a:t> </a:t>
                </a:r>
              </a:p>
            </p:txBody>
          </p:sp>
        </mc:Fallback>
      </mc:AlternateContent>
    </p:spTree>
    <p:extLst>
      <p:ext uri="{BB962C8B-B14F-4D97-AF65-F5344CB8AC3E}">
        <p14:creationId xmlns:p14="http://schemas.microsoft.com/office/powerpoint/2010/main" val="42766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4435-8F30-B34A-4BE1-7B74D05DA238}"/>
              </a:ext>
            </a:extLst>
          </p:cNvPr>
          <p:cNvSpPr>
            <a:spLocks noGrp="1"/>
          </p:cNvSpPr>
          <p:nvPr>
            <p:ph type="title"/>
          </p:nvPr>
        </p:nvSpPr>
        <p:spPr>
          <a:xfrm>
            <a:off x="457200" y="0"/>
            <a:ext cx="8229600" cy="1143000"/>
          </a:xfrm>
        </p:spPr>
        <p:txBody>
          <a:bodyPr>
            <a:normAutofit/>
          </a:bodyPr>
          <a:lstStyle/>
          <a:p>
            <a:r>
              <a:rPr lang="en-GB" sz="2400" dirty="0">
                <a:solidFill>
                  <a:schemeClr val="tx2"/>
                </a:solidFill>
                <a:latin typeface="Times New Roman" panose="02020603050405020304" pitchFamily="18" charset="0"/>
                <a:cs typeface="Times New Roman" panose="02020603050405020304" pitchFamily="18" charset="0"/>
              </a:rPr>
              <a:t>OVERVIEW</a:t>
            </a:r>
            <a:r>
              <a:rPr lang="en-GB" sz="2400" dirty="0"/>
              <a:t> </a:t>
            </a:r>
            <a:endParaRPr lang="en-US" sz="2400" dirty="0"/>
          </a:p>
        </p:txBody>
      </p:sp>
      <p:sp>
        <p:nvSpPr>
          <p:cNvPr id="3" name="Content Placeholder 2">
            <a:extLst>
              <a:ext uri="{FF2B5EF4-FFF2-40B4-BE49-F238E27FC236}">
                <a16:creationId xmlns:a16="http://schemas.microsoft.com/office/drawing/2014/main" id="{15B8E50E-3F58-21F2-7803-410E95AD5F7B}"/>
              </a:ext>
            </a:extLst>
          </p:cNvPr>
          <p:cNvSpPr>
            <a:spLocks noGrp="1"/>
          </p:cNvSpPr>
          <p:nvPr>
            <p:ph idx="1"/>
          </p:nvPr>
        </p:nvSpPr>
        <p:spPr>
          <a:xfrm>
            <a:off x="533400" y="607060"/>
            <a:ext cx="8229600" cy="5946140"/>
          </a:xfrm>
        </p:spPr>
        <p:txBody>
          <a:bodyPr>
            <a:normAutofit fontScale="92500" lnSpcReduction="20000"/>
          </a:bodyPr>
          <a:lstStyle/>
          <a:p>
            <a:pPr marL="0" indent="0">
              <a:buNone/>
            </a:pPr>
            <a:endParaRPr lang="en-GB"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Problem Statement</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Objectives</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Scope of the project</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System architecture</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Module description </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Algorithm</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Implementation</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Performance Analysis</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Conclusion and Future Work</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References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817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D92E-D226-24CE-5ADB-CD4E7C4781E9}"/>
              </a:ext>
            </a:extLst>
          </p:cNvPr>
          <p:cNvSpPr>
            <a:spLocks noGrp="1"/>
          </p:cNvSpPr>
          <p:nvPr>
            <p:ph type="title"/>
          </p:nvPr>
        </p:nvSpPr>
        <p:spPr>
          <a:xfrm>
            <a:off x="457200" y="274638"/>
            <a:ext cx="8229600" cy="715962"/>
          </a:xfrm>
        </p:spPr>
        <p:txBody>
          <a:bodyPr>
            <a:normAutofit/>
          </a:bodyPr>
          <a:lstStyle/>
          <a:p>
            <a:r>
              <a:rPr lang="en-IN" sz="2400" dirty="0">
                <a:latin typeface="Times New Roman" panose="02020603050405020304" pitchFamily="18" charset="0"/>
                <a:cs typeface="Times New Roman" panose="02020603050405020304" pitchFamily="18" charset="0"/>
              </a:rPr>
              <a:t>IMPLEMENTATION</a:t>
            </a:r>
          </a:p>
        </p:txBody>
      </p:sp>
      <p:sp>
        <p:nvSpPr>
          <p:cNvPr id="4" name="TextBox 3">
            <a:extLst>
              <a:ext uri="{FF2B5EF4-FFF2-40B4-BE49-F238E27FC236}">
                <a16:creationId xmlns:a16="http://schemas.microsoft.com/office/drawing/2014/main" id="{07C595B9-BDF2-DD49-8AE7-ED7C4AC19668}"/>
              </a:ext>
            </a:extLst>
          </p:cNvPr>
          <p:cNvSpPr txBox="1"/>
          <p:nvPr/>
        </p:nvSpPr>
        <p:spPr>
          <a:xfrm>
            <a:off x="228600" y="1002224"/>
            <a:ext cx="3124200" cy="368755"/>
          </a:xfrm>
          <a:prstGeom prst="rect">
            <a:avLst/>
          </a:prstGeom>
          <a:noFill/>
        </p:spPr>
        <p:txBody>
          <a:bodyPr wrap="square">
            <a:spAutoFit/>
          </a:bodyPr>
          <a:lstStyle/>
          <a:p>
            <a:pPr marL="182880" indent="-6350" algn="l">
              <a:lnSpc>
                <a:spcPct val="107000"/>
              </a:lnSpc>
              <a:spcAft>
                <a:spcPts val="1800"/>
              </a:spcAft>
            </a:pPr>
            <a:r>
              <a:rPr lang="en-IN" sz="1800" kern="100">
                <a:solidFill>
                  <a:srgbClr val="000000"/>
                </a:solidFill>
                <a:effectLst/>
                <a:latin typeface="Times New Roman" panose="02020603050405020304" pitchFamily="18" charset="0"/>
                <a:ea typeface="Times New Roman" panose="02020603050405020304" pitchFamily="18" charset="0"/>
              </a:rPr>
              <a:t>BPAM++ - master Data set</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DD9F48CC-CE11-13CB-CF39-AD144002A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0"/>
            <a:ext cx="8109860" cy="5059362"/>
          </a:xfrm>
          <a:prstGeom prst="rect">
            <a:avLst/>
          </a:prstGeom>
        </p:spPr>
      </p:pic>
    </p:spTree>
    <p:extLst>
      <p:ext uri="{BB962C8B-B14F-4D97-AF65-F5344CB8AC3E}">
        <p14:creationId xmlns:p14="http://schemas.microsoft.com/office/powerpoint/2010/main" val="947409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B806-A2A1-2A15-B0A6-4B63FA9A8786}"/>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Predicted Results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6EB67B-E580-BA56-26CD-2E5237666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17638"/>
            <a:ext cx="8001000" cy="4221162"/>
          </a:xfrm>
          <a:prstGeom prst="rect">
            <a:avLst/>
          </a:prstGeom>
        </p:spPr>
      </p:pic>
    </p:spTree>
    <p:extLst>
      <p:ext uri="{BB962C8B-B14F-4D97-AF65-F5344CB8AC3E}">
        <p14:creationId xmlns:p14="http://schemas.microsoft.com/office/powerpoint/2010/main" val="2543746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F80C-20D8-6261-9C7F-BD2247767979}"/>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Calculated Mean Accuracy</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20C29AE-368F-5A95-3996-19DDE3085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1"/>
            <a:ext cx="8046156" cy="4114800"/>
          </a:xfrm>
        </p:spPr>
      </p:pic>
    </p:spTree>
    <p:extLst>
      <p:ext uri="{BB962C8B-B14F-4D97-AF65-F5344CB8AC3E}">
        <p14:creationId xmlns:p14="http://schemas.microsoft.com/office/powerpoint/2010/main" val="231091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A49873-6E88-1569-B0BC-B69ACB46225D}"/>
              </a:ext>
            </a:extLst>
          </p:cNvPr>
          <p:cNvSpPr txBox="1"/>
          <p:nvPr/>
        </p:nvSpPr>
        <p:spPr>
          <a:xfrm>
            <a:off x="228600" y="304800"/>
            <a:ext cx="8686800" cy="2492990"/>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 </a:t>
            </a:r>
            <a:endParaRPr lang="en-IN" sz="1400" dirty="0">
              <a:effectLst/>
              <a:latin typeface="Calibri" panose="020F0502020204030204" pitchFamily="34"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rPr>
              <a:t>                                           </a:t>
            </a:r>
            <a:r>
              <a:rPr lang="en-US" sz="2400" b="1" dirty="0">
                <a:effectLst/>
                <a:latin typeface="Times New Roman" panose="02020603050405020304" pitchFamily="18" charset="0"/>
                <a:ea typeface="Calibri" panose="020F0502020204030204" pitchFamily="34" charset="0"/>
              </a:rPr>
              <a:t>PERFOMANCE ANALYSIS</a:t>
            </a:r>
            <a:endParaRPr lang="en-IN" sz="2400" dirty="0">
              <a:effectLst/>
              <a:latin typeface="Calibri" panose="020F0502020204030204" pitchFamily="34" charset="0"/>
              <a:ea typeface="Calibri" panose="020F0502020204030204" pitchFamily="34" charset="0"/>
            </a:endParaRPr>
          </a:p>
          <a:p>
            <a:r>
              <a:rPr lang="en-US" sz="2400" b="1" dirty="0">
                <a:effectLst/>
                <a:latin typeface="Times New Roman" panose="02020603050405020304" pitchFamily="18" charset="0"/>
                <a:ea typeface="Calibri" panose="020F0502020204030204" pitchFamily="34" charset="0"/>
              </a:rPr>
              <a:t> </a:t>
            </a:r>
            <a:endParaRPr lang="en-IN" sz="24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Performance analysis for recommender systems involves evaluating the effectiveness and efficiency of the system in providing accurate and relevant recommendations to users. To perform a comprehensive performance analysis, you can use a combination of offline evaluation, where historical data is used to evaluate the system, and online evaluation, where real-time user interactions are monitored and analyzed.</a:t>
            </a:r>
            <a:endParaRPr lang="en-IN" sz="1400" dirty="0">
              <a:effectLst/>
              <a:latin typeface="Calibri" panose="020F0502020204030204" pitchFamily="34" charset="0"/>
              <a:ea typeface="Calibri" panose="020F05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651C43-5B16-95E5-0D11-8130C79F287B}"/>
                  </a:ext>
                </a:extLst>
              </p:cNvPr>
              <p:cNvSpPr txBox="1"/>
              <p:nvPr/>
            </p:nvSpPr>
            <p:spPr>
              <a:xfrm>
                <a:off x="370840" y="5410200"/>
                <a:ext cx="8534400" cy="935513"/>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where </a:t>
                </a: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1800" dirty="0">
                    <a:effectLst/>
                    <a:latin typeface="Times New Roman" panose="02020603050405020304" pitchFamily="18" charset="0"/>
                    <a:ea typeface="Calibri" panose="020F0502020204030204" pitchFamily="34" charset="0"/>
                  </a:rPr>
                  <a:t>denotes the predicted rating value,</a:t>
                </a:r>
                <a:r>
                  <a:rPr lang="en-US" sz="1800" i="1"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800" i="1">
                            <a:effectLst/>
                            <a:latin typeface="Cambria Math" panose="02040503050406030204" pitchFamily="18" charset="0"/>
                            <a:ea typeface="Calibri" panose="020F0502020204030204" pitchFamily="34" charset="0"/>
                            <a:cs typeface="Times New Roman" panose="02020603050405020304" pitchFamily="18" charset="0"/>
                          </a:rPr>
                          <m:t>,ⅈ</m:t>
                        </m:r>
                      </m:sub>
                    </m:sSub>
                  </m:oMath>
                </a14:m>
                <a:r>
                  <a:rPr lang="en-US" sz="1800" dirty="0">
                    <a:effectLst/>
                    <a:latin typeface="Times New Roman" panose="02020603050405020304" pitchFamily="18" charset="0"/>
                    <a:ea typeface="Calibri" panose="020F0502020204030204" pitchFamily="34" charset="0"/>
                  </a:rPr>
                  <a:t> is the actual rating, and N denotes the number of tested ratings. Smaller values of RMSE and MAE indicate the better performance.</a:t>
                </a:r>
                <a:endParaRPr lang="en-IN" sz="1400" dirty="0">
                  <a:effectLst/>
                  <a:latin typeface="Calibri" panose="020F0502020204030204" pitchFamily="34" charset="0"/>
                  <a:ea typeface="Calibri" panose="020F0502020204030204" pitchFamily="34" charset="0"/>
                </a:endParaRPr>
              </a:p>
            </p:txBody>
          </p:sp>
        </mc:Choice>
        <mc:Fallback xmlns="">
          <p:sp>
            <p:nvSpPr>
              <p:cNvPr id="9" name="TextBox 8">
                <a:extLst>
                  <a:ext uri="{FF2B5EF4-FFF2-40B4-BE49-F238E27FC236}">
                    <a16:creationId xmlns:a16="http://schemas.microsoft.com/office/drawing/2014/main" id="{FD651C43-5B16-95E5-0D11-8130C79F287B}"/>
                  </a:ext>
                </a:extLst>
              </p:cNvPr>
              <p:cNvSpPr txBox="1">
                <a:spLocks noRot="1" noChangeAspect="1" noMove="1" noResize="1" noEditPoints="1" noAdjustHandles="1" noChangeArrowheads="1" noChangeShapeType="1" noTextEdit="1"/>
              </p:cNvSpPr>
              <p:nvPr/>
            </p:nvSpPr>
            <p:spPr>
              <a:xfrm>
                <a:off x="370840" y="5410200"/>
                <a:ext cx="8534400" cy="935513"/>
              </a:xfrm>
              <a:prstGeom prst="rect">
                <a:avLst/>
              </a:prstGeom>
              <a:blipFill>
                <a:blip r:embed="rId3"/>
                <a:stretch>
                  <a:fillRect l="-643" t="-3922" b="-84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E17D1D-2528-DF50-F916-0E782DF7E6FD}"/>
                  </a:ext>
                </a:extLst>
              </p:cNvPr>
              <p:cNvSpPr txBox="1"/>
              <p:nvPr/>
            </p:nvSpPr>
            <p:spPr>
              <a:xfrm>
                <a:off x="1981200" y="3327862"/>
                <a:ext cx="4572000"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𝑅𝑀𝑆𝐸</m:t>
                      </m:r>
                      <m:r>
                        <a:rPr lang="en-IN" i="0">
                          <a:latin typeface="Cambria Math" panose="02040503050406030204" pitchFamily="18" charset="0"/>
                        </a:rPr>
                        <m:t>=</m:t>
                      </m:r>
                      <m:rad>
                        <m:radPr>
                          <m:degHide m:val="on"/>
                          <m:ctrlPr>
                            <a:rPr lang="en-IN" i="1">
                              <a:solidFill>
                                <a:srgbClr val="836967"/>
                              </a:solidFill>
                              <a:latin typeface="Cambria Math" panose="02040503050406030204" pitchFamily="18" charset="0"/>
                            </a:rPr>
                          </m:ctrlPr>
                        </m:radPr>
                        <m:deg/>
                        <m:e>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1">
                                  <a:latin typeface="Cambria Math" panose="02040503050406030204" pitchFamily="18" charset="0"/>
                                </a:rPr>
                                <m:t>𝑁</m:t>
                              </m:r>
                            </m:den>
                          </m:f>
                          <m:nary>
                            <m:naryPr>
                              <m:chr m:val="∑"/>
                              <m:limLoc m:val="undOvr"/>
                              <m:grow m:val="on"/>
                              <m:supHide m:val="on"/>
                              <m:ctrlPr>
                                <a:rPr lang="en-IN" i="1">
                                  <a:latin typeface="Cambria Math" panose="02040503050406030204" pitchFamily="18" charset="0"/>
                                </a:rPr>
                              </m:ctrlPr>
                            </m:naryPr>
                            <m:sub>
                              <m:r>
                                <a:rPr lang="en-IN" i="1">
                                  <a:latin typeface="Cambria Math" panose="02040503050406030204" pitchFamily="18" charset="0"/>
                                </a:rPr>
                                <m:t>𝑢</m:t>
                              </m:r>
                              <m:r>
                                <a:rPr lang="en-IN" i="0">
                                  <a:latin typeface="Cambria Math" panose="02040503050406030204" pitchFamily="18" charset="0"/>
                                </a:rPr>
                                <m:t>,</m:t>
                              </m:r>
                              <m:r>
                                <a:rPr lang="en-IN" i="1">
                                  <a:latin typeface="Cambria Math" panose="02040503050406030204" pitchFamily="18" charset="0"/>
                                </a:rPr>
                                <m:t>𝑖</m:t>
                              </m:r>
                            </m:sub>
                            <m:sup/>
                            <m:e>
                              <m:sSup>
                                <m:sSupPr>
                                  <m:ctrlPr>
                                    <a:rPr lang="en-IN" i="1">
                                      <a:solidFill>
                                        <a:srgbClr val="836967"/>
                                      </a:solidFill>
                                      <a:latin typeface="Cambria Math" panose="02040503050406030204" pitchFamily="18" charset="0"/>
                                    </a:rPr>
                                  </m:ctrlPr>
                                </m:sSupPr>
                                <m:e>
                                  <m:d>
                                    <m:dPr>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𝑟</m:t>
                                          </m:r>
                                        </m:e>
                                        <m:sub>
                                          <m:r>
                                            <a:rPr lang="en-IN" i="1">
                                              <a:latin typeface="Cambria Math" panose="02040503050406030204" pitchFamily="18" charset="0"/>
                                            </a:rPr>
                                            <m:t>𝑢</m:t>
                                          </m:r>
                                          <m:r>
                                            <a:rPr lang="en-IN" i="0">
                                              <a:latin typeface="Cambria Math" panose="02040503050406030204" pitchFamily="18" charset="0"/>
                                            </a:rPr>
                                            <m:t>,</m:t>
                                          </m:r>
                                          <m:r>
                                            <a:rPr lang="en-IN" i="1">
                                              <a:latin typeface="Cambria Math" panose="02040503050406030204" pitchFamily="18" charset="0"/>
                                            </a:rPr>
                                            <m:t>𝑖</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𝑟</m:t>
                                              </m:r>
                                            </m:e>
                                          </m:acc>
                                        </m:e>
                                        <m:sub>
                                          <m:r>
                                            <a:rPr lang="en-IN" i="1">
                                              <a:latin typeface="Cambria Math" panose="02040503050406030204" pitchFamily="18" charset="0"/>
                                            </a:rPr>
                                            <m:t>𝑢</m:t>
                                          </m:r>
                                          <m:r>
                                            <a:rPr lang="en-IN" i="0">
                                              <a:latin typeface="Cambria Math" panose="02040503050406030204" pitchFamily="18" charset="0"/>
                                            </a:rPr>
                                            <m:t>,</m:t>
                                          </m:r>
                                          <m:r>
                                            <a:rPr lang="en-IN" i="1">
                                              <a:latin typeface="Cambria Math" panose="02040503050406030204" pitchFamily="18" charset="0"/>
                                            </a:rPr>
                                            <m:t>𝑖</m:t>
                                          </m:r>
                                        </m:sub>
                                      </m:sSub>
                                    </m:e>
                                  </m:d>
                                </m:e>
                                <m:sup>
                                  <m:r>
                                    <a:rPr lang="en-IN" i="0">
                                      <a:latin typeface="Cambria Math" panose="02040503050406030204" pitchFamily="18" charset="0"/>
                                    </a:rPr>
                                    <m:t>2</m:t>
                                  </m:r>
                                </m:sup>
                              </m:sSup>
                            </m:e>
                          </m:nary>
                        </m:e>
                      </m:rad>
                    </m:oMath>
                  </m:oMathPara>
                </a14:m>
                <a:endParaRPr lang="en-IN" dirty="0"/>
              </a:p>
            </p:txBody>
          </p:sp>
        </mc:Choice>
        <mc:Fallback xmlns="">
          <p:sp>
            <p:nvSpPr>
              <p:cNvPr id="3" name="TextBox 2">
                <a:extLst>
                  <a:ext uri="{FF2B5EF4-FFF2-40B4-BE49-F238E27FC236}">
                    <a16:creationId xmlns:a16="http://schemas.microsoft.com/office/drawing/2014/main" id="{9DE17D1D-2528-DF50-F916-0E782DF7E6FD}"/>
                  </a:ext>
                </a:extLst>
              </p:cNvPr>
              <p:cNvSpPr txBox="1">
                <a:spLocks noRot="1" noChangeAspect="1" noMove="1" noResize="1" noEditPoints="1" noAdjustHandles="1" noChangeArrowheads="1" noChangeShapeType="1" noTextEdit="1"/>
              </p:cNvSpPr>
              <p:nvPr/>
            </p:nvSpPr>
            <p:spPr>
              <a:xfrm>
                <a:off x="1981200" y="3327862"/>
                <a:ext cx="4572000" cy="91069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E1F4B1-7907-73D9-C712-B334CEF7FA3F}"/>
                  </a:ext>
                </a:extLst>
              </p:cNvPr>
              <p:cNvSpPr txBox="1"/>
              <p:nvPr/>
            </p:nvSpPr>
            <p:spPr>
              <a:xfrm>
                <a:off x="2819400" y="4491634"/>
                <a:ext cx="4572000" cy="490455"/>
              </a:xfrm>
              <a:prstGeom prst="rect">
                <a:avLst/>
              </a:prstGeom>
              <a:noFill/>
            </p:spPr>
            <p:txBody>
              <a:bodyPr wrap="square">
                <a:spAutoFit/>
              </a:bodyPr>
              <a:lstStyle/>
              <a:p>
                <a:r>
                  <a:rPr lang="en-IN" sz="1400" dirty="0">
                    <a:solidFill>
                      <a:srgbClr val="000000"/>
                    </a:solidFill>
                    <a:effectLst/>
                    <a:latin typeface="Calibri" panose="020F0502020204030204" pitchFamily="34" charset="0"/>
                    <a:ea typeface="Calibri" panose="020F0502020204030204" pitchFamily="34" charset="0"/>
                  </a:rPr>
                  <a:t> </a:t>
                </a:r>
                <a14:m>
                  <m:oMath xmlns:m="http://schemas.openxmlformats.org/officeDocument/2006/math">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𝑀𝐴𝐸</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effectLst/>
                            <a:latin typeface="Cambria Math" panose="02040503050406030204" pitchFamily="18" charset="0"/>
                          </a:rPr>
                        </m:ctrlPr>
                      </m:fPr>
                      <m:num>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den>
                    </m:f>
                    <m:nary>
                      <m:naryPr>
                        <m:chr m:val="∑"/>
                        <m:limLoc m:val="undOvr"/>
                        <m:grow m:val="on"/>
                        <m:supHide m:val="on"/>
                        <m:ctrlPr>
                          <a:rPr lang="en-IN" i="1">
                            <a:effectLst/>
                            <a:latin typeface="Cambria Math" panose="02040503050406030204" pitchFamily="18" charset="0"/>
                          </a:rPr>
                        </m:ctrlPr>
                      </m:naryPr>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up/>
                      <m:e>
                        <m:d>
                          <m:dPr>
                            <m:begChr m:val="|"/>
                            <m:endChr m:val="|"/>
                            <m:ctrlPr>
                              <a:rPr lang="en-IN" i="1">
                                <a:effectLst/>
                                <a:latin typeface="Cambria Math" panose="02040503050406030204" pitchFamily="18" charset="0"/>
                              </a:rPr>
                            </m:ctrlPr>
                          </m:dPr>
                          <m:e>
                            <m:sSub>
                              <m:sSubPr>
                                <m:ctrlPr>
                                  <a:rPr lang="en-IN" i="1">
                                    <a:effectLst/>
                                    <a:latin typeface="Cambria Math" panose="02040503050406030204" pitchFamily="18" charset="0"/>
                                  </a:rPr>
                                </m:ctrlPr>
                              </m:sSub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effectLst/>
                                    <a:latin typeface="Cambria Math" panose="02040503050406030204" pitchFamily="18" charset="0"/>
                                  </a:rPr>
                                </m:ctrlPr>
                              </m:sSubPr>
                              <m:e>
                                <m:acc>
                                  <m:accPr>
                                    <m:chr m:val="̂"/>
                                    <m:ctrlPr>
                                      <a:rPr lang="en-IN" i="1">
                                        <a:effectLst/>
                                        <a:latin typeface="Cambria Math" panose="02040503050406030204" pitchFamily="18" charset="0"/>
                                      </a:rPr>
                                    </m:ctrlPr>
                                  </m:accPr>
                                  <m:e>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e>
                                </m:acc>
                              </m:e>
                              <m:sub>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nary>
                  </m:oMath>
                </a14:m>
                <a:endParaRPr lang="en-IN" dirty="0"/>
              </a:p>
            </p:txBody>
          </p:sp>
        </mc:Choice>
        <mc:Fallback xmlns="">
          <p:sp>
            <p:nvSpPr>
              <p:cNvPr id="5" name="TextBox 4">
                <a:extLst>
                  <a:ext uri="{FF2B5EF4-FFF2-40B4-BE49-F238E27FC236}">
                    <a16:creationId xmlns:a16="http://schemas.microsoft.com/office/drawing/2014/main" id="{10E1F4B1-7907-73D9-C712-B334CEF7FA3F}"/>
                  </a:ext>
                </a:extLst>
              </p:cNvPr>
              <p:cNvSpPr txBox="1">
                <a:spLocks noRot="1" noChangeAspect="1" noMove="1" noResize="1" noEditPoints="1" noAdjustHandles="1" noChangeArrowheads="1" noChangeShapeType="1" noTextEdit="1"/>
              </p:cNvSpPr>
              <p:nvPr/>
            </p:nvSpPr>
            <p:spPr>
              <a:xfrm>
                <a:off x="2819400" y="4491634"/>
                <a:ext cx="4572000" cy="490455"/>
              </a:xfrm>
              <a:prstGeom prst="rect">
                <a:avLst/>
              </a:prstGeom>
              <a:blipFill>
                <a:blip r:embed="rId5"/>
                <a:stretch>
                  <a:fillRect t="-108750" b="-168750"/>
                </a:stretch>
              </a:blipFill>
            </p:spPr>
            <p:txBody>
              <a:bodyPr/>
              <a:lstStyle/>
              <a:p>
                <a:r>
                  <a:rPr lang="en-IN">
                    <a:noFill/>
                  </a:rPr>
                  <a:t> </a:t>
                </a:r>
              </a:p>
            </p:txBody>
          </p:sp>
        </mc:Fallback>
      </mc:AlternateContent>
    </p:spTree>
    <p:extLst>
      <p:ext uri="{BB962C8B-B14F-4D97-AF65-F5344CB8AC3E}">
        <p14:creationId xmlns:p14="http://schemas.microsoft.com/office/powerpoint/2010/main" val="4240646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A9D8362-1128-282D-D7AD-776CE08E2BC0}"/>
              </a:ext>
            </a:extLst>
          </p:cNvPr>
          <p:cNvSpPr>
            <a:spLocks noChangeArrowheads="1"/>
          </p:cNvSpPr>
          <p:nvPr/>
        </p:nvSpPr>
        <p:spPr bwMode="auto">
          <a:xfrm>
            <a:off x="857365" y="527134"/>
            <a:ext cx="343504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Comparison with different methods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Comparison on Computational costs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4AB3326-91A6-12AB-B3A2-8DD9BAFEDCEA}"/>
              </a:ext>
            </a:extLst>
          </p:cNvPr>
          <p:cNvSpPr txBox="1"/>
          <p:nvPr/>
        </p:nvSpPr>
        <p:spPr>
          <a:xfrm>
            <a:off x="820420" y="3352800"/>
            <a:ext cx="458978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Comparison on storage cost :</a:t>
            </a:r>
            <a:endParaRPr lang="en-IN" sz="1400" dirty="0">
              <a:effectLst/>
              <a:latin typeface="Calibri" panose="020F0502020204030204" pitchFamily="34" charset="0"/>
              <a:ea typeface="Calibri" panose="020F0502020204030204" pitchFamily="34" charset="0"/>
            </a:endParaRPr>
          </a:p>
        </p:txBody>
      </p:sp>
      <p:graphicFrame>
        <p:nvGraphicFramePr>
          <p:cNvPr id="7" name="Table 6">
            <a:extLst>
              <a:ext uri="{FF2B5EF4-FFF2-40B4-BE49-F238E27FC236}">
                <a16:creationId xmlns:a16="http://schemas.microsoft.com/office/drawing/2014/main" id="{23FE3947-6DD7-056E-F413-487BD22ECBB6}"/>
              </a:ext>
            </a:extLst>
          </p:cNvPr>
          <p:cNvGraphicFramePr>
            <a:graphicFrameLocks noGrp="1"/>
          </p:cNvGraphicFramePr>
          <p:nvPr>
            <p:extLst>
              <p:ext uri="{D42A27DB-BD31-4B8C-83A1-F6EECF244321}">
                <p14:modId xmlns:p14="http://schemas.microsoft.com/office/powerpoint/2010/main" val="3804726698"/>
              </p:ext>
            </p:extLst>
          </p:nvPr>
        </p:nvGraphicFramePr>
        <p:xfrm>
          <a:off x="2971800" y="1521227"/>
          <a:ext cx="2715895" cy="1529080"/>
        </p:xfrm>
        <a:graphic>
          <a:graphicData uri="http://schemas.openxmlformats.org/drawingml/2006/table">
            <a:tbl>
              <a:tblPr firstRow="1" firstCol="1" bandRow="1">
                <a:tableStyleId>{1E171933-4619-4E11-9A3F-F7608DF75F80}</a:tableStyleId>
              </a:tblPr>
              <a:tblGrid>
                <a:gridCol w="1365250">
                  <a:extLst>
                    <a:ext uri="{9D8B030D-6E8A-4147-A177-3AD203B41FA5}">
                      <a16:colId xmlns:a16="http://schemas.microsoft.com/office/drawing/2014/main" val="364565945"/>
                    </a:ext>
                  </a:extLst>
                </a:gridCol>
                <a:gridCol w="1350645">
                  <a:extLst>
                    <a:ext uri="{9D8B030D-6E8A-4147-A177-3AD203B41FA5}">
                      <a16:colId xmlns:a16="http://schemas.microsoft.com/office/drawing/2014/main" val="656609858"/>
                    </a:ext>
                  </a:extLst>
                </a:gridCol>
              </a:tblGrid>
              <a:tr h="304165">
                <a:tc>
                  <a:txBody>
                    <a:bodyPr/>
                    <a:lstStyle/>
                    <a:p>
                      <a:pPr marL="182880" indent="-6350" algn="l">
                        <a:lnSpc>
                          <a:spcPct val="107000"/>
                        </a:lnSpc>
                        <a:spcAft>
                          <a:spcPts val="40"/>
                        </a:spcAft>
                      </a:pPr>
                      <a:r>
                        <a:rPr lang="en-IN" sz="1400" kern="100" dirty="0">
                          <a:effectLst/>
                        </a:rPr>
                        <a:t>Models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Costs</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7631064"/>
                  </a:ext>
                </a:extLst>
              </a:tr>
              <a:tr h="304165">
                <a:tc>
                  <a:txBody>
                    <a:bodyPr/>
                    <a:lstStyle/>
                    <a:p>
                      <a:pPr marL="182880" indent="-6350" algn="l">
                        <a:lnSpc>
                          <a:spcPct val="107000"/>
                        </a:lnSpc>
                        <a:spcAft>
                          <a:spcPts val="40"/>
                        </a:spcAft>
                      </a:pPr>
                      <a:r>
                        <a:rPr lang="en-IN" sz="1400" kern="100" dirty="0">
                          <a:effectLst/>
                        </a:rPr>
                        <a:t>BPAM++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204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3173310"/>
                  </a:ext>
                </a:extLst>
              </a:tr>
              <a:tr h="312420">
                <a:tc>
                  <a:txBody>
                    <a:bodyPr/>
                    <a:lstStyle/>
                    <a:p>
                      <a:pPr marL="182880" indent="-6350" algn="l">
                        <a:lnSpc>
                          <a:spcPct val="107000"/>
                        </a:lnSpc>
                        <a:spcAft>
                          <a:spcPts val="40"/>
                        </a:spcAft>
                      </a:pPr>
                      <a:r>
                        <a:rPr lang="en-IN" sz="1400" kern="100">
                          <a:effectLst/>
                        </a:rPr>
                        <a:t>NeuMF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2,736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818090"/>
                  </a:ext>
                </a:extLst>
              </a:tr>
              <a:tr h="304165">
                <a:tc>
                  <a:txBody>
                    <a:bodyPr/>
                    <a:lstStyle/>
                    <a:p>
                      <a:pPr marL="182880" indent="-6350" algn="l">
                        <a:lnSpc>
                          <a:spcPct val="107000"/>
                        </a:lnSpc>
                        <a:spcAft>
                          <a:spcPts val="40"/>
                        </a:spcAft>
                      </a:pPr>
                      <a:r>
                        <a:rPr lang="en-IN" sz="1400" kern="100">
                          <a:effectLst/>
                        </a:rPr>
                        <a:t>DMF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98,432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5210594"/>
                  </a:ext>
                </a:extLst>
              </a:tr>
              <a:tr h="304165">
                <a:tc>
                  <a:txBody>
                    <a:bodyPr/>
                    <a:lstStyle/>
                    <a:p>
                      <a:pPr marL="182880" indent="-6350" algn="l">
                        <a:lnSpc>
                          <a:spcPct val="107000"/>
                        </a:lnSpc>
                        <a:spcAft>
                          <a:spcPts val="40"/>
                        </a:spcAft>
                      </a:pPr>
                      <a:r>
                        <a:rPr lang="en-IN" sz="1400" kern="100">
                          <a:effectLst/>
                        </a:rPr>
                        <a:t>DeepCF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270,464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8007642"/>
                  </a:ext>
                </a:extLst>
              </a:tr>
            </a:tbl>
          </a:graphicData>
        </a:graphic>
      </p:graphicFrame>
      <p:graphicFrame>
        <p:nvGraphicFramePr>
          <p:cNvPr id="8" name="Table 7">
            <a:extLst>
              <a:ext uri="{FF2B5EF4-FFF2-40B4-BE49-F238E27FC236}">
                <a16:creationId xmlns:a16="http://schemas.microsoft.com/office/drawing/2014/main" id="{839537A3-6869-4CFE-FAF0-A964CBEA0816}"/>
              </a:ext>
            </a:extLst>
          </p:cNvPr>
          <p:cNvGraphicFramePr>
            <a:graphicFrameLocks noGrp="1"/>
          </p:cNvGraphicFramePr>
          <p:nvPr>
            <p:extLst>
              <p:ext uri="{D42A27DB-BD31-4B8C-83A1-F6EECF244321}">
                <p14:modId xmlns:p14="http://schemas.microsoft.com/office/powerpoint/2010/main" val="323857528"/>
              </p:ext>
            </p:extLst>
          </p:nvPr>
        </p:nvGraphicFramePr>
        <p:xfrm>
          <a:off x="1219200" y="3879851"/>
          <a:ext cx="6296815" cy="2679775"/>
        </p:xfrm>
        <a:graphic>
          <a:graphicData uri="http://schemas.openxmlformats.org/drawingml/2006/table">
            <a:tbl>
              <a:tblPr firstRow="1" firstCol="1" bandRow="1">
                <a:tableStyleId>{1E171933-4619-4E11-9A3F-F7608DF75F80}</a:tableStyleId>
              </a:tblPr>
              <a:tblGrid>
                <a:gridCol w="1259363">
                  <a:extLst>
                    <a:ext uri="{9D8B030D-6E8A-4147-A177-3AD203B41FA5}">
                      <a16:colId xmlns:a16="http://schemas.microsoft.com/office/drawing/2014/main" val="3233805290"/>
                    </a:ext>
                  </a:extLst>
                </a:gridCol>
                <a:gridCol w="1259363">
                  <a:extLst>
                    <a:ext uri="{9D8B030D-6E8A-4147-A177-3AD203B41FA5}">
                      <a16:colId xmlns:a16="http://schemas.microsoft.com/office/drawing/2014/main" val="2296714789"/>
                    </a:ext>
                  </a:extLst>
                </a:gridCol>
                <a:gridCol w="1259363">
                  <a:extLst>
                    <a:ext uri="{9D8B030D-6E8A-4147-A177-3AD203B41FA5}">
                      <a16:colId xmlns:a16="http://schemas.microsoft.com/office/drawing/2014/main" val="4076561156"/>
                    </a:ext>
                  </a:extLst>
                </a:gridCol>
                <a:gridCol w="1259363">
                  <a:extLst>
                    <a:ext uri="{9D8B030D-6E8A-4147-A177-3AD203B41FA5}">
                      <a16:colId xmlns:a16="http://schemas.microsoft.com/office/drawing/2014/main" val="520654217"/>
                    </a:ext>
                  </a:extLst>
                </a:gridCol>
                <a:gridCol w="1259363">
                  <a:extLst>
                    <a:ext uri="{9D8B030D-6E8A-4147-A177-3AD203B41FA5}">
                      <a16:colId xmlns:a16="http://schemas.microsoft.com/office/drawing/2014/main" val="999910470"/>
                    </a:ext>
                  </a:extLst>
                </a:gridCol>
              </a:tblGrid>
              <a:tr h="229990">
                <a:tc>
                  <a:txBody>
                    <a:bodyPr/>
                    <a:lstStyle/>
                    <a:p>
                      <a:pPr marL="182880" indent="-6350" algn="l">
                        <a:lnSpc>
                          <a:spcPct val="107000"/>
                        </a:lnSpc>
                        <a:spcAft>
                          <a:spcPts val="40"/>
                        </a:spcAft>
                      </a:pPr>
                      <a:r>
                        <a:rPr lang="en-IN" sz="1400" kern="100" dirty="0">
                          <a:effectLst/>
                        </a:rPr>
                        <a:t>Datasets</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BPAM++</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NeuMF</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DMF</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DeepCF</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2368688"/>
                  </a:ext>
                </a:extLst>
              </a:tr>
              <a:tr h="229990">
                <a:tc>
                  <a:txBody>
                    <a:bodyPr/>
                    <a:lstStyle/>
                    <a:p>
                      <a:pPr marL="182880" indent="-6350" algn="l">
                        <a:lnSpc>
                          <a:spcPct val="107000"/>
                        </a:lnSpc>
                        <a:spcAft>
                          <a:spcPts val="40"/>
                        </a:spcAft>
                      </a:pPr>
                      <a:r>
                        <a:rPr lang="en-IN" sz="1400" kern="100" dirty="0">
                          <a:effectLst/>
                        </a:rPr>
                        <a:t>ml-la</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60,390</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829,312</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5,701,632</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8,519,168</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420777"/>
                  </a:ext>
                </a:extLst>
              </a:tr>
              <a:tr h="229990">
                <a:tc>
                  <a:txBody>
                    <a:bodyPr/>
                    <a:lstStyle/>
                    <a:p>
                      <a:pPr marL="182880" indent="-6350" algn="l">
                        <a:lnSpc>
                          <a:spcPct val="107000"/>
                        </a:lnSpc>
                        <a:spcAft>
                          <a:spcPts val="40"/>
                        </a:spcAft>
                      </a:pPr>
                      <a:r>
                        <a:rPr lang="en-IN" sz="1400" kern="100">
                          <a:effectLst/>
                        </a:rPr>
                        <a:t>filmtrust</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122,148</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288,912</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2,702,848</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3,791,104</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0745157"/>
                  </a:ext>
                </a:extLst>
              </a:tr>
              <a:tr h="296535">
                <a:tc>
                  <a:txBody>
                    <a:bodyPr/>
                    <a:lstStyle/>
                    <a:p>
                      <a:pPr marL="182880" indent="-6350" algn="l">
                        <a:lnSpc>
                          <a:spcPct val="107000"/>
                        </a:lnSpc>
                        <a:spcAft>
                          <a:spcPts val="40"/>
                        </a:spcAft>
                      </a:pPr>
                      <a:r>
                        <a:rPr lang="en-IN" sz="1400" kern="100">
                          <a:effectLst/>
                        </a:rPr>
                        <a:t>jd-1</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1,573,929</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2,009,232</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25,732,096</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32,325,376</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2689337"/>
                  </a:ext>
                </a:extLst>
              </a:tr>
              <a:tr h="296535">
                <a:tc>
                  <a:txBody>
                    <a:bodyPr/>
                    <a:lstStyle/>
                    <a:p>
                      <a:pPr marL="182880" indent="-6350" algn="l">
                        <a:lnSpc>
                          <a:spcPct val="107000"/>
                        </a:lnSpc>
                        <a:spcAft>
                          <a:spcPts val="40"/>
                        </a:spcAft>
                      </a:pPr>
                      <a:r>
                        <a:rPr lang="en-IN" sz="1400" kern="100">
                          <a:effectLst/>
                        </a:rPr>
                        <a:t>jd-2</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1,480,500</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1,890,592</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24,213,504</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30,427,136</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6855591"/>
                  </a:ext>
                </a:extLst>
              </a:tr>
              <a:tr h="296535">
                <a:tc>
                  <a:txBody>
                    <a:bodyPr/>
                    <a:lstStyle/>
                    <a:p>
                      <a:pPr marL="182880" indent="-6350" algn="l">
                        <a:lnSpc>
                          <a:spcPct val="107000"/>
                        </a:lnSpc>
                        <a:spcAft>
                          <a:spcPts val="40"/>
                        </a:spcAft>
                      </a:pPr>
                      <a:r>
                        <a:rPr lang="en-IN" sz="1400" kern="100">
                          <a:effectLst/>
                        </a:rPr>
                        <a:t>jd-3</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1,571,094</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2,005,632</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25,686,016</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32,267,776</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1963239"/>
                  </a:ext>
                </a:extLst>
              </a:tr>
              <a:tr h="331774">
                <a:tc>
                  <a:txBody>
                    <a:bodyPr/>
                    <a:lstStyle/>
                    <a:p>
                      <a:pPr marL="182880" indent="-6350" algn="l">
                        <a:lnSpc>
                          <a:spcPct val="107000"/>
                        </a:lnSpc>
                        <a:spcAft>
                          <a:spcPts val="40"/>
                        </a:spcAft>
                      </a:pPr>
                      <a:r>
                        <a:rPr lang="en-IN" sz="1400" kern="100">
                          <a:effectLst/>
                        </a:rPr>
                        <a:t>Automotive</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163,968</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383,632</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4,036,096</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5,427,456</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9793756"/>
                  </a:ext>
                </a:extLst>
              </a:tr>
              <a:tr h="296535">
                <a:tc>
                  <a:txBody>
                    <a:bodyPr/>
                    <a:lstStyle/>
                    <a:p>
                      <a:pPr marL="182880" indent="-6350" algn="l">
                        <a:lnSpc>
                          <a:spcPct val="107000"/>
                        </a:lnSpc>
                        <a:spcAft>
                          <a:spcPts val="40"/>
                        </a:spcAft>
                      </a:pPr>
                      <a:r>
                        <a:rPr lang="en-IN" sz="1400" kern="100">
                          <a:effectLst/>
                        </a:rPr>
                        <a:t>Beauty</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939,204</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2,759,632</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29,192,704</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38,187,264</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6550158"/>
                  </a:ext>
                </a:extLst>
              </a:tr>
              <a:tr h="471891">
                <a:tc>
                  <a:txBody>
                    <a:bodyPr/>
                    <a:lstStyle/>
                    <a:p>
                      <a:pPr marL="182880" indent="-6350" algn="l">
                        <a:lnSpc>
                          <a:spcPct val="107000"/>
                        </a:lnSpc>
                        <a:spcAft>
                          <a:spcPts val="40"/>
                        </a:spcAft>
                      </a:pPr>
                      <a:r>
                        <a:rPr lang="en-IN" sz="1400" kern="100" dirty="0">
                          <a:effectLst/>
                        </a:rPr>
                        <a:t>Kindle Store</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2,387,805</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10,415,152</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a:effectLst/>
                        </a:rPr>
                        <a:t>101,668,864</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82880" indent="-6350" algn="l">
                        <a:lnSpc>
                          <a:spcPct val="107000"/>
                        </a:lnSpc>
                        <a:spcAft>
                          <a:spcPts val="40"/>
                        </a:spcAft>
                      </a:pPr>
                      <a:r>
                        <a:rPr lang="en-IN" sz="1400" kern="100" dirty="0">
                          <a:effectLst/>
                        </a:rPr>
                        <a:t>135,161,088</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582437"/>
                  </a:ext>
                </a:extLst>
              </a:tr>
            </a:tbl>
          </a:graphicData>
        </a:graphic>
      </p:graphicFrame>
    </p:spTree>
    <p:extLst>
      <p:ext uri="{BB962C8B-B14F-4D97-AF65-F5344CB8AC3E}">
        <p14:creationId xmlns:p14="http://schemas.microsoft.com/office/powerpoint/2010/main" val="3794773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72E72E-8A12-1A8B-8E72-5D411465ED88}"/>
              </a:ext>
            </a:extLst>
          </p:cNvPr>
          <p:cNvSpPr txBox="1"/>
          <p:nvPr/>
        </p:nvSpPr>
        <p:spPr>
          <a:xfrm>
            <a:off x="685800" y="533400"/>
            <a:ext cx="4572000" cy="1435136"/>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Comparison on addressing overfitting issues:</a:t>
            </a:r>
          </a:p>
          <a:p>
            <a:endParaRPr lang="en-US" dirty="0">
              <a:latin typeface="Times New Roman" panose="02020603050405020304" pitchFamily="18" charset="0"/>
              <a:ea typeface="Calibri" panose="020F0502020204030204" pitchFamily="34" charset="0"/>
            </a:endParaRPr>
          </a:p>
          <a:p>
            <a:r>
              <a:rPr lang="en-IN" b="1" kern="100" dirty="0">
                <a:solidFill>
                  <a:srgbClr val="000000"/>
                </a:solidFill>
                <a:latin typeface="Times New Roman" panose="02020603050405020304" pitchFamily="18" charset="0"/>
                <a:ea typeface="Times New Roman" panose="02020603050405020304" pitchFamily="18" charset="0"/>
              </a:rPr>
              <a:t>RMSE</a:t>
            </a:r>
            <a:r>
              <a:rPr lang="en-IN" sz="1800" b="1" kern="100" dirty="0">
                <a:solidFill>
                  <a:srgbClr val="000000"/>
                </a:solidFill>
                <a:effectLst/>
                <a:latin typeface="Times New Roman" panose="02020603050405020304" pitchFamily="18" charset="0"/>
                <a:ea typeface="Times New Roman" panose="02020603050405020304" pitchFamily="18" charset="0"/>
              </a:rPr>
              <a:t> Comparison on overfitting issues</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sz="14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 </a:t>
            </a:r>
            <a:endParaRPr lang="en-IN" sz="1400" dirty="0">
              <a:effectLst/>
              <a:latin typeface="Calibri" panose="020F050202020403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6F9C22CE-A0C9-985D-748B-5D3997D98161}"/>
              </a:ext>
            </a:extLst>
          </p:cNvPr>
          <p:cNvPicPr>
            <a:picLocks noChangeAspect="1"/>
          </p:cNvPicPr>
          <p:nvPr/>
        </p:nvPicPr>
        <p:blipFill>
          <a:blip r:embed="rId2"/>
          <a:stretch>
            <a:fillRect/>
          </a:stretch>
        </p:blipFill>
        <p:spPr>
          <a:xfrm>
            <a:off x="1524000" y="1475705"/>
            <a:ext cx="5336611" cy="3429000"/>
          </a:xfrm>
          <a:prstGeom prst="rect">
            <a:avLst/>
          </a:prstGeom>
        </p:spPr>
      </p:pic>
      <p:pic>
        <p:nvPicPr>
          <p:cNvPr id="5" name="Picture 4">
            <a:extLst>
              <a:ext uri="{FF2B5EF4-FFF2-40B4-BE49-F238E27FC236}">
                <a16:creationId xmlns:a16="http://schemas.microsoft.com/office/drawing/2014/main" id="{F2F4D5B5-50D7-F597-5638-C88240BF6FE5}"/>
              </a:ext>
            </a:extLst>
          </p:cNvPr>
          <p:cNvPicPr>
            <a:picLocks noChangeAspect="1"/>
          </p:cNvPicPr>
          <p:nvPr/>
        </p:nvPicPr>
        <p:blipFill>
          <a:blip r:embed="rId3"/>
          <a:stretch>
            <a:fillRect/>
          </a:stretch>
        </p:blipFill>
        <p:spPr>
          <a:xfrm>
            <a:off x="2133600" y="5562600"/>
            <a:ext cx="5281930" cy="452120"/>
          </a:xfrm>
          <a:prstGeom prst="rect">
            <a:avLst/>
          </a:prstGeom>
        </p:spPr>
      </p:pic>
    </p:spTree>
    <p:extLst>
      <p:ext uri="{BB962C8B-B14F-4D97-AF65-F5344CB8AC3E}">
        <p14:creationId xmlns:p14="http://schemas.microsoft.com/office/powerpoint/2010/main" val="907824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E941C-DE8B-D8FD-9103-90FD7765F827}"/>
              </a:ext>
            </a:extLst>
          </p:cNvPr>
          <p:cNvPicPr>
            <a:picLocks noChangeAspect="1"/>
          </p:cNvPicPr>
          <p:nvPr/>
        </p:nvPicPr>
        <p:blipFill>
          <a:blip r:embed="rId2"/>
          <a:stretch>
            <a:fillRect/>
          </a:stretch>
        </p:blipFill>
        <p:spPr>
          <a:xfrm>
            <a:off x="2057400" y="1346200"/>
            <a:ext cx="4724400" cy="3076471"/>
          </a:xfrm>
          <a:prstGeom prst="rect">
            <a:avLst/>
          </a:prstGeom>
        </p:spPr>
      </p:pic>
      <p:sp>
        <p:nvSpPr>
          <p:cNvPr id="4" name="TextBox 3">
            <a:extLst>
              <a:ext uri="{FF2B5EF4-FFF2-40B4-BE49-F238E27FC236}">
                <a16:creationId xmlns:a16="http://schemas.microsoft.com/office/drawing/2014/main" id="{00CD4096-D352-874F-A617-7FFF78E6CCF8}"/>
              </a:ext>
            </a:extLst>
          </p:cNvPr>
          <p:cNvSpPr txBox="1"/>
          <p:nvPr/>
        </p:nvSpPr>
        <p:spPr>
          <a:xfrm>
            <a:off x="1066800" y="533400"/>
            <a:ext cx="4572000" cy="368755"/>
          </a:xfrm>
          <a:prstGeom prst="rect">
            <a:avLst/>
          </a:prstGeom>
          <a:noFill/>
        </p:spPr>
        <p:txBody>
          <a:bodyPr wrap="square">
            <a:spAutoFit/>
          </a:bodyPr>
          <a:lstStyle/>
          <a:p>
            <a:pPr marL="71755" indent="-6350">
              <a:lnSpc>
                <a:spcPct val="107000"/>
              </a:lnSpc>
              <a:spcAft>
                <a:spcPts val="40"/>
              </a:spcAft>
            </a:pPr>
            <a:r>
              <a:rPr lang="en-IN" sz="1800" b="1" kern="100" dirty="0">
                <a:solidFill>
                  <a:srgbClr val="000000"/>
                </a:solidFill>
                <a:effectLst/>
                <a:latin typeface="Times New Roman" panose="02020603050405020304" pitchFamily="18" charset="0"/>
                <a:ea typeface="Times New Roman" panose="02020603050405020304" pitchFamily="18" charset="0"/>
              </a:rPr>
              <a:t>MAE Comparison on overfitting </a:t>
            </a:r>
            <a:r>
              <a:rPr lang="en-IN" b="1" kern="100" dirty="0">
                <a:solidFill>
                  <a:srgbClr val="000000"/>
                </a:solidFill>
                <a:latin typeface="Times New Roman" panose="02020603050405020304" pitchFamily="18" charset="0"/>
                <a:ea typeface="Times New Roman" panose="02020603050405020304" pitchFamily="18" charset="0"/>
              </a:rPr>
              <a:t>issues </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8A9ADD24-DD27-328A-0B82-C25347A76347}"/>
              </a:ext>
            </a:extLst>
          </p:cNvPr>
          <p:cNvSpPr>
            <a:spLocks noChangeArrowheads="1"/>
          </p:cNvSpPr>
          <p:nvPr/>
        </p:nvSpPr>
        <p:spPr bwMode="auto">
          <a:xfrm>
            <a:off x="603221" y="5335006"/>
            <a:ext cx="79375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observe that the overfitting issues of BPAM++ model is significantly lower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than the overfitting issues of these DNNs-based models namely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NeuMF</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DMF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DeepCF</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13298BEC-B351-12FA-D320-7836D6F3C26B}"/>
              </a:ext>
            </a:extLst>
          </p:cNvPr>
          <p:cNvSpPr>
            <a:spLocks noRot="1" noChangeAspect="1" noEditPoints="1" noChangeArrowheads="1" noChangeShapeType="1" noTextEdit="1"/>
          </p:cNvSpPr>
          <p:nvPr/>
        </p:nvSpPr>
        <p:spPr bwMode="auto">
          <a:xfrm>
            <a:off x="8159433" y="6091874"/>
            <a:ext cx="19050"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3">
            <a:extLst>
              <a:ext uri="{FF2B5EF4-FFF2-40B4-BE49-F238E27FC236}">
                <a16:creationId xmlns:a16="http://schemas.microsoft.com/office/drawing/2014/main" id="{111543C5-642C-10CA-0807-F5F5E9CDE6C5}"/>
              </a:ext>
            </a:extLst>
          </p:cNvPr>
          <p:cNvSpPr>
            <a:spLocks noChangeArrowheads="1"/>
          </p:cNvSpPr>
          <p:nvPr/>
        </p:nvSpPr>
        <p:spPr bwMode="auto">
          <a:xfrm>
            <a:off x="77470" y="518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3CD0212-EE6F-FB80-153F-87E1F09F25CA}"/>
              </a:ext>
            </a:extLst>
          </p:cNvPr>
          <p:cNvPicPr>
            <a:picLocks noChangeAspect="1"/>
          </p:cNvPicPr>
          <p:nvPr/>
        </p:nvPicPr>
        <p:blipFill>
          <a:blip r:embed="rId3"/>
          <a:stretch>
            <a:fillRect/>
          </a:stretch>
        </p:blipFill>
        <p:spPr>
          <a:xfrm>
            <a:off x="1931035" y="4576075"/>
            <a:ext cx="5281930" cy="452120"/>
          </a:xfrm>
          <a:prstGeom prst="rect">
            <a:avLst/>
          </a:prstGeom>
        </p:spPr>
      </p:pic>
    </p:spTree>
    <p:extLst>
      <p:ext uri="{BB962C8B-B14F-4D97-AF65-F5344CB8AC3E}">
        <p14:creationId xmlns:p14="http://schemas.microsoft.com/office/powerpoint/2010/main" val="200756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E751E4-AE6A-5E41-61B6-5FAA5F716C18}"/>
              </a:ext>
            </a:extLst>
          </p:cNvPr>
          <p:cNvSpPr txBox="1"/>
          <p:nvPr/>
        </p:nvSpPr>
        <p:spPr>
          <a:xfrm>
            <a:off x="609600" y="609600"/>
            <a:ext cx="8229600" cy="5922070"/>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CONCLUSION</a:t>
            </a:r>
            <a:endParaRPr lang="en-IN" sz="1400" dirty="0">
              <a:effectLst/>
              <a:latin typeface="Calibri" panose="020F0502020204030204" pitchFamily="34"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rPr>
              <a:t> </a:t>
            </a:r>
            <a:endParaRPr lang="en-IN" sz="1400" dirty="0">
              <a:effectLst/>
              <a:latin typeface="Calibri" panose="020F0502020204030204" pitchFamily="34" charset="0"/>
              <a:ea typeface="Calibri" panose="020F0502020204030204" pitchFamily="34" charset="0"/>
            </a:endParaRPr>
          </a:p>
          <a:p>
            <a:pPr marL="285750" indent="-28575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work, we have proposed a novel recommender framework based on BP neural network with attention mechanism, called BPAM++. </a:t>
            </a:r>
          </a:p>
          <a:p>
            <a:pPr marL="285750" indent="-28575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the proposed BPAM++ framework, the BP neural network is utilized to learn the complex relationship between the target users and their neighbors and the complex relationship between the given items and their neighbors. </a:t>
            </a:r>
          </a:p>
          <a:p>
            <a:pPr marL="285750" indent="-28575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way, BPAM++ outperforms </a:t>
            </a:r>
            <a:r>
              <a:rPr lang="en-US" dirty="0">
                <a:latin typeface="Times New Roman" panose="02020603050405020304" pitchFamily="18" charset="0"/>
                <a:ea typeface="Calibri" panose="020F0502020204030204" pitchFamily="34" charset="0"/>
                <a:cs typeface="Times New Roman" panose="02020603050405020304" pitchFamily="18" charset="0"/>
              </a:rPr>
              <a:t>DNN based models </a:t>
            </a:r>
            <a:r>
              <a:rPr lang="en-US" dirty="0">
                <a:effectLst/>
                <a:latin typeface="Times New Roman" panose="02020603050405020304" pitchFamily="18" charset="0"/>
                <a:ea typeface="Calibri" panose="020F0502020204030204" pitchFamily="34" charset="0"/>
                <a:cs typeface="Times New Roman" panose="02020603050405020304" pitchFamily="18" charset="0"/>
              </a:rPr>
              <a:t>which only utilizes the traditional matrix factorization and neighbor models. </a:t>
            </a:r>
          </a:p>
          <a:p>
            <a:pPr marL="285750" indent="-28575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Compared with DNNs, shallow BP neural network can not only reduce the computational and storage costs, but also prevent the model from overfitting caused by the small number of ratings. </a:t>
            </a:r>
          </a:p>
          <a:p>
            <a:pPr marL="285750" indent="-28575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Times New Roman" panose="02020603050405020304" pitchFamily="18" charset="0"/>
              </a:rPr>
              <a:t>Besides, an attention mechanism is introduced in BPAM++ to capture the global attention weights about users’ impact on their nearest target user set.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56816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6FE52-52FB-A426-8225-B3CFFAE2807B}"/>
              </a:ext>
            </a:extLst>
          </p:cNvPr>
          <p:cNvSpPr txBox="1"/>
          <p:nvPr/>
        </p:nvSpPr>
        <p:spPr>
          <a:xfrm>
            <a:off x="533400" y="533400"/>
            <a:ext cx="7848600" cy="4105226"/>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Calibri" panose="020F0502020204030204" pitchFamily="34" charset="0"/>
              </a:rPr>
              <a:t>FUTURE WORK</a:t>
            </a:r>
          </a:p>
          <a:p>
            <a:pPr algn="just">
              <a:lnSpc>
                <a:spcPct val="150000"/>
              </a:lnSpc>
            </a:pPr>
            <a:endParaRPr lang="en-IN" sz="1400" dirty="0">
              <a:effectLst/>
              <a:latin typeface="Calibri" panose="020F0502020204030204" pitchFamily="34" charset="0"/>
              <a:ea typeface="Calibri" panose="020F0502020204030204" pitchFamily="34" charset="0"/>
            </a:endParaRPr>
          </a:p>
          <a:p>
            <a:pPr marL="285750" indent="-28575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rPr>
              <a:t>In this paper, we mainly focus on the rating matrix in the recommender systems.</a:t>
            </a:r>
          </a:p>
          <a:p>
            <a:pPr marL="285750" indent="-28575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rPr>
              <a:t>In the future, we aim to introduce content information of users and items or social relationship of users to calculate similarities between users and items instead of only utilizing the rating vectors of users and items</a:t>
            </a:r>
            <a:r>
              <a:rPr lang="en-US" dirty="0">
                <a:latin typeface="Times New Roman" panose="02020603050405020304" pitchFamily="18" charset="0"/>
                <a:ea typeface="Calibri" panose="020F0502020204030204" pitchFamily="34" charset="0"/>
              </a:rPr>
              <a:t>. </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ea typeface="Calibri" panose="020F0502020204030204" pitchFamily="34" charset="0"/>
              </a:rPr>
              <a:t>S</a:t>
            </a:r>
            <a:r>
              <a:rPr lang="en-US" dirty="0">
                <a:effectLst/>
                <a:latin typeface="Times New Roman" panose="02020603050405020304" pitchFamily="18" charset="0"/>
                <a:ea typeface="Calibri" panose="020F0502020204030204" pitchFamily="34" charset="0"/>
              </a:rPr>
              <a:t>o that we can obtain their more accurate nearest neighbors. Richer information usually leads to better performance. </a:t>
            </a:r>
          </a:p>
          <a:p>
            <a:pPr marL="285750" indent="-285750" algn="just">
              <a:lnSpc>
                <a:spcPct val="150000"/>
              </a:lnSpc>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rPr>
              <a:t>Moreover, except for the simple concatenation, it is also encouraged to explore other aggregation methods to construct the input vector</a:t>
            </a:r>
            <a:r>
              <a:rPr lang="en-US" sz="1600" dirty="0">
                <a:effectLst/>
                <a:latin typeface="Times New Roman" panose="02020603050405020304" pitchFamily="18" charset="0"/>
                <a:ea typeface="Calibri" panose="020F0502020204030204" pitchFamily="34" charset="0"/>
              </a:rPr>
              <a:t>.</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2946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6F17-453E-5B4D-1C62-1B6591F5C4AF}"/>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7D38062-B53C-57A4-7BE6-1144397BCC7E}"/>
              </a:ext>
            </a:extLst>
          </p:cNvPr>
          <p:cNvSpPr>
            <a:spLocks noGrp="1"/>
          </p:cNvSpPr>
          <p:nvPr>
            <p:ph idx="1"/>
          </p:nvPr>
        </p:nvSpPr>
        <p:spPr>
          <a:xfrm>
            <a:off x="457200" y="1166018"/>
            <a:ext cx="8229600" cy="4525963"/>
          </a:xfrm>
        </p:spPr>
        <p:txBody>
          <a:bodyPr>
            <a:normAutofit fontScale="25000" lnSpcReduction="20000"/>
          </a:bodyPr>
          <a:lstStyle/>
          <a:p>
            <a:pPr marL="342900" marR="352425" lvl="0" indent="-342900" algn="just" fontAlgn="base">
              <a:lnSpc>
                <a:spcPct val="151000"/>
              </a:lnSpc>
              <a:spcAft>
                <a:spcPts val="40"/>
              </a:spcAft>
              <a:buClr>
                <a:srgbClr val="000000"/>
              </a:buClr>
              <a:buSzPts val="1400"/>
              <a:buFont typeface="+mj-lt"/>
              <a:buAutoNum type="arabicPeriod"/>
            </a:pP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C.-D. Wang, Z.-H. Deng, J.-H. Lai, and P. S. Yu, “Serendipitous recommendation in E-commerce using innovator-based collaborative filtering,” IEEE Trans. </a:t>
            </a:r>
            <a:r>
              <a:rPr lang="en-IN" sz="6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Cybern</a:t>
            </a: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vol. 49, no. 7, pp. 2678–2692, Jul. 2019.   </a:t>
            </a:r>
          </a:p>
          <a:p>
            <a:pPr marL="342900" marR="352425" lvl="0" indent="-342900" algn="just" fontAlgn="base">
              <a:lnSpc>
                <a:spcPct val="156000"/>
              </a:lnSpc>
              <a:spcAft>
                <a:spcPts val="40"/>
              </a:spcAft>
              <a:buClr>
                <a:srgbClr val="000000"/>
              </a:buClr>
              <a:buSzPts val="1400"/>
              <a:buFont typeface="+mj-lt"/>
              <a:buAutoNum type="arabicPeriod"/>
            </a:pP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 Ma, J. Wen, M. Zhong, W. Chen, and X. Li, “MMM: Multi-source multi-net micro-video recommendation with clustered hidden item representation learning,” Data Sci. Eng., vol. 4, no. 3, pp. 240–253, 2019.   </a:t>
            </a:r>
          </a:p>
          <a:p>
            <a:pPr marL="342900" marR="352425" lvl="0" indent="-342900" algn="just" fontAlgn="base">
              <a:lnSpc>
                <a:spcPct val="154000"/>
              </a:lnSpc>
              <a:spcAft>
                <a:spcPts val="40"/>
              </a:spcAft>
              <a:buClr>
                <a:srgbClr val="000000"/>
              </a:buClr>
              <a:buSzPts val="1400"/>
              <a:buFont typeface="+mj-lt"/>
              <a:buAutoNum type="arabicPeriod"/>
            </a:pP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Q.-Y. Hu, L. Huang, C.-D. Wang, and H.-Y. Chao, “Item orientated recommendation by multi-view intact space learning with overlapping,” </a:t>
            </a:r>
            <a:r>
              <a:rPr lang="en-IN" sz="6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Knowl.Based</a:t>
            </a: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Syst., vol. 164, pp. 358–370, 2019.  </a:t>
            </a:r>
          </a:p>
          <a:p>
            <a:pPr marL="342900" marR="352425" lvl="0" indent="-342900" algn="just" fontAlgn="base">
              <a:lnSpc>
                <a:spcPct val="164000"/>
              </a:lnSpc>
              <a:spcAft>
                <a:spcPts val="40"/>
              </a:spcAft>
              <a:buClr>
                <a:srgbClr val="000000"/>
              </a:buClr>
              <a:buSzPts val="1400"/>
              <a:buFont typeface="+mj-lt"/>
              <a:buAutoNum type="arabicPeriod"/>
            </a:pP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 Hu, R. Du, Y. Hu, and N. Li, “Hybrid item-item recommendation via semiparametric embedding,” in Proc. Int. Joint Conf. </a:t>
            </a:r>
            <a:r>
              <a:rPr lang="en-IN" sz="6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Artif</a:t>
            </a: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6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Intell</a:t>
            </a: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pp. 2521–2527, 2019.</a:t>
            </a:r>
          </a:p>
          <a:p>
            <a:pPr marL="342900" marR="352425" lvl="0" indent="-342900" algn="just" fontAlgn="base">
              <a:lnSpc>
                <a:spcPct val="164000"/>
              </a:lnSpc>
              <a:spcAft>
                <a:spcPts val="40"/>
              </a:spcAft>
              <a:buClr>
                <a:srgbClr val="000000"/>
              </a:buClr>
              <a:buSzPts val="1400"/>
              <a:buFont typeface="+mj-lt"/>
              <a:buAutoNum type="arabicPeriod"/>
            </a:pP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C.-C. Hsu, M.-Y. Yeh, and S.-D. Lin, “A general framework for implicit and explicit social recommendation,” IEEE Trans. </a:t>
            </a:r>
            <a:r>
              <a:rPr lang="en-IN" sz="6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Knowl</a:t>
            </a:r>
            <a:r>
              <a:rPr lang="en-IN" sz="6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Data Eng., vol. 30, no. 12, pp.2228–2241, Dec. 2018.  </a:t>
            </a:r>
          </a:p>
          <a:p>
            <a:endParaRPr lang="en-IN" dirty="0"/>
          </a:p>
        </p:txBody>
      </p:sp>
    </p:spTree>
    <p:extLst>
      <p:ext uri="{BB962C8B-B14F-4D97-AF65-F5344CB8AC3E}">
        <p14:creationId xmlns:p14="http://schemas.microsoft.com/office/powerpoint/2010/main" val="11792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basic idea of recommender systems is to recommend the most suitable items to users according to the hidden preferences of users.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Traditional recommendation types: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Content based filtering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Collaborative filtering</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traditional Collaborative Filtering(CF) recommendation algorithms are generally divided into two categories: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Matrix Factorization methods.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Neighborhood-based CF methods .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671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8197AFF-9FD6-394D-93FE-F9F5B0F0EA49}"/>
              </a:ext>
            </a:extLst>
          </p:cNvPr>
          <p:cNvSpPr txBox="1"/>
          <p:nvPr/>
        </p:nvSpPr>
        <p:spPr>
          <a:xfrm>
            <a:off x="457200" y="806985"/>
            <a:ext cx="7848600" cy="5312352"/>
          </a:xfrm>
          <a:prstGeom prst="rect">
            <a:avLst/>
          </a:prstGeom>
          <a:noFill/>
        </p:spPr>
        <p:txBody>
          <a:bodyPr wrap="square">
            <a:spAutoFit/>
          </a:bodyPr>
          <a:lstStyle/>
          <a:p>
            <a:pPr marL="342900" indent="-342900" algn="just">
              <a:lnSpc>
                <a:spcPct val="150000"/>
              </a:lnSpc>
              <a:buAutoNum type="arabicPeriod" startAt="6"/>
            </a:pPr>
            <a:r>
              <a:rPr lang="en-IN" sz="1600" dirty="0">
                <a:latin typeface="Times New Roman" panose="02020603050405020304" pitchFamily="18" charset="0"/>
                <a:cs typeface="Times New Roman" panose="02020603050405020304" pitchFamily="18" charset="0"/>
              </a:rPr>
              <a:t>L. Huang, C.-D. Wang, H.-Y. Chao, J.-H. Lai, and P. S. Yu, “A score prediction approach for optional course recommendation via cross-user-domain collaborative 	filtering,” IEEE Access, vol. 7, pp. 19 550–19 563, 2019.</a:t>
            </a:r>
          </a:p>
          <a:p>
            <a:pPr marL="342900" indent="-342900" algn="just">
              <a:lnSpc>
                <a:spcPct val="150000"/>
              </a:lnSpc>
              <a:buAutoNum type="arabicPeriod" startAt="6"/>
            </a:pPr>
            <a:r>
              <a:rPr lang="en-IN" sz="1600" dirty="0">
                <a:latin typeface="Times New Roman" panose="02020603050405020304" pitchFamily="18" charset="0"/>
                <a:cs typeface="Times New Roman" panose="02020603050405020304" pitchFamily="18" charset="0"/>
              </a:rPr>
              <a:t> W. Fu, Z. Peng, S. Wang, Y. Xu, and J. Li, “Deeply fusing reviews and </a:t>
            </a:r>
            <a:r>
              <a:rPr lang="en-IN" sz="1600" dirty="0" err="1">
                <a:latin typeface="Times New Roman" panose="02020603050405020304" pitchFamily="18" charset="0"/>
                <a:cs typeface="Times New Roman" panose="02020603050405020304" pitchFamily="18" charset="0"/>
              </a:rPr>
              <a:t>contentsfor</a:t>
            </a:r>
            <a:r>
              <a:rPr lang="en-IN" sz="1600" dirty="0">
                <a:latin typeface="Times New Roman" panose="02020603050405020304" pitchFamily="18" charset="0"/>
                <a:cs typeface="Times New Roman" panose="02020603050405020304" pitchFamily="18" charset="0"/>
              </a:rPr>
              <a:t> cold start users in cross-domain recommendation systems,” in Proc. AAAI Conf. </a:t>
            </a:r>
            <a:r>
              <a:rPr lang="en-IN" sz="1600" dirty="0" err="1">
                <a:latin typeface="Times New Roman" panose="02020603050405020304" pitchFamily="18" charset="0"/>
                <a:cs typeface="Times New Roman" panose="02020603050405020304" pitchFamily="18" charset="0"/>
              </a:rPr>
              <a:t>Artif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Intell</a:t>
            </a:r>
            <a:r>
              <a:rPr lang="en-IN" sz="1600" dirty="0">
                <a:latin typeface="Times New Roman" panose="02020603050405020304" pitchFamily="18" charset="0"/>
                <a:cs typeface="Times New Roman" panose="02020603050405020304" pitchFamily="18" charset="0"/>
              </a:rPr>
              <a:t>., pp. 94–101, 2019.  </a:t>
            </a:r>
          </a:p>
          <a:p>
            <a:pPr algn="just">
              <a:lnSpc>
                <a:spcPct val="150000"/>
              </a:lnSpc>
            </a:pPr>
            <a:r>
              <a:rPr lang="en-IN" sz="1600" dirty="0">
                <a:latin typeface="Times New Roman" panose="02020603050405020304" pitchFamily="18" charset="0"/>
                <a:cs typeface="Times New Roman" panose="02020603050405020304" pitchFamily="18" charset="0"/>
              </a:rPr>
              <a:t> 8.   A. Ferraro, “Music cold-start and long-tail recommendation: Bias in deep </a:t>
            </a:r>
          </a:p>
          <a:p>
            <a:pPr algn="just">
              <a:lnSpc>
                <a:spcPct val="150000"/>
              </a:lnSpc>
            </a:pPr>
            <a:r>
              <a:rPr lang="en-IN" sz="1600" dirty="0">
                <a:latin typeface="Times New Roman" panose="02020603050405020304" pitchFamily="18" charset="0"/>
                <a:cs typeface="Times New Roman" panose="02020603050405020304" pitchFamily="18" charset="0"/>
              </a:rPr>
              <a:t>       representations,” in Proc. 13th ACM Conf. Recommender Syst., pp. 586–590, 2019.  </a:t>
            </a:r>
          </a:p>
          <a:p>
            <a:pPr algn="just">
              <a:lnSpc>
                <a:spcPct val="150000"/>
              </a:lnSpc>
            </a:pPr>
            <a:r>
              <a:rPr lang="en-IN" sz="1600" dirty="0">
                <a:latin typeface="Times New Roman" panose="02020603050405020304" pitchFamily="18" charset="0"/>
                <a:cs typeface="Times New Roman" panose="02020603050405020304" pitchFamily="18" charset="0"/>
              </a:rPr>
              <a:t> 9.  H.-J. Xue, X. Dai, J. Zhang, S. Huang, and J. Chen, “Deep matrix factorization </a:t>
            </a:r>
          </a:p>
          <a:p>
            <a:pPr algn="just">
              <a:lnSpc>
                <a:spcPct val="150000"/>
              </a:lnSpc>
            </a:pPr>
            <a:r>
              <a:rPr lang="en-IN" sz="1600" dirty="0">
                <a:latin typeface="Times New Roman" panose="02020603050405020304" pitchFamily="18" charset="0"/>
                <a:cs typeface="Times New Roman" panose="02020603050405020304" pitchFamily="18" charset="0"/>
              </a:rPr>
              <a:t>      models for recommender systems,” in Proc. Int. Joint Conf. </a:t>
            </a:r>
            <a:r>
              <a:rPr lang="en-IN" sz="1600" dirty="0" err="1">
                <a:latin typeface="Times New Roman" panose="02020603050405020304" pitchFamily="18" charset="0"/>
                <a:cs typeface="Times New Roman" panose="02020603050405020304" pitchFamily="18" charset="0"/>
              </a:rPr>
              <a:t>Artif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Intell</a:t>
            </a:r>
            <a:r>
              <a:rPr lang="en-IN" sz="1600" dirty="0">
                <a:latin typeface="Times New Roman" panose="02020603050405020304" pitchFamily="18" charset="0"/>
                <a:cs typeface="Times New Roman" panose="02020603050405020304" pitchFamily="18" charset="0"/>
              </a:rPr>
              <a:t>.,pp. 3203–	</a:t>
            </a:r>
          </a:p>
          <a:p>
            <a:pPr algn="just">
              <a:lnSpc>
                <a:spcPct val="150000"/>
              </a:lnSpc>
            </a:pPr>
            <a:r>
              <a:rPr lang="en-IN" sz="1600" dirty="0">
                <a:latin typeface="Times New Roman" panose="02020603050405020304" pitchFamily="18" charset="0"/>
                <a:cs typeface="Times New Roman" panose="02020603050405020304" pitchFamily="18" charset="0"/>
              </a:rPr>
              <a:t>       320 , 2017</a:t>
            </a:r>
            <a:r>
              <a:rPr lang="en-IN" dirty="0"/>
              <a:t>.</a:t>
            </a:r>
          </a:p>
          <a:p>
            <a:pPr marL="342900" indent="-342900" algn="just">
              <a:lnSpc>
                <a:spcPct val="150000"/>
              </a:lnSpc>
              <a:buAutoNum type="arabicPeriod" startAt="10"/>
            </a:pP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 Yan, D. Wang, M. Cao, and J. Liu, “Deep auto encoder model with convolutional                                      text networks for video recommendation,” IEEE Access, vol. 7, pp. 40 333–40 346, 2019</a:t>
            </a:r>
          </a:p>
          <a:p>
            <a:pPr algn="just">
              <a:lnSpc>
                <a:spcPct val="150000"/>
              </a:lnSpc>
            </a:pPr>
            <a:endParaRPr lang="en-IN" dirty="0"/>
          </a:p>
        </p:txBody>
      </p:sp>
    </p:spTree>
    <p:extLst>
      <p:ext uri="{BB962C8B-B14F-4D97-AF65-F5344CB8AC3E}">
        <p14:creationId xmlns:p14="http://schemas.microsoft.com/office/powerpoint/2010/main" val="3779325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7810D-18BD-5DA5-CA1F-0929801A21DC}"/>
              </a:ext>
            </a:extLst>
          </p:cNvPr>
          <p:cNvSpPr txBox="1"/>
          <p:nvPr/>
        </p:nvSpPr>
        <p:spPr>
          <a:xfrm>
            <a:off x="3200400" y="2844225"/>
            <a:ext cx="2971800" cy="584775"/>
          </a:xfrm>
          <a:prstGeom prst="rect">
            <a:avLst/>
          </a:prstGeom>
          <a:noFill/>
        </p:spPr>
        <p:txBody>
          <a:bodyPr wrap="square" rtlCol="0">
            <a:spAutoFit/>
          </a:bodyPr>
          <a:lstStyle/>
          <a:p>
            <a:r>
              <a:rPr lang="en-US" sz="3200" dirty="0">
                <a:solidFill>
                  <a:schemeClr val="accent4">
                    <a:lumMod val="50000"/>
                  </a:schemeClr>
                </a:solidFill>
                <a:latin typeface="Times New Roman" panose="02020603050405020304" pitchFamily="18" charset="0"/>
                <a:cs typeface="Times New Roman" panose="02020603050405020304" pitchFamily="18" charset="0"/>
              </a:rPr>
              <a:t>THANK YOU</a:t>
            </a:r>
            <a:endParaRPr lang="en-IN" sz="32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6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INTRODUCTION (CONT...)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448" y="1600200"/>
            <a:ext cx="8229600" cy="4525963"/>
          </a:xfrm>
        </p:spPr>
        <p:txBody>
          <a:bodyPr>
            <a:normAutofit lnSpcReduction="10000"/>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Introducing the BP neural network into the neighborhood-based CF algorithm.</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ratings of the nearest users and items are fed into the BP neural network to improve accurate predictions.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attention mechanism is incorporated into the BP neural network. </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is used to capture the global impact of the nearest users of the target user.</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BPAM++ framework improves the accuracy of the predicted ratings of recommendation while reducing the computational, storage costs and overfitting issues.</a:t>
            </a:r>
          </a:p>
        </p:txBody>
      </p:sp>
    </p:spTree>
    <p:extLst>
      <p:ext uri="{BB962C8B-B14F-4D97-AF65-F5344CB8AC3E}">
        <p14:creationId xmlns:p14="http://schemas.microsoft.com/office/powerpoint/2010/main" val="395196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a:bodyPr>
          <a:lstStyle/>
          <a:p>
            <a:r>
              <a:rPr lang="en-IN" sz="2400" dirty="0">
                <a:solidFill>
                  <a:schemeClr val="tx2"/>
                </a:solidFill>
                <a:latin typeface="Times New Roman" panose="02020603050405020304" pitchFamily="18" charset="0"/>
                <a:cs typeface="Times New Roman" panose="02020603050405020304" pitchFamily="18" charset="0"/>
              </a:rPr>
              <a:t>ABSTRACT</a:t>
            </a:r>
            <a:br>
              <a:rPr lang="en-IN" sz="2400" dirty="0">
                <a:solidFill>
                  <a:srgbClr val="C00000"/>
                </a:solidFill>
                <a:latin typeface="Times New Roman" panose="02020603050405020304" pitchFamily="18" charset="0"/>
                <a:cs typeface="Times New Roman" panose="02020603050405020304" pitchFamily="18" charset="0"/>
              </a:rPr>
            </a:br>
            <a:endParaRPr lang="en-US" sz="2400" dirty="0"/>
          </a:p>
        </p:txBody>
      </p:sp>
      <p:sp>
        <p:nvSpPr>
          <p:cNvPr id="4" name="Rectangle 3"/>
          <p:cNvSpPr/>
          <p:nvPr/>
        </p:nvSpPr>
        <p:spPr>
          <a:xfrm>
            <a:off x="609600" y="1905000"/>
            <a:ext cx="7391400" cy="3847207"/>
          </a:xfrm>
          <a:prstGeom prst="rect">
            <a:avLst/>
          </a:prstGeom>
        </p:spPr>
        <p:txBody>
          <a:bodyPr wrap="square">
            <a:spAutoFit/>
          </a:bodyPr>
          <a:lstStyle/>
          <a:p>
            <a:pPr marL="342900" indent="-342900">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recommender framework built on a back propagation  neural network with an attention mechanism(BPAM++) is presented in this paper.</a:t>
            </a:r>
          </a:p>
          <a:p>
            <a:pPr marL="342900" indent="-342900">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Deep neural network (DNN) is generally utilized in recommender system.</a:t>
            </a:r>
          </a:p>
          <a:p>
            <a:pPr marL="342900" indent="-342900">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As DNN generate precise predictions.</a:t>
            </a:r>
          </a:p>
          <a:p>
            <a:pPr marL="342900" indent="-342900">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Yet, it leads to high computational, storage costs and overfitting issues.</a:t>
            </a:r>
          </a:p>
          <a:p>
            <a:pPr marL="342900" indent="-342900">
              <a:buFont typeface="Wingdings" panose="05000000000000000000" pitchFamily="2" charset="2"/>
              <a:buChar char="Ø"/>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800285"/>
            <a:ext cx="6934200" cy="4216539"/>
          </a:xfrm>
          <a:prstGeom prst="rect">
            <a:avLst/>
          </a:prstGeom>
        </p:spPr>
        <p:txBody>
          <a:bodyPr wrap="square">
            <a:spAutoFit/>
          </a:bodyPr>
          <a:lstStyle/>
          <a:p>
            <a:pPr marL="342900" indent="-342900">
              <a:buFont typeface="Wingdings" panose="05000000000000000000" pitchFamily="2" charset="2"/>
              <a:buChar char="v"/>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To resolve these problems BPAM++ is proposed.</a:t>
            </a:r>
          </a:p>
          <a:p>
            <a:pPr marL="342900" indent="-342900">
              <a:buFont typeface="Wingdings" panose="05000000000000000000" pitchFamily="2" charset="2"/>
              <a:buChar char="v"/>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BPAM++ reduce</a:t>
            </a:r>
            <a:r>
              <a:rPr lang="en-US" sz="2000" dirty="0">
                <a:latin typeface="Times New Roman" panose="02020603050405020304" pitchFamily="18" charset="0"/>
                <a:cs typeface="Times New Roman" panose="02020603050405020304" pitchFamily="18" charset="0"/>
              </a:rPr>
              <a:t>s</a:t>
            </a: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hi</a:t>
            </a:r>
            <a:r>
              <a:rPr lang="en-GB" sz="2000" dirty="0" err="1">
                <a:latin typeface="Times New Roman" panose="02020603050405020304" pitchFamily="18" charset="0"/>
                <a:cs typeface="Times New Roman" panose="02020603050405020304" pitchFamily="18" charset="0"/>
              </a:rPr>
              <a:t>gh</a:t>
            </a:r>
            <a:r>
              <a:rPr lang="en-GB" sz="2000" dirty="0">
                <a:latin typeface="Times New Roman" panose="02020603050405020304" pitchFamily="18" charset="0"/>
                <a:cs typeface="Times New Roman" panose="02020603050405020304" pitchFamily="18" charset="0"/>
              </a:rPr>
              <a:t> computational</a:t>
            </a:r>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storage costs, overfitting issues and improves the accuracy.</a:t>
            </a:r>
          </a:p>
          <a:p>
            <a:pPr marL="342900" indent="-342900">
              <a:buFont typeface="Wingdings" panose="05000000000000000000" pitchFamily="2" charset="2"/>
              <a:buChar char="v"/>
            </a:pP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The intricate relationships between the entities(target user or items) and their neighbors are learned using the BP neural network.</a:t>
            </a:r>
          </a:p>
          <a:p>
            <a:pPr marL="342900" indent="-342900">
              <a:buFont typeface="Wingdings" panose="05000000000000000000" pitchFamily="2" charset="2"/>
              <a:buChar char="v"/>
            </a:pP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The purpose of the attention mechanism in this model is to record the global impact of the nearest user of the target user.</a:t>
            </a:r>
          </a:p>
          <a:p>
            <a:pPr>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2F846C70-9C22-8433-F06C-F8BF2203A378}"/>
              </a:ext>
            </a:extLst>
          </p:cNvPr>
          <p:cNvSpPr txBox="1">
            <a:spLocks noGrp="1"/>
          </p:cNvSpPr>
          <p:nvPr>
            <p:ph type="title"/>
          </p:nvPr>
        </p:nvSpPr>
        <p:spPr>
          <a:xfrm>
            <a:off x="457200" y="446314"/>
            <a:ext cx="82296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700" dirty="0">
                <a:solidFill>
                  <a:schemeClr val="tx2"/>
                </a:solidFill>
                <a:latin typeface="Times New Roman" panose="02020603050405020304" pitchFamily="18" charset="0"/>
                <a:cs typeface="Times New Roman" panose="02020603050405020304" pitchFamily="18" charset="0"/>
              </a:rPr>
              <a:t>ABSTRACT (CONT...)</a:t>
            </a:r>
            <a:br>
              <a:rPr lang="en-IN" dirty="0">
                <a:solidFill>
                  <a:srgbClr val="C00000"/>
                </a:solidFill>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8229600" cy="1143000"/>
          </a:xfrm>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953000"/>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Traditional recommendation models may give inaccurate predictions due to data sparsity. </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Additionally, such models may suffer from high computational, storage costs and overfitting issues.</a:t>
            </a:r>
          </a:p>
        </p:txBody>
      </p:sp>
    </p:spTree>
    <p:extLst>
      <p:ext uri="{BB962C8B-B14F-4D97-AF65-F5344CB8AC3E}">
        <p14:creationId xmlns:p14="http://schemas.microsoft.com/office/powerpoint/2010/main" val="62182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1143000"/>
          </a:xfrm>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4445215"/>
          </a:xfrm>
        </p:spPr>
        <p:txBody>
          <a:bodyPr>
            <a:normAutofit/>
          </a:bodyPr>
          <a:lstStyle/>
          <a:p>
            <a:pPr marR="179705" lvl="0" algn="just">
              <a:lnSpc>
                <a:spcPct val="120000"/>
              </a:lnSpc>
              <a:spcAft>
                <a:spcPts val="0"/>
              </a:spcAft>
              <a:buFont typeface="Wingdings" panose="05000000000000000000" pitchFamily="2" charset="2"/>
              <a:buChar char="v"/>
            </a:pP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Neighborhood-based</a:t>
            </a:r>
            <a:r>
              <a:rPr lang="en-US" sz="20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CF</a:t>
            </a:r>
            <a:r>
              <a:rPr lang="en-US"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algorithm</a:t>
            </a:r>
            <a:r>
              <a:rPr lang="en-US" sz="20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incorporated</a:t>
            </a:r>
            <a:r>
              <a:rPr lang="en-US" sz="20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into</a:t>
            </a:r>
            <a:r>
              <a:rPr lang="en-US" sz="20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BP</a:t>
            </a:r>
            <a:r>
              <a:rPr lang="en-US" sz="20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neural</a:t>
            </a:r>
            <a:r>
              <a:rPr lang="en-US" sz="20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network,</a:t>
            </a:r>
            <a:r>
              <a:rPr lang="en-US"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a:t>
            </a:r>
            <a:r>
              <a:rPr lang="en-US" sz="2000"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improves accuracy of recommendation that can capture complex</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relationships</a:t>
            </a:r>
            <a:r>
              <a:rPr lang="en-US"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between</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users</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items.</a:t>
            </a:r>
          </a:p>
          <a:p>
            <a:pPr marR="179705" lvl="0" algn="just">
              <a:lnSpc>
                <a:spcPct val="120000"/>
              </a:lnSpc>
              <a:spcAft>
                <a:spcPts val="0"/>
              </a:spcAft>
              <a:buFont typeface="Wingdings" panose="05000000000000000000" pitchFamily="2" charset="2"/>
              <a:buChar char="v"/>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179705" lvl="0" algn="just">
              <a:lnSpc>
                <a:spcPct val="120000"/>
              </a:lnSpc>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BP</a:t>
            </a:r>
            <a:r>
              <a:rPr lang="en-US" sz="20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neural</a:t>
            </a:r>
            <a:r>
              <a:rPr lang="en-US"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network</a:t>
            </a:r>
            <a:r>
              <a:rPr lang="en-US"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US"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handle</a:t>
            </a:r>
            <a:r>
              <a:rPr lang="en-US"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sparsity</a:t>
            </a:r>
            <a:r>
              <a:rPr lang="en-US"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overfitting</a:t>
            </a: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issues.</a:t>
            </a:r>
          </a:p>
          <a:p>
            <a:pPr marR="179705" lvl="0" algn="just">
              <a:lnSpc>
                <a:spcPct val="120000"/>
              </a:lnSpc>
              <a:spcAft>
                <a:spcPts val="0"/>
              </a:spcAft>
              <a:buFont typeface="Wingdings" panose="05000000000000000000" pitchFamily="2" charset="2"/>
              <a:buChar char="v"/>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179705" lvl="0" algn="just">
              <a:lnSpc>
                <a:spcPct val="120000"/>
              </a:lnSpc>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addition, an attention mechanism is introduced in BPAM++ to focus on</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important features and</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reduce</a:t>
            </a: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computational</a:t>
            </a:r>
            <a:r>
              <a:rPr lang="en-US"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US"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costs.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84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31" y="457200"/>
            <a:ext cx="8229600" cy="1143000"/>
          </a:xfrm>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SCOPE OF THE PROJECT</a:t>
            </a:r>
          </a:p>
        </p:txBody>
      </p:sp>
      <p:sp>
        <p:nvSpPr>
          <p:cNvPr id="3" name="Content Placeholder 2"/>
          <p:cNvSpPr>
            <a:spLocks noGrp="1"/>
          </p:cNvSpPr>
          <p:nvPr>
            <p:ph idx="1"/>
          </p:nvPr>
        </p:nvSpPr>
        <p:spPr>
          <a:xfrm>
            <a:off x="304800" y="1752600"/>
            <a:ext cx="8229600" cy="4525963"/>
          </a:xfrm>
        </p:spPr>
        <p:txBody>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E-commerce platforms</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Social </a:t>
            </a:r>
            <a:r>
              <a:rPr lang="en-GB" sz="2000" dirty="0">
                <a:latin typeface="Times New Roman" panose="02020603050405020304" pitchFamily="18" charset="0"/>
                <a:cs typeface="Times New Roman" panose="02020603050405020304" pitchFamily="18" charset="0"/>
              </a:rPr>
              <a:t>media</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News </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Movies</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a:t>
            </a:r>
            <a:r>
              <a:rPr lang="en-GB" sz="2000" dirty="0" err="1">
                <a:latin typeface="Times New Roman" panose="02020603050405020304" pitchFamily="18" charset="0"/>
                <a:cs typeface="Times New Roman" panose="02020603050405020304" pitchFamily="18" charset="0"/>
              </a:rPr>
              <a:t>usic</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Educational platforms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75001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1792</TotalTime>
  <Words>2401</Words>
  <Application>Microsoft Office PowerPoint</Application>
  <PresentationFormat>On-screen Show (4:3)</PresentationFormat>
  <Paragraphs>267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Cambria Math</vt:lpstr>
      <vt:lpstr>Segoe UI</vt:lpstr>
      <vt:lpstr>Times New Roman</vt:lpstr>
      <vt:lpstr>Wingdings</vt:lpstr>
      <vt:lpstr>Office Theme</vt:lpstr>
      <vt:lpstr>PowerPoint Presentation</vt:lpstr>
      <vt:lpstr>OVERVIEW </vt:lpstr>
      <vt:lpstr>INTRODUCTION</vt:lpstr>
      <vt:lpstr>INTRODUCTION (CONT...)</vt:lpstr>
      <vt:lpstr>ABSTRACT </vt:lpstr>
      <vt:lpstr>ABSTRACT (CONT...) </vt:lpstr>
      <vt:lpstr>PROBLEM STATEMENT</vt:lpstr>
      <vt:lpstr>OBJECTIVES</vt:lpstr>
      <vt:lpstr>SCOPE OF THE PROJECT</vt:lpstr>
      <vt:lpstr>SYSTEM ARCHITECTURE</vt:lpstr>
      <vt:lpstr>MODULE DESCRIPTION</vt:lpstr>
      <vt:lpstr>MODULE DESCRIPTION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Predicted Results</vt:lpstr>
      <vt:lpstr>Calculated Mean Accuracy</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Monisha S</cp:lastModifiedBy>
  <cp:revision>114</cp:revision>
  <dcterms:created xsi:type="dcterms:W3CDTF">2023-02-28T06:41:04Z</dcterms:created>
  <dcterms:modified xsi:type="dcterms:W3CDTF">2023-06-03T02:17:31Z</dcterms:modified>
</cp:coreProperties>
</file>