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 Medium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5" roundtripDataSignature="AMtx7mhofL3jPPOH7F1IMgi6GSh/B7Qi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9AB10F-BF70-47E9-988D-E7448E47537F}">
  <a:tblStyle styleId="{4D9AB10F-BF70-47E9-988D-E7448E47537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ED2F596-F2F1-48D1-9E94-38EBAC8E2E0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idx="1" type="body"/>
          </p:nvPr>
        </p:nvSpPr>
        <p:spPr>
          <a:xfrm>
            <a:off x="311700" y="566250"/>
            <a:ext cx="8520600" cy="4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Anaphylaxis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Massive transfusion protocol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ROTEM guidelines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Pulseless arrest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Pulseless arrest shockable rhythm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Tachycardia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Bradycardia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LA toxicity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Malignant Hyperthermia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Hyperkalemia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Blood transfusion reactions</a:t>
            </a:r>
            <a:endParaRPr/>
          </a:p>
        </p:txBody>
      </p:sp>
      <p:sp>
        <p:nvSpPr>
          <p:cNvPr id="55" name="Google Shape;55;p2"/>
          <p:cNvSpPr txBox="1"/>
          <p:nvPr>
            <p:ph type="title"/>
          </p:nvPr>
        </p:nvSpPr>
        <p:spPr>
          <a:xfrm>
            <a:off x="211725" y="198950"/>
            <a:ext cx="8520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91425" wrap="square" tIns="540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solidFill>
                  <a:srgbClr val="434343"/>
                </a:solidFill>
              </a:rPr>
              <a:t>Paediatric Crisis Management </a:t>
            </a:r>
            <a:endParaRPr b="1" sz="202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idx="4294967295" type="title"/>
          </p:nvPr>
        </p:nvSpPr>
        <p:spPr>
          <a:xfrm>
            <a:off x="311700" y="64025"/>
            <a:ext cx="85206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820">
                <a:solidFill>
                  <a:srgbClr val="434343"/>
                </a:solidFill>
              </a:rPr>
              <a:t>Pulseless arrest with shockable rhythm</a:t>
            </a:r>
            <a:endParaRPr b="1" sz="1820">
              <a:solidFill>
                <a:srgbClr val="434343"/>
              </a:solidFill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140050" y="2082125"/>
            <a:ext cx="7231800" cy="19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0" y="1770100"/>
            <a:ext cx="849600" cy="75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1st shock </a:t>
            </a:r>
            <a:endParaRPr b="1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2-4 J/kg</a:t>
            </a:r>
            <a:endParaRPr b="1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Resume CPR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1"/>
          <p:cNvSpPr/>
          <p:nvPr/>
        </p:nvSpPr>
        <p:spPr>
          <a:xfrm flipH="1">
            <a:off x="704900" y="1511325"/>
            <a:ext cx="296568" cy="344952"/>
          </a:xfrm>
          <a:prstGeom prst="lightningBolt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1"/>
          <p:cNvSpPr txBox="1"/>
          <p:nvPr/>
        </p:nvSpPr>
        <p:spPr>
          <a:xfrm>
            <a:off x="1147125" y="1770100"/>
            <a:ext cx="838800" cy="75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2nd shock </a:t>
            </a:r>
            <a:endParaRPr b="1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4 J/kg</a:t>
            </a:r>
            <a:endParaRPr b="1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Resume CPR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1"/>
          <p:cNvSpPr/>
          <p:nvPr/>
        </p:nvSpPr>
        <p:spPr>
          <a:xfrm flipH="1">
            <a:off x="1771700" y="1511325"/>
            <a:ext cx="296568" cy="344952"/>
          </a:xfrm>
          <a:prstGeom prst="lightningBolt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2366325" y="1770100"/>
            <a:ext cx="804600" cy="75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3rd shock </a:t>
            </a:r>
            <a:endParaRPr b="1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4 J/kg</a:t>
            </a:r>
            <a:endParaRPr b="1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Resume CPR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1"/>
          <p:cNvSpPr/>
          <p:nvPr/>
        </p:nvSpPr>
        <p:spPr>
          <a:xfrm flipH="1">
            <a:off x="2990900" y="1511325"/>
            <a:ext cx="296568" cy="344952"/>
          </a:xfrm>
          <a:prstGeom prst="lightningBolt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3661725" y="1770100"/>
            <a:ext cx="804600" cy="75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4th shock </a:t>
            </a:r>
            <a:endParaRPr b="1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4 J/kg</a:t>
            </a:r>
            <a:endParaRPr b="1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Resume CPR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1"/>
          <p:cNvSpPr/>
          <p:nvPr/>
        </p:nvSpPr>
        <p:spPr>
          <a:xfrm flipH="1">
            <a:off x="4286300" y="1511325"/>
            <a:ext cx="296568" cy="344952"/>
          </a:xfrm>
          <a:prstGeom prst="lightningBolt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>
            <a:off x="4957125" y="1770100"/>
            <a:ext cx="804600" cy="75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5th shock </a:t>
            </a:r>
            <a:endParaRPr b="1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4 J/kg</a:t>
            </a:r>
            <a:endParaRPr b="1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Resume CPR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1"/>
          <p:cNvSpPr/>
          <p:nvPr/>
        </p:nvSpPr>
        <p:spPr>
          <a:xfrm flipH="1">
            <a:off x="5581700" y="1511325"/>
            <a:ext cx="296568" cy="344952"/>
          </a:xfrm>
          <a:prstGeom prst="lightningBolt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1"/>
          <p:cNvSpPr txBox="1"/>
          <p:nvPr/>
        </p:nvSpPr>
        <p:spPr>
          <a:xfrm>
            <a:off x="6176325" y="1770100"/>
            <a:ext cx="804600" cy="759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6th shock </a:t>
            </a:r>
            <a:endParaRPr b="1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4 J/kg</a:t>
            </a:r>
            <a:endParaRPr b="1" i="0" sz="11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Resume CPR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/>
          <p:nvPr/>
        </p:nvSpPr>
        <p:spPr>
          <a:xfrm flipH="1">
            <a:off x="6800900" y="1511325"/>
            <a:ext cx="296568" cy="344952"/>
          </a:xfrm>
          <a:prstGeom prst="lightningBolt">
            <a:avLst/>
          </a:prstGeom>
          <a:solidFill>
            <a:srgbClr val="FFE599"/>
          </a:solidFill>
          <a:ln cap="flat" cmpd="sng" w="952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1"/>
          <p:cNvSpPr txBox="1"/>
          <p:nvPr/>
        </p:nvSpPr>
        <p:spPr>
          <a:xfrm>
            <a:off x="1630173" y="2715925"/>
            <a:ext cx="1111500" cy="797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IV/ IO adrenaline 0.01mg/kg</a:t>
            </a:r>
            <a:r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(max 1mg), q3-5min or every other shock 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2112625" y="2219425"/>
            <a:ext cx="154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FD3D2"/>
          </a:solidFill>
          <a:ln cap="flat" cmpd="sng" w="9525">
            <a:solidFill>
              <a:srgbClr val="EFD3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"/>
          <p:cNvSpPr txBox="1"/>
          <p:nvPr/>
        </p:nvSpPr>
        <p:spPr>
          <a:xfrm>
            <a:off x="4148550" y="2715913"/>
            <a:ext cx="1111500" cy="797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54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IV/ IO adrenaline 0.01mg/kg</a:t>
            </a:r>
            <a:r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(max 1mg), q3-5min or every other shock 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4627225" y="2219425"/>
            <a:ext cx="154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FD3D2"/>
          </a:solidFill>
          <a:ln cap="flat" cmpd="sng" w="9525">
            <a:solidFill>
              <a:srgbClr val="EFD3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3331825" y="2219425"/>
            <a:ext cx="154800" cy="494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FD3D2"/>
          </a:solidFill>
          <a:ln cap="flat" cmpd="sng" w="9525">
            <a:solidFill>
              <a:srgbClr val="EFD3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5922625" y="2219425"/>
            <a:ext cx="154800" cy="496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FD3D2"/>
          </a:solidFill>
          <a:ln cap="flat" cmpd="sng" w="9525">
            <a:solidFill>
              <a:srgbClr val="EFD3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1"/>
          <p:cNvSpPr txBox="1"/>
          <p:nvPr/>
        </p:nvSpPr>
        <p:spPr>
          <a:xfrm>
            <a:off x="8001000" y="1226900"/>
            <a:ext cx="11010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1"/>
          <p:cNvSpPr txBox="1"/>
          <p:nvPr/>
        </p:nvSpPr>
        <p:spPr>
          <a:xfrm>
            <a:off x="7395525" y="1158375"/>
            <a:ext cx="1785600" cy="847500"/>
          </a:xfrm>
          <a:prstGeom prst="rect">
            <a:avLst/>
          </a:prstGeom>
          <a:solidFill>
            <a:srgbClr val="D3DFEE"/>
          </a:solidFill>
          <a:ln>
            <a:noFill/>
          </a:ln>
        </p:spPr>
        <p:txBody>
          <a:bodyPr anchorCtr="0" anchor="t" bIns="18000" lIns="54000" spcFirstLastPara="1" rIns="5400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Perform CPR 2min, </a:t>
            </a:r>
            <a:endParaRPr b="1" i="0" sz="10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check pulse &amp; rhythm </a:t>
            </a:r>
            <a:endParaRPr b="1" i="0" sz="10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→ Shockable? </a:t>
            </a:r>
            <a:endParaRPr b="1" i="0" sz="10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Give adrenaline every other shock q3-5min.</a:t>
            </a:r>
            <a:r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1"/>
          <p:cNvSpPr txBox="1"/>
          <p:nvPr/>
        </p:nvSpPr>
        <p:spPr>
          <a:xfrm>
            <a:off x="7395525" y="1990825"/>
            <a:ext cx="1785600" cy="2497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54000" spcFirstLastPara="1" rIns="54000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Consider other antiarrhythmics: 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IV/ IO lignocaine 1mg/kg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followed by </a:t>
            </a:r>
            <a:r>
              <a:rPr b="1" i="0" lang="en-GB" sz="10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infusion 20-50mcg/kg/min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(May repeat bolus after 15min, if delay in starting infusion &gt;15min) 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IV/ IO amiodarone 5mg/kg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up to 3 times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IV/ IO magnesium sulphate 50mg/kg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(max 2g) for torsades des pointes.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Consider increasing energy dose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of shocks up to </a:t>
            </a:r>
            <a:r>
              <a:rPr b="1" i="0" lang="en-GB" sz="10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max  10 J/kg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for refractory VF   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1"/>
          <p:cNvSpPr txBox="1"/>
          <p:nvPr/>
        </p:nvSpPr>
        <p:spPr>
          <a:xfrm>
            <a:off x="0" y="2715925"/>
            <a:ext cx="1477800" cy="188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CPR 2min then check pulse &amp; rhythm → Shockable?</a:t>
            </a:r>
            <a:endParaRPr b="1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Minimise time between compressions &amp; shock delivery 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Monitor quality of CPR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Assess &amp; manage for reversible causes 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- Hs &amp; Ts**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1"/>
          <p:cNvSpPr txBox="1"/>
          <p:nvPr/>
        </p:nvSpPr>
        <p:spPr>
          <a:xfrm>
            <a:off x="1585525" y="3916150"/>
            <a:ext cx="2934000" cy="11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126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**Search for &amp; treat possible causes:</a:t>
            </a:r>
            <a:endParaRPr b="1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Hypoxia		Trauma	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Hypovolemia 		Toxins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H+ ion (acidosis)	Tamponade (cardiac)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Hypo/ Hyperkalemia	Tension pneumothorax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Hypothermia		Thrombosis (pulmonary,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Hypoglycemia		cardiac)</a:t>
            </a:r>
            <a:endParaRPr b="1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 txBox="1"/>
          <p:nvPr/>
        </p:nvSpPr>
        <p:spPr>
          <a:xfrm>
            <a:off x="46850" y="561375"/>
            <a:ext cx="2165700" cy="572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18000" spcFirstLastPara="1" rIns="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life support, give oxygen, attach monitors/ defib when available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Check rhythm →</a:t>
            </a:r>
            <a:r>
              <a:rPr b="1" i="0" lang="en-GB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Shockable?</a:t>
            </a:r>
            <a:r>
              <a:rPr b="0" i="0" lang="en-GB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 txBox="1"/>
          <p:nvPr/>
        </p:nvSpPr>
        <p:spPr>
          <a:xfrm>
            <a:off x="49625" y="1155722"/>
            <a:ext cx="1704300" cy="273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54000" lIns="18000" spcFirstLastPara="1" rIns="1800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YES = Pulseless VF/ VT</a:t>
            </a:r>
            <a:endParaRPr b="1" i="0" sz="11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347400" y="1435600"/>
            <a:ext cx="154800" cy="345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11"/>
          <p:cNvCxnSpPr/>
          <p:nvPr/>
        </p:nvCxnSpPr>
        <p:spPr>
          <a:xfrm>
            <a:off x="2212550" y="847725"/>
            <a:ext cx="2727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4" name="Google Shape;284;p11"/>
          <p:cNvSpPr txBox="1"/>
          <p:nvPr/>
        </p:nvSpPr>
        <p:spPr>
          <a:xfrm>
            <a:off x="2485250" y="639975"/>
            <a:ext cx="1220100" cy="4644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shockable = Asystole/ PEA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11"/>
          <p:cNvCxnSpPr/>
          <p:nvPr/>
        </p:nvCxnSpPr>
        <p:spPr>
          <a:xfrm>
            <a:off x="3705350" y="847725"/>
            <a:ext cx="2727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6" name="Google Shape;286;p11"/>
          <p:cNvSpPr txBox="1"/>
          <p:nvPr/>
        </p:nvSpPr>
        <p:spPr>
          <a:xfrm>
            <a:off x="3978050" y="639975"/>
            <a:ext cx="1220100" cy="4644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See asystole/ PEA algorithm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6260400" y="4802350"/>
            <a:ext cx="2841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GB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Singapore Paediatric Resuscitation Guidelines 2021</a:t>
            </a:r>
            <a:endParaRPr b="0" i="1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2798550" y="2715925"/>
            <a:ext cx="1220100" cy="1145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54000" spcFirstLastPara="1" rIns="5400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0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IV/ IO amiodarone 5mg/kg</a:t>
            </a:r>
            <a:r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b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10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IV/ IO lignocaine 1mg/kg</a:t>
            </a:r>
            <a:r>
              <a:rPr b="1" i="0" lang="en-GB" sz="10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(max 100mg) initial bolus, then infusion 20-50mcg/kg/min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 txBox="1"/>
          <p:nvPr/>
        </p:nvSpPr>
        <p:spPr>
          <a:xfrm>
            <a:off x="5389975" y="2715925"/>
            <a:ext cx="1260000" cy="1451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54000" spcFirstLastPara="1" rIns="5400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IV/ IO amiodarone 5mg/kg</a:t>
            </a:r>
            <a:r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(max 3 doses) OR </a:t>
            </a:r>
            <a:br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GB" sz="10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IV/ IO lignocaine if not given earlier, 1mg/kg</a:t>
            </a:r>
            <a:r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(max 100mg) initial bolus, then infusion 20-50mcg/kg/min</a:t>
            </a:r>
            <a:endParaRPr b="1" i="0" sz="10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1950" y="28525"/>
            <a:ext cx="5107910" cy="503877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2"/>
          <p:cNvSpPr txBox="1"/>
          <p:nvPr>
            <p:ph type="title"/>
          </p:nvPr>
        </p:nvSpPr>
        <p:spPr>
          <a:xfrm>
            <a:off x="235500" y="166075"/>
            <a:ext cx="1881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-GB" sz="2018">
                <a:solidFill>
                  <a:srgbClr val="434343"/>
                </a:solidFill>
              </a:rPr>
              <a:t>Paediatric Unstable Tachycardia</a:t>
            </a:r>
            <a:endParaRPr b="1" sz="2018">
              <a:solidFill>
                <a:srgbClr val="434343"/>
              </a:solidFill>
            </a:endParaRPr>
          </a:p>
        </p:txBody>
      </p:sp>
      <p:sp>
        <p:nvSpPr>
          <p:cNvPr id="296" name="Google Shape;296;p12"/>
          <p:cNvSpPr txBox="1"/>
          <p:nvPr/>
        </p:nvSpPr>
        <p:spPr>
          <a:xfrm>
            <a:off x="54525" y="4844700"/>
            <a:ext cx="2841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GB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Singapore Paediatric Resuscitation Guidelines 2021</a:t>
            </a:r>
            <a:endParaRPr b="0" i="1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 txBox="1"/>
          <p:nvPr>
            <p:ph type="title"/>
          </p:nvPr>
        </p:nvSpPr>
        <p:spPr>
          <a:xfrm>
            <a:off x="235500" y="166075"/>
            <a:ext cx="1881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-GB" sz="2018">
                <a:solidFill>
                  <a:srgbClr val="434343"/>
                </a:solidFill>
              </a:rPr>
              <a:t>Paediatric Stable Tachycardia</a:t>
            </a:r>
            <a:endParaRPr b="1" sz="2018">
              <a:solidFill>
                <a:srgbClr val="434343"/>
              </a:solidFill>
            </a:endParaRPr>
          </a:p>
        </p:txBody>
      </p:sp>
      <p:pic>
        <p:nvPicPr>
          <p:cNvPr id="302" name="Google Shape;3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701" y="0"/>
            <a:ext cx="498816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3"/>
          <p:cNvSpPr txBox="1"/>
          <p:nvPr/>
        </p:nvSpPr>
        <p:spPr>
          <a:xfrm>
            <a:off x="54525" y="4844700"/>
            <a:ext cx="2841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GB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Singapore Paediatric Resuscitation Guidelines 2021</a:t>
            </a:r>
            <a:endParaRPr b="0" i="1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>
            <p:ph type="title"/>
          </p:nvPr>
        </p:nvSpPr>
        <p:spPr>
          <a:xfrm>
            <a:off x="311700" y="216425"/>
            <a:ext cx="23202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solidFill>
                  <a:srgbClr val="434343"/>
                </a:solidFill>
              </a:rPr>
              <a:t>Paediatric Bradycardia</a:t>
            </a:r>
            <a:endParaRPr b="1" sz="2020">
              <a:solidFill>
                <a:srgbClr val="434343"/>
              </a:solidFill>
            </a:endParaRPr>
          </a:p>
        </p:txBody>
      </p:sp>
      <p:pic>
        <p:nvPicPr>
          <p:cNvPr id="309" name="Google Shape;3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425" y="1"/>
            <a:ext cx="435443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4"/>
          <p:cNvSpPr txBox="1"/>
          <p:nvPr/>
        </p:nvSpPr>
        <p:spPr>
          <a:xfrm>
            <a:off x="-21675" y="4844700"/>
            <a:ext cx="2841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GB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Singapore Paediatric Resuscitation Guidelines 2021</a:t>
            </a:r>
            <a:endParaRPr b="0" i="1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 txBox="1"/>
          <p:nvPr>
            <p:ph type="title"/>
          </p:nvPr>
        </p:nvSpPr>
        <p:spPr>
          <a:xfrm>
            <a:off x="159300" y="64025"/>
            <a:ext cx="434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solidFill>
                  <a:srgbClr val="434343"/>
                </a:solidFill>
              </a:rPr>
              <a:t>Local Anaesthetic Toxicity</a:t>
            </a:r>
            <a:endParaRPr b="1" sz="2131">
              <a:solidFill>
                <a:srgbClr val="CC4125"/>
              </a:solidFill>
            </a:endParaRPr>
          </a:p>
        </p:txBody>
      </p:sp>
      <p:sp>
        <p:nvSpPr>
          <p:cNvPr id="316" name="Google Shape;316;p15"/>
          <p:cNvSpPr txBox="1"/>
          <p:nvPr/>
        </p:nvSpPr>
        <p:spPr>
          <a:xfrm>
            <a:off x="115350" y="608200"/>
            <a:ext cx="4573800" cy="4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GB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STOP injecting the LA</a:t>
            </a: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remember the infusion pumps.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Call for help</a:t>
            </a: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inform immediate clinical team of problem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Call for </a:t>
            </a:r>
            <a:r>
              <a:rPr b="1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cardiac arrest cart</a:t>
            </a: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LA toxicity box</a:t>
            </a: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Give </a:t>
            </a:r>
            <a:r>
              <a:rPr b="1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100% oxygen</a:t>
            </a: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ensure adequate lung ventilation: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399" lvl="0" marL="3023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Maintain the airway and intubate if necessary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399" lvl="0" marL="3023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Avoid hypercarbia - consider mild hyperventilation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399" lvl="0" marL="3023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Confirm or establish</a:t>
            </a:r>
            <a:r>
              <a:rPr b="1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IV access</a:t>
            </a:r>
            <a:endParaRPr b="1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GB" sz="12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If circulatory arrest</a:t>
            </a: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90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Start CPR using standard protocols but: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90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Give </a:t>
            </a:r>
            <a:r>
              <a:rPr b="1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IV Lipid emulsion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(see Box A)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Use </a:t>
            </a:r>
            <a:r>
              <a:rPr b="1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smaller adrenaline dose ≤1mcg/kg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instead of 1mg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90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Avoid vasopressin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90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Recovery may take &gt;1 hour. 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90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Consider use of cardiopulmonary bypass if available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GB" sz="12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If no circulatory arrest</a:t>
            </a: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90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Conventional therapies to treat hypotension, brady &amp; tachy-arrhythmias.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90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Consider IV lipid emulsion (Box A)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Control seizures</a:t>
            </a: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899" lvl="0" marL="424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Small incremental dose of IV midazolam 0.05-0.1mg/kg.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899" lvl="0" marL="424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Thiopentone or propofol can be used, beware negative inotropic effect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9899" lvl="0" marL="424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Char char="●"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Consider neuromuscular blockade if seizures uncontrolled.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4755150" y="128575"/>
            <a:ext cx="4163100" cy="272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1800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Box A: LIPID EMULSION Regime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4755150" y="385175"/>
            <a:ext cx="4163100" cy="2826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20% SMOFlipid® 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(propofol is </a:t>
            </a:r>
            <a:r>
              <a:rPr b="0" i="0" lang="en-GB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suitable substitute)</a:t>
            </a:r>
            <a:r>
              <a:rPr b="0" i="0" lang="en-GB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Immediately: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400" lvl="0" marL="38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0" i="0" lang="en-GB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an initial IV bolus of lipid emulsion 1.5 mL/kg over 2-3 min (~100 ml for a 70 kg adult). See drug dosing guide.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400" lvl="0" marL="38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0" i="0" lang="en-GB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an IV infusion of lipid emulsion at 15 ml/kg/h</a:t>
            </a:r>
            <a:r>
              <a:rPr b="0" baseline="3000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(17.5 mL/min</a:t>
            </a:r>
            <a:r>
              <a:rPr b="0" baseline="3000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70 kg adult)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5 and 10 minutes: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0" i="0" lang="en-GB" sz="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a repeat bolus (same dose) if: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0" i="0" lang="en-GB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cardiovascular stability has not been restored or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0" i="0" lang="en-GB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adequate circulation deteriorates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any time after 5 minutes: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b="0" i="0" lang="en-GB" sz="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0" lang="en-GB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the rate to 30 mL/kg/h if: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0" i="0" lang="en-GB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cardiovascular stability has not been restored or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0" i="0" lang="en-GB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adequate circulation deteriorates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exceed max cumulative dose 12 mL/kg</a:t>
            </a:r>
            <a:r>
              <a:rPr b="1" baseline="30000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(70 kg: 840 ml)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4755150" y="3370975"/>
            <a:ext cx="4163100" cy="2307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Box B: CRITICAL CHANGES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5"/>
          <p:cNvSpPr txBox="1"/>
          <p:nvPr/>
        </p:nvSpPr>
        <p:spPr>
          <a:xfrm>
            <a:off x="4765050" y="3601675"/>
            <a:ext cx="4143300" cy="272700"/>
          </a:xfrm>
          <a:prstGeom prst="rect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Cardiac arrest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check already done</a:t>
            </a:r>
            <a:r>
              <a:rPr b="1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1 to 5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then</a:t>
            </a:r>
            <a:r>
              <a:rPr b="1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→ 6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 txBox="1"/>
          <p:nvPr/>
        </p:nvSpPr>
        <p:spPr>
          <a:xfrm>
            <a:off x="4755150" y="4056775"/>
            <a:ext cx="4163100" cy="2307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Box C: After the Event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4765050" y="4287475"/>
            <a:ext cx="4143300" cy="622800"/>
          </a:xfrm>
          <a:prstGeom prst="rect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Arrange safe transfer to appropriate clinical area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Exclude pancreatitis: regular review, daily amylase or lipase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Report as critical incident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4918050" y="5004725"/>
            <a:ext cx="41631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1" lang="en-GB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</a:t>
            </a:r>
            <a:r>
              <a:rPr b="1" i="1" lang="en-GB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Association of Anaesthetists 2023. </a:t>
            </a:r>
            <a:r>
              <a:rPr b="1" i="1" lang="en-GB" sz="7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www.anaesthetists.org/qrh</a:t>
            </a:r>
            <a:endParaRPr b="0" i="1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 txBox="1"/>
          <p:nvPr>
            <p:ph type="title"/>
          </p:nvPr>
        </p:nvSpPr>
        <p:spPr>
          <a:xfrm>
            <a:off x="235500" y="-12175"/>
            <a:ext cx="4349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solidFill>
                  <a:srgbClr val="434343"/>
                </a:solidFill>
              </a:rPr>
              <a:t>20% IntraLipid dosing guide</a:t>
            </a:r>
            <a:endParaRPr b="1" sz="2131">
              <a:solidFill>
                <a:srgbClr val="CC4125"/>
              </a:solidFill>
            </a:endParaRPr>
          </a:p>
        </p:txBody>
      </p:sp>
      <p:graphicFrame>
        <p:nvGraphicFramePr>
          <p:cNvPr id="329" name="Google Shape;329;p16"/>
          <p:cNvGraphicFramePr/>
          <p:nvPr/>
        </p:nvGraphicFramePr>
        <p:xfrm>
          <a:off x="297411" y="4081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{4D9AB10F-BF70-47E9-988D-E7448E47537F}</a:tableStyleId>
              </a:tblPr>
              <a:tblGrid>
                <a:gridCol w="808250"/>
                <a:gridCol w="1650825"/>
                <a:gridCol w="1308025"/>
                <a:gridCol w="1525500"/>
                <a:gridCol w="1320225"/>
                <a:gridCol w="1936375"/>
              </a:tblGrid>
              <a:tr h="39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chemeClr val="lt1"/>
                          </a:solidFill>
                        </a:rPr>
                        <a:t>Weight 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chemeClr val="lt1"/>
                          </a:solidFill>
                        </a:rPr>
                        <a:t>(kg)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54000" marB="540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chemeClr val="lt1"/>
                          </a:solidFill>
                        </a:rPr>
                        <a:t>Initial bolus 1.5ml/kg over 2-3min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54000" marB="540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chemeClr val="lt1"/>
                          </a:solidFill>
                        </a:rPr>
                        <a:t>Infusion 15ml/kg/hour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3C78D8"/>
                    </a:solidFill>
                  </a:tcPr>
                </a:tc>
                <a:tc rowSpan="1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At 5 &amp; 10min, give a repeat bolus if: 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Cardiovascular stability has not been restored OR 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an adequate circulation deteriorates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chemeClr val="lt1"/>
                          </a:solidFill>
                        </a:rPr>
                        <a:t>Double infusion 30ml/kg/hour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chemeClr val="lt1"/>
                          </a:solidFill>
                        </a:rPr>
                        <a:t>Do NOT exceed max cumulative dose 12ml/kg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  <a:tr h="30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3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4.5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45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90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36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5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7.5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75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150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60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8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12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120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240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96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10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15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150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300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120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15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22.5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225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450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180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20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30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300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600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240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25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37.5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375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750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300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30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45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450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900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360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40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60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600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 vMerge="1"/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1200 ml/h 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-GB" sz="1100" u="none" cap="none" strike="noStrike">
                          <a:solidFill>
                            <a:srgbClr val="073763"/>
                          </a:solidFill>
                        </a:rPr>
                        <a:t>(max rate of BBraun infusion pump)</a:t>
                      </a:r>
                      <a:endParaRPr i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480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50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75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750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600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60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90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900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/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720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70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105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1050 ml/h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CFE2F3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073763"/>
                          </a:solidFill>
                        </a:rPr>
                        <a:t>840 ml</a:t>
                      </a:r>
                      <a:endParaRPr b="1" sz="1100" u="none" cap="none" strike="noStrike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title"/>
          </p:nvPr>
        </p:nvSpPr>
        <p:spPr>
          <a:xfrm>
            <a:off x="159300" y="-12175"/>
            <a:ext cx="4548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260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b="1" lang="en-GB" sz="2020">
                <a:solidFill>
                  <a:srgbClr val="434343"/>
                </a:solidFill>
              </a:rPr>
              <a:t>Malignant Hyperthermia</a:t>
            </a:r>
            <a:endParaRPr b="1" sz="2020">
              <a:solidFill>
                <a:srgbClr val="434343"/>
              </a:solidFill>
            </a:endParaRPr>
          </a:p>
        </p:txBody>
      </p:sp>
      <p:sp>
        <p:nvSpPr>
          <p:cNvPr id="335" name="Google Shape;335;p17"/>
          <p:cNvSpPr txBox="1"/>
          <p:nvPr/>
        </p:nvSpPr>
        <p:spPr>
          <a:xfrm>
            <a:off x="104850" y="361425"/>
            <a:ext cx="46482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Declare Code Blue and MH Crisis, note the time.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Aim to abandon or finish surgery as soon as possible.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Call for MH box/dantrolene and cardiac arrest trolley.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6000" lvl="0" marL="1260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Maintain anaesthesia with TIVA..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1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Allocate enough staff to perform </a:t>
            </a:r>
            <a:r>
              <a:rPr b="1" i="1" lang="en-GB" sz="12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1" lang="en-GB" sz="11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1" i="1" lang="en-GB" sz="12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1" lang="en-GB" sz="11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GB" sz="12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GB" sz="11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GB" sz="1100" u="sng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simultaneously</a:t>
            </a:r>
            <a:r>
              <a:rPr b="0" i="1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1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1999" lvl="0" marL="251999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Eliminate trigger drug (Box A)</a:t>
            </a:r>
            <a:r>
              <a:rPr b="1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Hyperventilate 15L/min 100% O2. Insert activated charcoal filters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on inspiratory &amp; expiratory limbs of breathing circuit. 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1778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Give Dantrolene (Box B).</a:t>
            </a:r>
            <a:endParaRPr b="1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1778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Begin active body cooling (Box C)</a:t>
            </a:r>
            <a:endParaRPr b="1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6000" lvl="0" marL="1260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Additional monitors: invasive BP, CVP, core &amp; peripheral temp, urine output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399" lvl="0" marL="212399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Send urgent labs: ABG, U&amp;E, glucose, FBC, PT/PTT,  urinary pH, creatine kinase (peak 12-24h). Repeat as indicated.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Seek and treat complications (Box D).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2399" lvl="0" marL="212399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Continue ventilation and plan ICU admission. Further dantrolene may be needed. (Ensure plan exists to counsel patient and family)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7"/>
          <p:cNvSpPr txBox="1"/>
          <p:nvPr/>
        </p:nvSpPr>
        <p:spPr>
          <a:xfrm>
            <a:off x="4798350" y="15250"/>
            <a:ext cx="4276800" cy="216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1800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Box A: ELIMINATE TRIGGER DRUG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7"/>
          <p:cNvSpPr txBox="1"/>
          <p:nvPr/>
        </p:nvSpPr>
        <p:spPr>
          <a:xfrm>
            <a:off x="4802700" y="231250"/>
            <a:ext cx="4268100" cy="91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Turn off vaporisers &amp; remove from anaesthesia workstation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Set fresh gas flow to 100% oxygen, 15L/min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Hyperventilate 2-3x normal minute ventilation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Place </a:t>
            </a:r>
            <a:r>
              <a:rPr b="1" i="0" lang="en-GB" sz="1000" u="sng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activated charcoal filters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on both limbs of breathing circuit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Change soda lime &amp; breathing circuit if feasible (not a priority)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7"/>
          <p:cNvSpPr txBox="1"/>
          <p:nvPr/>
        </p:nvSpPr>
        <p:spPr>
          <a:xfrm>
            <a:off x="4798350" y="1239063"/>
            <a:ext cx="4276800" cy="2376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Box B: DANTROLENE - delegate mixing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7"/>
          <p:cNvSpPr txBox="1"/>
          <p:nvPr/>
        </p:nvSpPr>
        <p:spPr>
          <a:xfrm>
            <a:off x="4802700" y="1448213"/>
            <a:ext cx="4268100" cy="918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-100799" lvl="0" marL="100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b="1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2-3mg/kg immediate IV bolus (adult approx 200mg)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799" lvl="0" marL="100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b="1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1mg/kg every 5min, until EtCO2 &lt; 50mmHg &amp; temp &lt;38.5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799" lvl="0" marL="100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b="1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Pause &amp; observe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799" lvl="0" marL="1007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b="1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1mg/kg to maintain EtCO2 &lt; 50mmHg &amp; temp &lt;38.5, even if ‘exceeds’ maximum dose 10mg/kg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7"/>
          <p:cNvSpPr txBox="1"/>
          <p:nvPr/>
        </p:nvSpPr>
        <p:spPr>
          <a:xfrm>
            <a:off x="4798350" y="2484500"/>
            <a:ext cx="4276800" cy="216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Box C: ACTIVE COOLING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7"/>
          <p:cNvSpPr txBox="1"/>
          <p:nvPr/>
        </p:nvSpPr>
        <p:spPr>
          <a:xfrm>
            <a:off x="4802700" y="2651351"/>
            <a:ext cx="4268100" cy="86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Turn OFF active warming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Apply ICE to axillae &amp; groins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 cold IV fluids, consider cold peritoneal lavage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Consider surface cooling devices, intravascular devices, extracorporeal heat exchange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7"/>
          <p:cNvSpPr txBox="1"/>
          <p:nvPr/>
        </p:nvSpPr>
        <p:spPr>
          <a:xfrm>
            <a:off x="4802700" y="3589275"/>
            <a:ext cx="4268100" cy="2160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Box D: COMPLICATIONS &amp; TREATMENTS</a:t>
            </a:r>
            <a:endParaRPr b="1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 txBox="1"/>
          <p:nvPr/>
        </p:nvSpPr>
        <p:spPr>
          <a:xfrm>
            <a:off x="4802700" y="3805275"/>
            <a:ext cx="4268100" cy="129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Metabolic acidosis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0.5-1mL/kg sodium bicarbonate 8.4% if pH &lt; 7.2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Hyperkalemia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0.5-1mL/kg sodium bicarbonate 8.4%, 10% Dextrose 5mL/kg with 0.1unit/kg insulin (actrapid), IV calcium gluconate 0.3mL/kg 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Myoglobinuria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GB" sz="9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Forced alkaline diuresis, aim UOP &gt; 2mL/kg, urine pH &gt;7.</a:t>
            </a:r>
            <a:endParaRPr b="0" i="0" sz="9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DIC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FFP, cryoprecipitate, platelets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Tachyarrhythmias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000">
                <a:solidFill>
                  <a:srgbClr val="434343"/>
                </a:solidFill>
              </a:rPr>
              <a:t>amiodarone</a:t>
            </a: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beta blockers. AVOID Ca-channel blockers. 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17"/>
          <p:cNvGrpSpPr/>
          <p:nvPr/>
        </p:nvGrpSpPr>
        <p:grpSpPr>
          <a:xfrm>
            <a:off x="137847" y="4266425"/>
            <a:ext cx="4368576" cy="736250"/>
            <a:chOff x="137850" y="4190225"/>
            <a:chExt cx="4280400" cy="736250"/>
          </a:xfrm>
        </p:grpSpPr>
        <p:sp>
          <p:nvSpPr>
            <p:cNvPr id="345" name="Google Shape;345;p17"/>
            <p:cNvSpPr txBox="1"/>
            <p:nvPr/>
          </p:nvSpPr>
          <p:spPr>
            <a:xfrm>
              <a:off x="137850" y="4190225"/>
              <a:ext cx="4280400" cy="201600"/>
            </a:xfrm>
            <a:prstGeom prst="rect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91425" lIns="91425" spcFirstLastPara="1" rIns="91425" wrap="square" tIns="36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GB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DANTROLENE STOCK </a:t>
              </a:r>
              <a:endPara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7"/>
            <p:cNvSpPr txBox="1"/>
            <p:nvPr/>
          </p:nvSpPr>
          <p:spPr>
            <a:xfrm>
              <a:off x="144000" y="4353775"/>
              <a:ext cx="4268100" cy="572700"/>
            </a:xfrm>
            <a:prstGeom prst="rect">
              <a:avLst/>
            </a:prstGeom>
            <a:noFill/>
            <a:ln cap="flat" cmpd="sng" w="9525">
              <a:solidFill>
                <a:srgbClr val="674E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54000" lIns="91425" spcFirstLastPara="1" rIns="91425" wrap="square" tIns="54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GB" sz="1000">
                  <a:solidFill>
                    <a:srgbClr val="434343"/>
                  </a:solidFill>
                </a:rPr>
                <a:t>Located at:</a:t>
              </a:r>
              <a:endParaRPr b="0" i="0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17"/>
          <p:cNvSpPr txBox="1"/>
          <p:nvPr/>
        </p:nvSpPr>
        <p:spPr>
          <a:xfrm>
            <a:off x="50871" y="4975861"/>
            <a:ext cx="41631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1" lang="en-GB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Adapted from </a:t>
            </a:r>
            <a:r>
              <a:rPr b="1" i="1" lang="en-GB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Association of Anaesthetists 2023. </a:t>
            </a:r>
            <a:r>
              <a:rPr b="1" i="1" lang="en-GB" sz="7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www.anaesthetists.org/qrh</a:t>
            </a:r>
            <a:endParaRPr b="0" i="1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/>
          <p:nvPr>
            <p:ph type="title"/>
          </p:nvPr>
        </p:nvSpPr>
        <p:spPr>
          <a:xfrm>
            <a:off x="1149900" y="64025"/>
            <a:ext cx="660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b="1" lang="en-GB" sz="2020">
                <a:solidFill>
                  <a:srgbClr val="434343"/>
                </a:solidFill>
              </a:rPr>
              <a:t>Dantrolene dosing guide </a:t>
            </a:r>
            <a:endParaRPr b="1" sz="202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3152"/>
              <a:buNone/>
            </a:pPr>
            <a:r>
              <a:rPr b="1" lang="en-GB" sz="1353">
                <a:solidFill>
                  <a:srgbClr val="CC4125"/>
                </a:solidFill>
              </a:rPr>
              <a:t>(Dilute 20mg dantrolene in 60ml sterile water)</a:t>
            </a:r>
            <a:endParaRPr b="1" sz="1353">
              <a:solidFill>
                <a:srgbClr val="CC4125"/>
              </a:solidFill>
            </a:endParaRPr>
          </a:p>
        </p:txBody>
      </p:sp>
      <p:graphicFrame>
        <p:nvGraphicFramePr>
          <p:cNvPr id="353" name="Google Shape;353;p18"/>
          <p:cNvGraphicFramePr/>
          <p:nvPr/>
        </p:nvGraphicFramePr>
        <p:xfrm>
          <a:off x="1638512" y="7129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{4D9AB10F-BF70-47E9-988D-E7448E47537F}</a:tableStyleId>
              </a:tblPr>
              <a:tblGrid>
                <a:gridCol w="714950"/>
                <a:gridCol w="1666900"/>
                <a:gridCol w="1860700"/>
                <a:gridCol w="1755450"/>
              </a:tblGrid>
              <a:tr h="36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chemeClr val="lt1"/>
                          </a:solidFill>
                        </a:rPr>
                        <a:t>Wt </a:t>
                      </a:r>
                      <a:r>
                        <a:rPr b="1" lang="en-GB" sz="1000" u="none" cap="none" strike="noStrike">
                          <a:solidFill>
                            <a:schemeClr val="lt1"/>
                          </a:solidFill>
                        </a:rPr>
                        <a:t>(kg)</a:t>
                      </a:r>
                      <a:endParaRPr b="1"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chemeClr val="lt1"/>
                          </a:solidFill>
                        </a:rPr>
                        <a:t>Initial bolus 3mg/kg 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chemeClr val="lt1"/>
                          </a:solidFill>
                        </a:rPr>
                        <a:t>Repeat 1mg/kg q5min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chemeClr val="lt1"/>
                          </a:solidFill>
                        </a:rPr>
                        <a:t>Max dose 10mg/kg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E06666"/>
                    </a:solidFill>
                  </a:tcPr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3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9 mg (27mL)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3 mg (9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30 mg (90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5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15 mg (45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5 mg (15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50 mg (150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8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24 mg (72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8 mg (24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80 mg (240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10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30 mg (90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10 mg (30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100 mg (300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15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45 mg (135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15 mg (45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150 mg (450 mL) 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20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60 mg (180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20 mg (60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200 mg (600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25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75 mg (225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25 mg (75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250 mg (750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30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90 mg (270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30 mg (90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300 mg (900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40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120 mg (360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40 mg (120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400 mg (1200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50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150 mg (450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50 mg (150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500 mg (1500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60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180 mg (540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60 mg (180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600 mg (1800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70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210 mg (630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70 mg (210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700 mg (2100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>
                    <a:solidFill>
                      <a:srgbClr val="FCE5CD"/>
                    </a:solidFill>
                  </a:tcPr>
                </a:tc>
              </a:tr>
              <a:tr h="311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80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240 mg (720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80 mg (240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434343"/>
                          </a:solidFill>
                        </a:rPr>
                        <a:t>800 mg (2400 mL)</a:t>
                      </a:r>
                      <a:endParaRPr b="1" sz="11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54000" marB="54000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"/>
          <p:cNvSpPr txBox="1"/>
          <p:nvPr>
            <p:ph type="title"/>
          </p:nvPr>
        </p:nvSpPr>
        <p:spPr>
          <a:xfrm>
            <a:off x="311700" y="43750"/>
            <a:ext cx="8520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b="1" lang="en-GB" sz="2020">
                <a:solidFill>
                  <a:srgbClr val="434343"/>
                </a:solidFill>
              </a:rPr>
              <a:t>Emergency treatment of Hyperkalemia (term infants &amp; children)</a:t>
            </a:r>
            <a:endParaRPr b="1" sz="2020">
              <a:solidFill>
                <a:srgbClr val="434343"/>
              </a:solidFill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83875" y="434950"/>
            <a:ext cx="1444200" cy="547200"/>
          </a:xfrm>
          <a:prstGeom prst="flowChartAlternateProcess">
            <a:avLst/>
          </a:prstGeom>
          <a:solidFill>
            <a:srgbClr val="CCCC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Age&gt; 1mo &amp; K ≥5.5 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≤ 1mo &amp; K </a:t>
            </a: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≥ 6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1604375" y="434950"/>
            <a:ext cx="2219700" cy="284400"/>
          </a:xfrm>
          <a:prstGeom prst="flowChartAlternateProcess">
            <a:avLst/>
          </a:prstGeom>
          <a:solidFill>
            <a:srgbClr val="CCCC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K+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5.5 to 6 mmol/L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3980775" y="434950"/>
            <a:ext cx="2309700" cy="2844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K+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6.1 to 6.9 mmol/L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6447275" y="434950"/>
            <a:ext cx="2557500" cy="2844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K+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7mmol/L or ECG abnormal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83875" y="1044550"/>
            <a:ext cx="1426200" cy="877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treatment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ECG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 K+ containing fluids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9"/>
          <p:cNvSpPr/>
          <p:nvPr/>
        </p:nvSpPr>
        <p:spPr>
          <a:xfrm>
            <a:off x="1604375" y="815950"/>
            <a:ext cx="2219700" cy="1242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9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Salbutamol 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MDI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If pH&lt;7.25, consider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 sodium bicarbonate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1mL/kg/dose over 10-15min, diluted to 4.2% solution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PR/ oral resonium 1g/kg/dose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9"/>
          <p:cNvSpPr/>
          <p:nvPr/>
        </p:nvSpPr>
        <p:spPr>
          <a:xfrm>
            <a:off x="3965250" y="739750"/>
            <a:ext cx="2367600" cy="21033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54000" spcFirstLastPara="1" rIns="18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Cardiac monitoring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 senior anaesthetist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Salbutamol 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MDI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 dextrose/</a:t>
            </a:r>
            <a:r>
              <a:rPr b="1" lang="en-GB" sz="1100"/>
              <a:t>Soluble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insulin (actrapid)**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 calcium 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gluconate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0.5-1mL/kg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If pH&lt;7.25, 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 sodium 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bicarbonate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1mL/kg over 10 to 15min, diluted to 4.2% solution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±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 frusemide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1-2mg/kg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6447425" y="739750"/>
            <a:ext cx="2623200" cy="21033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54000" spcFirstLastPara="1" rIns="1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Cardiac monitoring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 senior anaesthetist kiv CICU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IV Calcium gluconate 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0.5-1ml/kg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calcium chloride 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0.2mL/kg over 10min (if central access)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Salbutamol 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MDI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 dextrose/ insulin (actrapid)**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 sodium bicarbonate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 &lt;7.25, 1mL/kg over 10-15min, diluted to 4.2% solution +/- hyperventilation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Consider 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 frusemide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1-2mg/kg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9"/>
          <p:cNvSpPr/>
          <p:nvPr/>
        </p:nvSpPr>
        <p:spPr>
          <a:xfrm>
            <a:off x="1604375" y="2142400"/>
            <a:ext cx="2219700" cy="284400"/>
          </a:xfrm>
          <a:prstGeom prst="flowChartAlternateProcess">
            <a:avLst/>
          </a:prstGeom>
          <a:solidFill>
            <a:srgbClr val="CCCC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K+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1 hour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3980900" y="2908450"/>
            <a:ext cx="2309700" cy="320400"/>
          </a:xfrm>
          <a:prstGeom prst="flowChartAlternateProcess">
            <a:avLst/>
          </a:prstGeom>
          <a:solidFill>
            <a:srgbClr val="9FC5E8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</a:t>
            </a: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K+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glucose in 1 hour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6447275" y="2933350"/>
            <a:ext cx="2557500" cy="3204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K+,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glucose &amp; ECG in 30min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83875" y="2492350"/>
            <a:ext cx="1426200" cy="467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91425" spcFirstLastPara="1" rIns="91425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 treatment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1604525" y="2510950"/>
            <a:ext cx="2219700" cy="1515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91425" spcFirstLastPara="1" rIns="91425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K+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improving → monitor until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normalised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K+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5.5-6 → repeat salbutamol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MDI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 NOT improving</a:t>
            </a: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Re-evaluate cause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 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6 mmol/L</a:t>
            </a: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escalate to next level of treatment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3965250" y="3289450"/>
            <a:ext cx="2367600" cy="1743900"/>
          </a:xfrm>
          <a:prstGeom prst="flowChartAlternateProcess">
            <a:avLst/>
          </a:prstGeom>
          <a:solidFill>
            <a:srgbClr val="CFE2F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54000" spcFirstLastPara="1" rIns="18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K+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improving → monitor until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normalised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K+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5.5 to 6.9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repeat MDI Salbutamol ± dextrose/ insulin (actrapid)** until normal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 NOT improving</a:t>
            </a: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Re-evaluate cause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 &gt; 6.9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escalate to next    level of treatment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6447425" y="3314350"/>
            <a:ext cx="2623200" cy="16038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54000" spcFirstLastPara="1" rIns="18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K+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improving → monitor till normal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K+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5.5 to 6</a:t>
            </a: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can repeat Salbutamol MDI 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± dextrose/insulin (actrapid)** until normal.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 NOT improving</a:t>
            </a: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Re-evaluate for cause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ECG changes persist 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can repeat calcium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</a:t>
            </a: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CRRT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9"/>
          <p:cNvSpPr txBox="1"/>
          <p:nvPr/>
        </p:nvSpPr>
        <p:spPr>
          <a:xfrm>
            <a:off x="91525" y="4159900"/>
            <a:ext cx="3797400" cy="877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91425" spcFirstLastPara="1" rIns="91425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 IV Dextrose 10% 5mL/kg per dose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 IV Soluble Insulin 0.1unit/kg per dose </a:t>
            </a: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(max 10units/dose)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b="0" i="1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50units in insulin syringe, dilute to 50ml, to final concentration of 1unit per mL. Administer appropriate dose using diluted solution.</a:t>
            </a:r>
            <a:endParaRPr b="0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83875" y="3040450"/>
            <a:ext cx="1426200" cy="655500"/>
          </a:xfrm>
          <a:prstGeom prst="flowChartAlternateProcess">
            <a:avLst/>
          </a:prstGeom>
          <a:solidFill>
            <a:srgbClr val="CCCCCC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91425" spcFirstLastPara="1" rIns="91425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Hyperkalemia kit</a:t>
            </a:r>
            <a:endParaRPr b="0" i="1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20"/>
          <p:cNvGraphicFramePr/>
          <p:nvPr/>
        </p:nvGraphicFramePr>
        <p:xfrm>
          <a:off x="173175" y="62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{0ED2F596-F2F1-48D1-9E94-38EBAC8E2E02}</a:tableStyleId>
              </a:tblPr>
              <a:tblGrid>
                <a:gridCol w="754250"/>
                <a:gridCol w="709975"/>
                <a:gridCol w="760975"/>
                <a:gridCol w="1858475"/>
              </a:tblGrid>
              <a:tr h="5682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FFFFFF"/>
                          </a:solidFill>
                        </a:rPr>
                        <a:t>Insulin and dextrose dosage guidelines for</a:t>
                      </a:r>
                      <a:endParaRPr b="1" sz="13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FFFFFF"/>
                          </a:solidFill>
                        </a:rPr>
                        <a:t>management of hyperkalemia in</a:t>
                      </a:r>
                      <a:endParaRPr b="1" sz="13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sng" cap="none" strike="noStrike">
                          <a:solidFill>
                            <a:srgbClr val="FFFFFF"/>
                          </a:solidFill>
                        </a:rPr>
                        <a:t>PRE-TERM</a:t>
                      </a:r>
                      <a:r>
                        <a:rPr b="1" lang="en-GB" sz="1300" u="none" cap="none" strike="noStrike">
                          <a:solidFill>
                            <a:srgbClr val="FFFFFF"/>
                          </a:solidFill>
                        </a:rPr>
                        <a:t> neonate</a:t>
                      </a:r>
                      <a:endParaRPr b="1" sz="13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  <a:tc hMerge="1"/>
                <a:tc hMerge="1"/>
              </a:tr>
              <a:tr h="261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FFFFFF"/>
                          </a:solidFill>
                        </a:rPr>
                        <a:t>DRUG</a:t>
                      </a:r>
                      <a:endParaRPr b="1"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ROUTE</a:t>
                      </a:r>
                      <a:endParaRPr b="1" sz="900" u="none" cap="none" strike="noStrike"/>
                    </a:p>
                  </a:txBody>
                  <a:tcPr marT="91425" marB="91425" marR="68575" marL="68575">
                    <a:lnL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DOSE</a:t>
                      </a:r>
                      <a:endParaRPr b="1" sz="900" u="none" cap="none" strike="noStrike"/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SPECIAL INSTRUCTIONS</a:t>
                      </a:r>
                      <a:endParaRPr b="1" sz="900" u="none" cap="none" strike="noStrike"/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A7A6"/>
                    </a:solidFill>
                  </a:tcPr>
                </a:tc>
              </a:tr>
              <a:tr h="1826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FFFFFF"/>
                          </a:solidFill>
                        </a:rPr>
                        <a:t>ACTRAPID</a:t>
                      </a:r>
                      <a:endParaRPr b="1" sz="9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FFFFFF"/>
                          </a:solidFill>
                        </a:rPr>
                        <a:t>(Soluble Insulin)</a:t>
                      </a:r>
                      <a:endParaRPr b="1"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IV INFUSION</a:t>
                      </a:r>
                      <a:endParaRPr sz="900" u="none" cap="none" strike="noStrike"/>
                    </a:p>
                  </a:txBody>
                  <a:tcPr marT="91425" marB="91425" marR="68575" marL="68575">
                    <a:lnL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0.2 UNITS/KG/HR</a:t>
                      </a:r>
                      <a:endParaRPr sz="900" u="none" cap="none" strike="noStrike"/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D3D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sng" cap="none" strike="noStrike"/>
                        <a:t>SOLUTION A</a:t>
                      </a:r>
                      <a:br>
                        <a:rPr b="1" lang="en-GB" sz="900" u="sng" cap="none" strike="noStrike"/>
                      </a:br>
                      <a:r>
                        <a:rPr lang="en-GB" sz="900" u="none" cap="none" strike="noStrike"/>
                        <a:t>Take </a:t>
                      </a:r>
                      <a:r>
                        <a:rPr b="1" lang="en-GB" sz="900" u="none" cap="none" strike="noStrike"/>
                        <a:t>25 units of Actrapid</a:t>
                      </a:r>
                      <a:r>
                        <a:rPr lang="en-GB" sz="900" u="none" cap="none" strike="noStrike"/>
                        <a:t> using </a:t>
                      </a:r>
                      <a:r>
                        <a:rPr lang="en-GB" sz="900" u="sng" cap="none" strike="noStrike"/>
                        <a:t>INSULIN SYRINGE</a:t>
                      </a:r>
                      <a:r>
                        <a:rPr lang="en-GB" sz="900" u="none" cap="none" strike="noStrike"/>
                        <a:t> and reconstitute to </a:t>
                      </a:r>
                      <a:r>
                        <a:rPr b="1" lang="en-GB" sz="900" u="none" cap="none" strike="noStrike"/>
                        <a:t>25 ml with Dextrose 5%</a:t>
                      </a:r>
                      <a:r>
                        <a:rPr lang="en-GB" sz="900" u="none" cap="none" strike="noStrike"/>
                        <a:t> in the 20 ml syringe.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1" sz="900" u="sng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sng" cap="none" strike="noStrike"/>
                        <a:t>SOLUTION B</a:t>
                      </a:r>
                      <a:br>
                        <a:rPr b="1" lang="en-GB" sz="900" u="sng" cap="none" strike="noStrike"/>
                      </a:br>
                      <a:r>
                        <a:rPr lang="en-GB" sz="900" u="none" cap="none" strike="noStrike"/>
                        <a:t>Draw </a:t>
                      </a:r>
                      <a:r>
                        <a:rPr b="1" lang="en-GB" sz="900" u="sng" cap="none" strike="noStrike"/>
                        <a:t>5 X BWT (kg) in mls</a:t>
                      </a:r>
                      <a:r>
                        <a:rPr lang="en-GB" sz="900" u="none" cap="none" strike="noStrike"/>
                        <a:t> of </a:t>
                      </a:r>
                      <a:r>
                        <a:rPr b="1" lang="en-GB" sz="900" u="none" cap="none" strike="noStrike"/>
                        <a:t>Solution A</a:t>
                      </a:r>
                      <a:r>
                        <a:rPr lang="en-GB" sz="900" u="none" cap="none" strike="noStrike"/>
                        <a:t> and reconstitute to </a:t>
                      </a:r>
                      <a:r>
                        <a:rPr b="1" lang="en-GB" sz="900" u="none" cap="none" strike="noStrike"/>
                        <a:t>50 ml</a:t>
                      </a:r>
                      <a:r>
                        <a:rPr lang="en-GB" sz="900" u="none" cap="none" strike="noStrike"/>
                        <a:t> </a:t>
                      </a:r>
                      <a:r>
                        <a:rPr b="1" lang="en-GB" sz="900" u="none" cap="none" strike="noStrike"/>
                        <a:t>with</a:t>
                      </a:r>
                      <a:r>
                        <a:rPr lang="en-GB" sz="900" u="none" cap="none" strike="noStrike"/>
                        <a:t> </a:t>
                      </a:r>
                      <a:r>
                        <a:rPr b="1" lang="en-GB" sz="900" u="none" cap="none" strike="noStrike"/>
                        <a:t>Dextrose 5%</a:t>
                      </a:r>
                      <a:r>
                        <a:rPr lang="en-GB" sz="900" u="none" cap="none" strike="noStrike"/>
                        <a:t> in the 50ml syringe.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Run </a:t>
                      </a:r>
                      <a:r>
                        <a:rPr b="1" lang="en-GB" sz="900" u="none" cap="none" strike="noStrike"/>
                        <a:t>Solution B</a:t>
                      </a:r>
                      <a:r>
                        <a:rPr lang="en-GB" sz="900" u="none" cap="none" strike="noStrike"/>
                        <a:t> at </a:t>
                      </a:r>
                      <a:r>
                        <a:rPr b="1" lang="en-GB" sz="900" u="none" cap="none" strike="noStrike"/>
                        <a:t>2 ml/hr</a:t>
                      </a:r>
                      <a:r>
                        <a:rPr lang="en-GB" sz="900" u="none" cap="none" strike="noStrike"/>
                        <a:t> with </a:t>
                      </a:r>
                      <a:r>
                        <a:rPr b="1" lang="en-GB" sz="900" u="none" cap="none" strike="noStrike"/>
                        <a:t>Dextrose 10%</a:t>
                      </a:r>
                      <a:r>
                        <a:rPr lang="en-GB" sz="900" u="none" cap="none" strike="noStrike"/>
                        <a:t> infusion.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i="1" lang="en-GB" sz="900" u="none" cap="none" strike="noStrike"/>
                        <a:t>Discard </a:t>
                      </a:r>
                      <a:r>
                        <a:rPr b="1" i="1" lang="en-GB" sz="900" u="none" cap="none" strike="noStrike"/>
                        <a:t>Solution A</a:t>
                      </a:r>
                      <a:endParaRPr b="1" i="1" sz="900" u="none" cap="none" strike="noStrike"/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D3D2"/>
                    </a:solidFill>
                  </a:tcPr>
                </a:tc>
              </a:tr>
              <a:tr h="35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FFFFFF"/>
                          </a:solidFill>
                        </a:rPr>
                        <a:t>Dextrose 10%</a:t>
                      </a:r>
                      <a:endParaRPr b="1"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IV INFUSION</a:t>
                      </a:r>
                      <a:endParaRPr sz="900" u="none" cap="none" strike="noStrike"/>
                    </a:p>
                  </a:txBody>
                  <a:tcPr marT="91425" marB="91425" marR="68575" marL="68575">
                    <a:lnL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5 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ML/KG/HR</a:t>
                      </a:r>
                      <a:endParaRPr sz="900" u="none" cap="none" strike="noStrike"/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FA7A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Run with </a:t>
                      </a:r>
                      <a:r>
                        <a:rPr b="1" lang="en-GB" sz="900" u="none" cap="none" strike="noStrike"/>
                        <a:t>Solution B</a:t>
                      </a:r>
                      <a:r>
                        <a:rPr lang="en-GB" sz="900" u="none" cap="none" strike="noStrike"/>
                        <a:t> simultaneously.</a:t>
                      </a:r>
                      <a:endParaRPr sz="900" u="none" cap="none" strike="noStrike"/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FA7A6"/>
                    </a:solidFill>
                  </a:tcPr>
                </a:tc>
              </a:tr>
              <a:tr h="2571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FFFFFF"/>
                          </a:solidFill>
                        </a:rPr>
                        <a:t>Review serum K+, hypocount and ECG in 30 minutes.</a:t>
                      </a:r>
                      <a:endParaRPr b="1"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81" name="Google Shape;381;p20"/>
          <p:cNvGraphicFramePr/>
          <p:nvPr/>
        </p:nvGraphicFramePr>
        <p:xfrm>
          <a:off x="4347725" y="62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{0ED2F596-F2F1-48D1-9E94-38EBAC8E2E02}</a:tableStyleId>
              </a:tblPr>
              <a:tblGrid>
                <a:gridCol w="885025"/>
                <a:gridCol w="809800"/>
                <a:gridCol w="760925"/>
                <a:gridCol w="2022625"/>
              </a:tblGrid>
              <a:tr h="6395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FFFFFF"/>
                          </a:solidFill>
                        </a:rPr>
                        <a:t>Insulin and Dextrose Dosage Guidelines for</a:t>
                      </a:r>
                      <a:endParaRPr b="1" sz="13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FFFFFF"/>
                          </a:solidFill>
                        </a:rPr>
                        <a:t>Management of Hyperkalemia in</a:t>
                      </a:r>
                      <a:endParaRPr b="1" sz="13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FFFFFF"/>
                          </a:solidFill>
                        </a:rPr>
                        <a:t>TERM NEONATES, INFANTS &amp; CHILDREN</a:t>
                      </a:r>
                      <a:endParaRPr b="1" sz="13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 hMerge="1"/>
                <a:tc hMerge="1"/>
                <a:tc hMerge="1"/>
              </a:tr>
              <a:tr h="27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FFFFFF"/>
                          </a:solidFill>
                        </a:rPr>
                        <a:t>DRUG</a:t>
                      </a:r>
                      <a:endParaRPr b="1"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ROUTE</a:t>
                      </a:r>
                      <a:endParaRPr b="1" sz="900" u="none" cap="none" strike="noStrike"/>
                    </a:p>
                  </a:txBody>
                  <a:tcPr marT="91425" marB="91425" marR="68575" marL="68575">
                    <a:lnL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DOSE</a:t>
                      </a:r>
                      <a:endParaRPr b="1" sz="900" u="none" cap="none" strike="noStrike"/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SPECIAL INSTRUCTIONS</a:t>
                      </a:r>
                      <a:endParaRPr b="1" sz="900" u="none" cap="none" strike="noStrike"/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BFDE"/>
                    </a:solidFill>
                  </a:tcPr>
                </a:tc>
              </a:tr>
              <a:tr h="168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FFFFFF"/>
                          </a:solidFill>
                        </a:rPr>
                        <a:t>ACTRAPID</a:t>
                      </a:r>
                      <a:endParaRPr b="1" sz="9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FFFFFF"/>
                          </a:solidFill>
                        </a:rPr>
                        <a:t>(Soluble Insulin)</a:t>
                      </a:r>
                      <a:endParaRPr b="1"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IV BOLUS</a:t>
                      </a:r>
                      <a:endParaRPr b="1" sz="900" u="none" cap="none" strike="noStrike"/>
                    </a:p>
                  </a:txBody>
                  <a:tcPr marT="91425" marB="91425" marR="68575" marL="68575">
                    <a:lnL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0.1 </a:t>
                      </a:r>
                      <a:endParaRPr b="1" sz="9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UNIT/KG</a:t>
                      </a:r>
                      <a:endParaRPr b="1" sz="900" u="none" cap="none" strike="noStrike"/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Take </a:t>
                      </a:r>
                      <a:r>
                        <a:rPr b="1" lang="en-GB" sz="900" u="none" cap="none" strike="noStrike"/>
                        <a:t>50 units of Actrapid</a:t>
                      </a:r>
                      <a:r>
                        <a:rPr lang="en-GB" sz="900" u="none" cap="none" strike="noStrike"/>
                        <a:t> using </a:t>
                      </a:r>
                      <a:r>
                        <a:rPr lang="en-GB" sz="900" u="sng" cap="none" strike="noStrike"/>
                        <a:t>INSULIN SYRINGE</a:t>
                      </a:r>
                      <a:r>
                        <a:rPr lang="en-GB" sz="900" u="none" cap="none" strike="noStrike"/>
                        <a:t> and reconstitute to </a:t>
                      </a:r>
                      <a:r>
                        <a:rPr b="1" lang="en-GB" sz="900" u="none" cap="none" strike="noStrike"/>
                        <a:t>50 ml with NaCL 0.9%</a:t>
                      </a:r>
                      <a:r>
                        <a:rPr lang="en-GB" sz="900" u="none" cap="none" strike="noStrike"/>
                        <a:t> in the 50ml syringe.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Final concentration is </a:t>
                      </a:r>
                      <a:r>
                        <a:rPr b="1" lang="en-GB" sz="900" u="none" cap="none" strike="noStrike"/>
                        <a:t>1 unit/ml.</a:t>
                      </a:r>
                      <a:endParaRPr b="1"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Draw </a:t>
                      </a:r>
                      <a:r>
                        <a:rPr b="1" lang="en-GB" sz="900" u="sng" cap="none" strike="noStrike"/>
                        <a:t>0.1 X BWT (kg) in mls</a:t>
                      </a:r>
                      <a:r>
                        <a:rPr lang="en-GB" sz="900" u="none" cap="none" strike="noStrike"/>
                        <a:t> from the diluted solution (max 10 units).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BWT </a:t>
                      </a:r>
                      <a:r>
                        <a:rPr lang="en-GB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≤</a:t>
                      </a:r>
                      <a:r>
                        <a:rPr lang="en-GB" sz="900" u="none" cap="none" strike="noStrike"/>
                        <a:t> 30 kg draw into 3ml syringe.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BWT </a:t>
                      </a:r>
                      <a:r>
                        <a:rPr lang="en-GB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</a:t>
                      </a:r>
                      <a:r>
                        <a:rPr lang="en-GB" sz="900" u="none" cap="none" strike="noStrike"/>
                        <a:t> 30 kg draw into 10ml syringe.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 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Give as a bolus </a:t>
                      </a:r>
                      <a:r>
                        <a:rPr lang="en-GB" sz="900" u="sng" cap="none" strike="noStrike"/>
                        <a:t>after</a:t>
                      </a:r>
                      <a:r>
                        <a:rPr lang="en-GB" sz="900" u="none" cap="none" strike="noStrike"/>
                        <a:t> starting the </a:t>
                      </a:r>
                      <a:r>
                        <a:rPr b="1" lang="en-GB" sz="900" u="none" cap="none" strike="noStrike"/>
                        <a:t>Dextrose 10%.</a:t>
                      </a:r>
                      <a:endParaRPr b="1" sz="900" u="none" cap="none" strike="noStrike"/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FEE"/>
                    </a:solidFill>
                  </a:tcPr>
                </a:tc>
              </a:tr>
              <a:tr h="37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FFFFFF"/>
                          </a:solidFill>
                        </a:rPr>
                        <a:t>Dextrose 10%</a:t>
                      </a:r>
                      <a:endParaRPr b="1"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IV INFUSION</a:t>
                      </a:r>
                      <a:endParaRPr b="1" sz="900" u="none" cap="none" strike="noStrike"/>
                    </a:p>
                  </a:txBody>
                  <a:tcPr marT="91425" marB="91425" marR="68575" marL="68575">
                    <a:lnL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5 </a:t>
                      </a:r>
                      <a:endParaRPr b="1" sz="9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/>
                        <a:t>ML/KG</a:t>
                      </a:r>
                      <a:endParaRPr b="1" sz="900" u="none" cap="none" strike="noStrike"/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7BF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/>
                        <a:t>Run </a:t>
                      </a:r>
                      <a:r>
                        <a:rPr b="1" lang="en-GB" sz="900" u="none" cap="none" strike="noStrike"/>
                        <a:t>Dextrose 10%</a:t>
                      </a:r>
                      <a:r>
                        <a:rPr lang="en-GB" sz="900" u="none" cap="none" strike="noStrike"/>
                        <a:t> over 20 minutes.</a:t>
                      </a:r>
                      <a:endParaRPr sz="900" u="none" cap="none" strike="noStrike"/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A7BFDE"/>
                    </a:solidFill>
                  </a:tcPr>
                </a:tc>
              </a:tr>
              <a:tr h="27022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FFFFFF"/>
                          </a:solidFill>
                        </a:rPr>
                        <a:t>Review serum K+, hypocount and/or ECG in 30 minutes.</a:t>
                      </a:r>
                      <a:endParaRPr b="1"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4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15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382" name="Google Shape;382;p20"/>
          <p:cNvSpPr txBox="1"/>
          <p:nvPr>
            <p:ph type="title"/>
          </p:nvPr>
        </p:nvSpPr>
        <p:spPr>
          <a:xfrm>
            <a:off x="159300" y="-12175"/>
            <a:ext cx="454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26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solidFill>
                  <a:srgbClr val="434343"/>
                </a:solidFill>
              </a:rPr>
              <a:t>Hyperkalemia Dosage Guidelines</a:t>
            </a:r>
            <a:endParaRPr b="1" sz="202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311700" y="0"/>
            <a:ext cx="8520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91425" spcFirstLastPara="1" rIns="91425" wrap="square" tIns="180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800">
                <a:solidFill>
                  <a:srgbClr val="434343"/>
                </a:solidFill>
              </a:rPr>
              <a:t>Paediatric Anaphylaxis (0-12yrs)                      Initial Management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409675" y="1219600"/>
            <a:ext cx="665700" cy="529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6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1166350" y="1219600"/>
            <a:ext cx="2751900" cy="554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Danger &amp; Diagnosis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Response to Stimulus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409550" y="399550"/>
            <a:ext cx="3547500" cy="7236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6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Cardiac arrest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(Pulseless electrical activity PEA)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1166350" y="1870575"/>
            <a:ext cx="2751900" cy="41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 for help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Organise team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1166350" y="2411475"/>
            <a:ext cx="2751900" cy="5370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91425" spcFirstLastPara="1" rIns="91425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Secure airway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100% Oxygen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1166350" y="3054950"/>
            <a:ext cx="2751900" cy="529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91425" spcFirstLastPara="1" rIns="91425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Rapid fluid bolus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Large volume resuscitation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1166350" y="3684925"/>
            <a:ext cx="2751900" cy="7968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91425" spcFirstLastPara="1" rIns="91425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Adrenaline bolus kiv repeat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 adrenaline infusion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3903550" y="396225"/>
            <a:ext cx="4899600" cy="723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54000" lIns="126000" spcFirstLastPara="1" rIns="91425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CPR immediately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10mcg/kg of IV adrenaline, repeat 1-4 min as needed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20ml/kg crystalloid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life support for non-shockable rhythms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3918325" y="1216463"/>
            <a:ext cx="4935600" cy="554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18000" lIns="91425" spcFirstLastPara="1" rIns="91425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Unresponsive hypotension or bronchospasm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Remove triggers eg. latex, chlorhexidine, colloid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Stop procedure. Use minimal volatile/ TIVA if GA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3903550" y="1864200"/>
            <a:ext cx="4935600" cy="41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54000" lIns="91425" spcFirstLastPara="1" rIns="91425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 for help, press OT code blue button if needed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Assign team leader and scribe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3918325" y="2403775"/>
            <a:ext cx="4935600" cy="537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54000" lIns="91425" spcFirstLastPara="1" rIns="91425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Check capnography, no trace = wrong place 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Confirm FiO2 100%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Intubate: early airway edema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3903550" y="3051950"/>
            <a:ext cx="4935600" cy="529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18000" lIns="91425" spcFirstLastPara="1" rIns="91425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hypotensive, elevate legs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Bolus 20ml/kg crystalloid, repeat as needed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Large bore IV access, warm IV fluids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3903550" y="3684925"/>
            <a:ext cx="4935600" cy="7968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54000" lIns="91425" spcFirstLastPara="1" rIns="54000" wrap="square" tIns="1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 IV adrenaline bolus (0.1mg adrenaline in 10ml NS = 10mcg/mL)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Moderate 		1 to 2 mcg/kg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Life threatening 	4 to 10 mcg/kg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Peripheral IV adrenaline infusion: dilute 1.5mg adrenaline in 50mL N/S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Concentration: 0.1mcg/kg/min = 0.2mL/kg/hr</a:t>
            </a:r>
            <a:endParaRPr b="0" i="1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3903550" y="4481725"/>
            <a:ext cx="4935600" cy="661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54000" lIns="91425" spcFirstLastPara="1" rIns="91425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 adrenaline 0.01mL/kg </a:t>
            </a:r>
            <a:r>
              <a:rPr b="1" i="1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no IV access </a:t>
            </a: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(1:1000 = 1mg/mL)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 6years 		0.15ml (150mcg) 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6-12 years 		0.3mL (300mcg) every 5min, on lateral thigh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&gt;12 yr or adult 		0.5mL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409675" y="1870575"/>
            <a:ext cx="665700" cy="4104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7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409550" y="2403775"/>
            <a:ext cx="665700" cy="5370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91425" spcFirstLastPara="1" rIns="91425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409675" y="3049100"/>
            <a:ext cx="665700" cy="529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91425" spcFirstLastPara="1" rIns="91425" wrap="square" tIns="10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09550" y="3686625"/>
            <a:ext cx="665700" cy="7968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18175" y="4744675"/>
            <a:ext cx="3885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GB" sz="700" u="none" cap="none" strike="noStrike">
                <a:solidFill>
                  <a:srgbClr val="808285"/>
                </a:solidFill>
                <a:latin typeface="Arial"/>
                <a:ea typeface="Arial"/>
                <a:cs typeface="Arial"/>
                <a:sym typeface="Arial"/>
              </a:rPr>
              <a:t>Adapted from ANZAAG-ANZCA Perioperative Anaphylaxis Management Guidelines v.14Nov22, doses according to KKH Emergency Medicine guidelines </a:t>
            </a:r>
            <a:endParaRPr b="0" i="1" sz="700" u="none" cap="none" strike="noStrike">
              <a:solidFill>
                <a:srgbClr val="8082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type="title"/>
          </p:nvPr>
        </p:nvSpPr>
        <p:spPr>
          <a:xfrm>
            <a:off x="311700" y="-44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solidFill>
                  <a:srgbClr val="666666"/>
                </a:solidFill>
              </a:rPr>
              <a:t>Suspected adverse blood transfusion reaction</a:t>
            </a:r>
            <a:endParaRPr b="1" sz="2020">
              <a:solidFill>
                <a:srgbClr val="666666"/>
              </a:solidFill>
            </a:endParaRPr>
          </a:p>
        </p:txBody>
      </p:sp>
      <p:sp>
        <p:nvSpPr>
          <p:cNvPr id="388" name="Google Shape;388;p21"/>
          <p:cNvSpPr txBox="1"/>
          <p:nvPr>
            <p:ph idx="1" type="body"/>
          </p:nvPr>
        </p:nvSpPr>
        <p:spPr>
          <a:xfrm>
            <a:off x="83100" y="3319450"/>
            <a:ext cx="57129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00" lIns="91425" spcFirstLastPara="1" rIns="18000" wrap="square" tIns="54000">
            <a:normAutofit/>
          </a:bodyPr>
          <a:lstStyle/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-GB" sz="1200">
                <a:solidFill>
                  <a:srgbClr val="434343"/>
                </a:solidFill>
              </a:rPr>
              <a:t>All suspected transfusion reactions must be reported to the Blood bank.</a:t>
            </a:r>
            <a:endParaRPr sz="1200">
              <a:solidFill>
                <a:srgbClr val="434343"/>
              </a:solidFill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-GB" sz="1200">
                <a:solidFill>
                  <a:srgbClr val="434343"/>
                </a:solidFill>
              </a:rPr>
              <a:t>Stop blood transfusion temporarily, flush IV line with 0.9% saline. </a:t>
            </a:r>
            <a:endParaRPr sz="1200">
              <a:solidFill>
                <a:srgbClr val="434343"/>
              </a:solidFill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-GB" sz="1200">
                <a:solidFill>
                  <a:srgbClr val="434343"/>
                </a:solidFill>
              </a:rPr>
              <a:t>Monitor patient’s vital signs.</a:t>
            </a:r>
            <a:endParaRPr sz="1200">
              <a:solidFill>
                <a:srgbClr val="434343"/>
              </a:solidFill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-GB" sz="1200">
                <a:solidFill>
                  <a:srgbClr val="434343"/>
                </a:solidFill>
              </a:rPr>
              <a:t>Repeat check the blood unit, patient’s details (e.g. name and date of birth) on patient’s wristband &amp; transfusion slip to confirm details are correct. Review expiry date on blood unit. </a:t>
            </a:r>
            <a:endParaRPr sz="1200">
              <a:solidFill>
                <a:srgbClr val="434343"/>
              </a:solidFill>
            </a:endParaRPr>
          </a:p>
          <a:p>
            <a:pPr indent="-1626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-GB" sz="1200">
                <a:solidFill>
                  <a:srgbClr val="434343"/>
                </a:solidFill>
              </a:rPr>
              <a:t>Coordinate with Blood bank regarding: 1) samples to be collected for investigation of suspected transfusion reaction and 2) further transfusion.</a:t>
            </a:r>
            <a:endParaRPr sz="1200">
              <a:solidFill>
                <a:srgbClr val="434343"/>
              </a:solidFill>
            </a:endParaRPr>
          </a:p>
        </p:txBody>
      </p:sp>
      <p:grpSp>
        <p:nvGrpSpPr>
          <p:cNvPr id="389" name="Google Shape;389;p21"/>
          <p:cNvGrpSpPr/>
          <p:nvPr/>
        </p:nvGrpSpPr>
        <p:grpSpPr>
          <a:xfrm>
            <a:off x="225638" y="2447674"/>
            <a:ext cx="5268038" cy="860406"/>
            <a:chOff x="2283025" y="2322562"/>
            <a:chExt cx="5268038" cy="860406"/>
          </a:xfrm>
        </p:grpSpPr>
        <p:sp>
          <p:nvSpPr>
            <p:cNvPr id="390" name="Google Shape;390;p21"/>
            <p:cNvSpPr/>
            <p:nvPr/>
          </p:nvSpPr>
          <p:spPr>
            <a:xfrm>
              <a:off x="3728375" y="2322568"/>
              <a:ext cx="3822600" cy="8604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1"/>
            <p:cNvSpPr/>
            <p:nvPr/>
          </p:nvSpPr>
          <p:spPr>
            <a:xfrm flipH="1">
              <a:off x="2283025" y="2322575"/>
              <a:ext cx="1844400" cy="8568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1"/>
            <p:cNvSpPr/>
            <p:nvPr/>
          </p:nvSpPr>
          <p:spPr>
            <a:xfrm rot="-5400000">
              <a:off x="3398663" y="2037587"/>
              <a:ext cx="849200" cy="1419150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342625" y="25523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Hypotension</a:t>
              </a:r>
              <a:endPara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4387863" y="2323739"/>
              <a:ext cx="3163200" cy="8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56248" lvl="0" marL="2807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b="0" i="0" lang="en-GB" sz="11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Acute hemolytic reaction</a:t>
              </a:r>
              <a:endParaRPr b="0" i="0" sz="11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6248" lvl="0" marL="2807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b="0" i="0" lang="en-GB" sz="11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TRALI</a:t>
              </a:r>
              <a:endParaRPr b="0" i="0" sz="11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6248" lvl="0" marL="2807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b="0" i="0" lang="en-GB" sz="11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Anaphylactoid/ anaphylaxis</a:t>
              </a:r>
              <a:endParaRPr b="0" i="0" sz="11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56248" lvl="0" marL="280799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b="0" i="0" lang="en-GB" sz="11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Bacterial contamination</a:t>
              </a:r>
              <a:endParaRPr b="0" i="0" sz="11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5" name="Google Shape;395;p21"/>
          <p:cNvGrpSpPr/>
          <p:nvPr/>
        </p:nvGrpSpPr>
        <p:grpSpPr>
          <a:xfrm>
            <a:off x="225638" y="1792812"/>
            <a:ext cx="5268038" cy="643500"/>
            <a:chOff x="2283025" y="2322568"/>
            <a:chExt cx="5268038" cy="643500"/>
          </a:xfrm>
        </p:grpSpPr>
        <p:sp>
          <p:nvSpPr>
            <p:cNvPr id="396" name="Google Shape;396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2342625" y="2399951"/>
              <a:ext cx="15084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Dyspnea</a:t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4387863" y="2323755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20249" lvl="0" marL="2448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b="0" i="0" lang="en-GB" sz="11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TRALI</a:t>
              </a:r>
              <a:endParaRPr b="0" i="0" sz="11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20249" lvl="0" marL="2448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b="0" i="0" lang="en-GB" sz="11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Anaphylactoid/ anaphylactic </a:t>
              </a:r>
              <a:endParaRPr b="0" i="0" sz="11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20249" lvl="0" marL="2448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b="0" i="0" lang="en-GB" sz="11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Transfusion related circulatory overload</a:t>
              </a:r>
              <a:endParaRPr b="0" i="0" sz="11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" name="Google Shape;401;p21"/>
          <p:cNvGrpSpPr/>
          <p:nvPr/>
        </p:nvGrpSpPr>
        <p:grpSpPr>
          <a:xfrm>
            <a:off x="225638" y="1137919"/>
            <a:ext cx="5413238" cy="643500"/>
            <a:chOff x="2283025" y="2322568"/>
            <a:chExt cx="5413238" cy="643500"/>
          </a:xfrm>
        </p:grpSpPr>
        <p:sp>
          <p:nvSpPr>
            <p:cNvPr id="402" name="Google Shape;402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2342625" y="2399951"/>
              <a:ext cx="15084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Hives/ Urticaria</a:t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387863" y="2323749"/>
              <a:ext cx="33084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20249" lvl="0" marL="2448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b="0" i="0" lang="en-GB" sz="11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Mild allergic reaction</a:t>
              </a:r>
              <a:endParaRPr b="0" i="0" sz="11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20249" lvl="0" marL="2448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b="0" i="0" lang="en-GB" sz="11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Anaphylaxis/anaphylactoid (with respiratory symptoms and/or hypotension</a:t>
              </a:r>
              <a:endParaRPr b="0" i="0" sz="11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7" name="Google Shape;407;p21"/>
          <p:cNvGrpSpPr/>
          <p:nvPr/>
        </p:nvGrpSpPr>
        <p:grpSpPr>
          <a:xfrm>
            <a:off x="225638" y="483060"/>
            <a:ext cx="5413238" cy="643500"/>
            <a:chOff x="2283025" y="2322568"/>
            <a:chExt cx="5413238" cy="643500"/>
          </a:xfrm>
        </p:grpSpPr>
        <p:sp>
          <p:nvSpPr>
            <p:cNvPr id="408" name="Google Shape;408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4387863" y="2323758"/>
              <a:ext cx="33084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120249" lvl="0" marL="2448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b="0" i="0" lang="en-GB" sz="11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Acute Hemolytic Reaction</a:t>
              </a:r>
              <a:endParaRPr b="0" i="0" sz="11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20249" lvl="0" marL="2448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b="0" i="0" lang="en-GB" sz="11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Bacterial contamination</a:t>
              </a:r>
              <a:endParaRPr b="0" i="0" sz="11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20249" lvl="0" marL="2448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b="0" i="0" lang="en-GB" sz="1100" u="none" cap="none" strike="noStrike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Febrile Non-hemolytic transfusion reaction</a:t>
              </a:r>
              <a:endParaRPr b="0" i="0" sz="700" u="none" cap="none" strike="noStrike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342625" y="2399951"/>
              <a:ext cx="15084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Fever/ Chills</a:t>
              </a:r>
              <a:endPara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3" name="Google Shape;413;p21"/>
          <p:cNvSpPr txBox="1"/>
          <p:nvPr/>
        </p:nvSpPr>
        <p:spPr>
          <a:xfrm>
            <a:off x="5867475" y="787850"/>
            <a:ext cx="3187800" cy="4056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6250" lvl="0" marL="24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434343"/>
                </a:solidFill>
              </a:rPr>
              <a:t>Return the b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lood product pack + infusion to the blood bank and report the reaction</a:t>
            </a:r>
            <a:r>
              <a:rPr lang="en-GB" sz="1100">
                <a:solidFill>
                  <a:srgbClr val="434343"/>
                </a:solidFill>
              </a:rPr>
              <a:t> to the blood bank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6250" lvl="0" marL="24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434343"/>
                </a:solidFill>
              </a:rPr>
              <a:t>Draw blood for transfusion investigations. Send 1st specimen immediately after and the 2nd specimen 24 hours later</a:t>
            </a:r>
            <a:endParaRPr sz="1100">
              <a:solidFill>
                <a:srgbClr val="434343"/>
              </a:solidFill>
            </a:endParaRPr>
          </a:p>
          <a:p>
            <a:pPr indent="-156250" lvl="0" marL="24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GB" sz="1100">
                <a:solidFill>
                  <a:srgbClr val="434343"/>
                </a:solidFill>
              </a:rPr>
              <a:t>Use tube sizes appropriate to patient’s age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414" name="Google Shape;414;p21"/>
          <p:cNvSpPr txBox="1"/>
          <p:nvPr/>
        </p:nvSpPr>
        <p:spPr>
          <a:xfrm>
            <a:off x="5861800" y="483050"/>
            <a:ext cx="3187800" cy="335700"/>
          </a:xfrm>
          <a:prstGeom prst="rect">
            <a:avLst/>
          </a:prstGeom>
          <a:solidFill>
            <a:srgbClr val="A729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Specimens for Transfusion reaction workup</a:t>
            </a:r>
            <a:endParaRPr b="1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1700" y="-10375"/>
            <a:ext cx="4119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solidFill>
                  <a:srgbClr val="434343"/>
                </a:solidFill>
              </a:rPr>
              <a:t>Paediatric Anaphylaxis		</a:t>
            </a:r>
            <a:endParaRPr b="1" sz="2020">
              <a:solidFill>
                <a:srgbClr val="434343"/>
              </a:solidFill>
            </a:endParaRPr>
          </a:p>
        </p:txBody>
      </p:sp>
      <p:sp>
        <p:nvSpPr>
          <p:cNvPr id="85" name="Google Shape;85;p4"/>
          <p:cNvSpPr txBox="1"/>
          <p:nvPr>
            <p:ph type="title"/>
          </p:nvPr>
        </p:nvSpPr>
        <p:spPr>
          <a:xfrm>
            <a:off x="4541925" y="-10375"/>
            <a:ext cx="38904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91425" spcFirstLastPara="1" rIns="91425" wrap="square" tIns="180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820">
                <a:solidFill>
                  <a:srgbClr val="434343"/>
                </a:solidFill>
              </a:rPr>
              <a:t>Refractory Management</a:t>
            </a:r>
            <a:endParaRPr b="1" sz="1820">
              <a:solidFill>
                <a:srgbClr val="434343"/>
              </a:solidFill>
            </a:endParaRPr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235500" y="412450"/>
            <a:ext cx="8640000" cy="586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54000" lIns="91425" spcFirstLastPara="1" rIns="91425" wrap="square" tIns="5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520">
                <a:solidFill>
                  <a:schemeClr val="lt1"/>
                </a:solidFill>
              </a:rPr>
              <a:t>Triggers removed?</a:t>
            </a:r>
            <a:endParaRPr b="1" sz="1520">
              <a:solidFill>
                <a:schemeClr val="lt1"/>
              </a:solidFill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3816900" y="411550"/>
            <a:ext cx="5058600" cy="586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54000">
            <a:noAutofit/>
          </a:bodyPr>
          <a:lstStyle/>
          <a:p>
            <a:pPr indent="-192249" lvl="0" marL="280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Chlorhexidine, including impregnated CVCs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249" lvl="0" marL="280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Synthetic colloid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249" lvl="0" marL="280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Latex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>
            <p:ph type="title"/>
          </p:nvPr>
        </p:nvSpPr>
        <p:spPr>
          <a:xfrm>
            <a:off x="235500" y="1067900"/>
            <a:ext cx="8640000" cy="442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54000" lIns="91425" spcFirstLastPara="1" rIns="91425" wrap="square" tIns="5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520">
                <a:solidFill>
                  <a:schemeClr val="lt1"/>
                </a:solidFill>
              </a:rPr>
              <a:t>Monitoring</a:t>
            </a:r>
            <a:endParaRPr b="1" sz="1520">
              <a:solidFill>
                <a:schemeClr val="lt1"/>
              </a:solidFill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3816900" y="1067000"/>
            <a:ext cx="5058600" cy="442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54000">
            <a:noAutofit/>
          </a:bodyPr>
          <a:lstStyle/>
          <a:p>
            <a:pPr indent="-192249" lvl="0" marL="280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Consider arterial line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249" lvl="0" marL="280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Consider TTE/ TEE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>
            <p:ph type="title"/>
          </p:nvPr>
        </p:nvSpPr>
        <p:spPr>
          <a:xfrm>
            <a:off x="235500" y="1577539"/>
            <a:ext cx="8640000" cy="12504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54000" lIns="91425" spcFirstLastPara="1" rIns="91425" wrap="square" tIns="5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520">
                <a:solidFill>
                  <a:schemeClr val="lt1"/>
                </a:solidFill>
              </a:rPr>
              <a:t>Resistant Hypotension</a:t>
            </a:r>
            <a:endParaRPr b="1" sz="1520">
              <a:solidFill>
                <a:schemeClr val="lt1"/>
              </a:solidFill>
            </a:endParaRPr>
          </a:p>
          <a:p>
            <a:pPr indent="-199870" lvl="0" marL="3527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lang="en-GB" sz="1220">
                <a:solidFill>
                  <a:schemeClr val="lt1"/>
                </a:solidFill>
              </a:rPr>
              <a:t>Additional IV fluid bolus 20-40mL/kg</a:t>
            </a:r>
            <a:endParaRPr sz="1220">
              <a:solidFill>
                <a:schemeClr val="lt1"/>
              </a:solidFill>
            </a:endParaRPr>
          </a:p>
          <a:p>
            <a:pPr indent="-199870" lvl="0" marL="3527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lang="en-GB" sz="1220">
                <a:solidFill>
                  <a:schemeClr val="lt1"/>
                </a:solidFill>
              </a:rPr>
              <a:t>Continue adrenaline infusion</a:t>
            </a:r>
            <a:endParaRPr sz="1220">
              <a:solidFill>
                <a:schemeClr val="lt1"/>
              </a:solidFill>
            </a:endParaRPr>
          </a:p>
          <a:p>
            <a:pPr indent="-199870" lvl="0" marL="3527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lang="en-GB" sz="1220">
                <a:solidFill>
                  <a:schemeClr val="lt1"/>
                </a:solidFill>
              </a:rPr>
              <a:t>Add 2nd vasopressor</a:t>
            </a:r>
            <a:endParaRPr sz="1220">
              <a:solidFill>
                <a:schemeClr val="lt1"/>
              </a:solidFill>
            </a:endParaRPr>
          </a:p>
          <a:p>
            <a:pPr indent="-199870" lvl="0" marL="3527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lang="en-GB" sz="1220">
                <a:solidFill>
                  <a:schemeClr val="lt1"/>
                </a:solidFill>
              </a:rPr>
              <a:t>Consider CVC</a:t>
            </a:r>
            <a:endParaRPr sz="1220">
              <a:solidFill>
                <a:schemeClr val="lt1"/>
              </a:solidFill>
            </a:endParaRPr>
          </a:p>
          <a:p>
            <a:pPr indent="-199870" lvl="0" marL="3527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lang="en-GB" sz="1220">
                <a:solidFill>
                  <a:schemeClr val="lt1"/>
                </a:solidFill>
              </a:rPr>
              <a:t>TTE / TEE</a:t>
            </a:r>
            <a:endParaRPr sz="1220">
              <a:solidFill>
                <a:schemeClr val="lt1"/>
              </a:solidFill>
            </a:endParaRPr>
          </a:p>
        </p:txBody>
      </p:sp>
      <p:sp>
        <p:nvSpPr>
          <p:cNvPr id="91" name="Google Shape;91;p4"/>
          <p:cNvSpPr txBox="1"/>
          <p:nvPr>
            <p:ph type="title"/>
          </p:nvPr>
        </p:nvSpPr>
        <p:spPr>
          <a:xfrm>
            <a:off x="235500" y="2907288"/>
            <a:ext cx="8640000" cy="1717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54000" lIns="91425" spcFirstLastPara="1" rIns="91425" wrap="square" tIns="5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520">
                <a:solidFill>
                  <a:schemeClr val="lt1"/>
                </a:solidFill>
              </a:rPr>
              <a:t>Resistant Bronchospasm</a:t>
            </a:r>
            <a:endParaRPr b="1" sz="1520">
              <a:solidFill>
                <a:schemeClr val="lt1"/>
              </a:solidFill>
            </a:endParaRPr>
          </a:p>
          <a:p>
            <a:pPr indent="-199870" lvl="0" marL="3527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lang="en-GB" sz="1220">
                <a:solidFill>
                  <a:schemeClr val="lt1"/>
                </a:solidFill>
              </a:rPr>
              <a:t>Consider</a:t>
            </a:r>
            <a:endParaRPr sz="1220">
              <a:solidFill>
                <a:schemeClr val="lt1"/>
              </a:solidFill>
            </a:endParaRPr>
          </a:p>
          <a:p>
            <a:pPr indent="-2997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"/>
              <a:buChar char="○"/>
            </a:pPr>
            <a:r>
              <a:rPr lang="en-GB" sz="1120">
                <a:solidFill>
                  <a:schemeClr val="lt1"/>
                </a:solidFill>
              </a:rPr>
              <a:t>Esophageal intubation</a:t>
            </a:r>
            <a:endParaRPr sz="1120">
              <a:solidFill>
                <a:schemeClr val="lt1"/>
              </a:solidFill>
            </a:endParaRPr>
          </a:p>
          <a:p>
            <a:pPr indent="-2997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"/>
              <a:buChar char="○"/>
            </a:pPr>
            <a:r>
              <a:rPr lang="en-GB" sz="1120">
                <a:solidFill>
                  <a:schemeClr val="lt1"/>
                </a:solidFill>
              </a:rPr>
              <a:t>Airway device/ Circuit malfunction</a:t>
            </a:r>
            <a:endParaRPr sz="1120">
              <a:solidFill>
                <a:schemeClr val="lt1"/>
              </a:solidFill>
            </a:endParaRPr>
          </a:p>
          <a:p>
            <a:pPr indent="-29971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20"/>
              <a:buChar char="○"/>
            </a:pPr>
            <a:r>
              <a:rPr lang="en-GB" sz="1120">
                <a:solidFill>
                  <a:schemeClr val="lt1"/>
                </a:solidFill>
              </a:rPr>
              <a:t>Tension pneumothorax</a:t>
            </a:r>
            <a:endParaRPr sz="1120">
              <a:solidFill>
                <a:schemeClr val="lt1"/>
              </a:solidFill>
            </a:endParaRPr>
          </a:p>
          <a:p>
            <a:pPr indent="-199870" lvl="0" marL="3527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lang="en-GB" sz="1120">
                <a:solidFill>
                  <a:schemeClr val="lt1"/>
                </a:solidFill>
              </a:rPr>
              <a:t>Continu</a:t>
            </a:r>
            <a:r>
              <a:rPr lang="en-GB" sz="1220">
                <a:solidFill>
                  <a:schemeClr val="lt1"/>
                </a:solidFill>
              </a:rPr>
              <a:t>e adrenaline infusion</a:t>
            </a:r>
            <a:endParaRPr sz="1220">
              <a:solidFill>
                <a:schemeClr val="lt1"/>
              </a:solidFill>
            </a:endParaRPr>
          </a:p>
          <a:p>
            <a:pPr indent="-199870" lvl="0" marL="3527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20"/>
              <a:buChar char="●"/>
            </a:pPr>
            <a:r>
              <a:rPr lang="en-GB" sz="1220">
                <a:solidFill>
                  <a:schemeClr val="lt1"/>
                </a:solidFill>
              </a:rPr>
              <a:t>Add alternative bronchodilators</a:t>
            </a:r>
            <a:endParaRPr sz="1220">
              <a:solidFill>
                <a:schemeClr val="lt1"/>
              </a:solidFill>
            </a:endParaRPr>
          </a:p>
        </p:txBody>
      </p:sp>
      <p:sp>
        <p:nvSpPr>
          <p:cNvPr id="92" name="Google Shape;92;p4"/>
          <p:cNvSpPr txBox="1"/>
          <p:nvPr>
            <p:ph type="title"/>
          </p:nvPr>
        </p:nvSpPr>
        <p:spPr>
          <a:xfrm>
            <a:off x="235500" y="4712225"/>
            <a:ext cx="8640000" cy="370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54000" lIns="91425" spcFirstLastPara="1" rIns="91425" wrap="square" tIns="54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520">
                <a:solidFill>
                  <a:schemeClr val="lt1"/>
                </a:solidFill>
              </a:rPr>
              <a:t>Consider  differential diagnosis</a:t>
            </a:r>
            <a:endParaRPr b="1" sz="1520">
              <a:solidFill>
                <a:schemeClr val="lt1"/>
              </a:solidFill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3817200" y="2911183"/>
            <a:ext cx="5058000" cy="171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18000" lIns="91425" spcFirstLastPara="1" rIns="91425" wrap="square" tIns="18000">
            <a:noAutofit/>
          </a:bodyPr>
          <a:lstStyle/>
          <a:p>
            <a:pPr indent="-192249" lvl="0" marL="280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b="1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Salbutamol MDI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(100mcg/puff)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≤10kg 5 puffs;  &gt;10kg 10 puffs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249" lvl="0" marL="280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Consider Ipratropium bromide MDI (in MOT ADC)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	≤10kg 2 puffs;  &gt;10kg 4 puffs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249" lvl="0" marL="280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b="1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Magnesium sulphate 50%: 50mg/kg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dilute in 100ml NS over 20 min, max 2g per dose. (0.1mL/kg 50% solution = 1mg/kg)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249" lvl="0" marL="280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b="1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Aminophylline 5mg/kg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in 50mL N/S over 20min (max 500mg), max peripheral concentration: 2.5mg/mL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2249" lvl="0" marL="2807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Char char="●"/>
            </a:pPr>
            <a:r>
              <a:rPr b="1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Hydrocortisone 2-4mg/kg</a:t>
            </a:r>
            <a:r>
              <a:rPr b="0" i="0" lang="en-GB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(max 200mg)</a:t>
            </a:r>
            <a:endParaRPr b="0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>
            <p:ph type="title"/>
          </p:nvPr>
        </p:nvSpPr>
        <p:spPr>
          <a:xfrm>
            <a:off x="3817200" y="1583338"/>
            <a:ext cx="5058000" cy="125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18000" lIns="91425" spcFirstLastPara="1" rIns="91425" wrap="square" tIns="18000">
            <a:noAutofit/>
          </a:bodyPr>
          <a:lstStyle/>
          <a:p>
            <a:pPr indent="-192249" lvl="0" marL="2807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GB" sz="1100">
                <a:solidFill>
                  <a:srgbClr val="434343"/>
                </a:solidFill>
              </a:rPr>
              <a:t>Additional IV fluid bolus 20-40mL/kg</a:t>
            </a:r>
            <a:endParaRPr sz="1100">
              <a:solidFill>
                <a:srgbClr val="434343"/>
              </a:solidFill>
            </a:endParaRPr>
          </a:p>
          <a:p>
            <a:pPr indent="-192249" lvl="0" marL="2807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b="1" lang="en-GB" sz="1100">
                <a:solidFill>
                  <a:srgbClr val="434343"/>
                </a:solidFill>
              </a:rPr>
              <a:t>Noradrenaline infusion</a:t>
            </a:r>
            <a:r>
              <a:rPr lang="en-GB" sz="1100">
                <a:solidFill>
                  <a:srgbClr val="434343"/>
                </a:solidFill>
              </a:rPr>
              <a:t> 0.1 to 2 mcg/kg/min</a:t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200">
                <a:solidFill>
                  <a:srgbClr val="434343"/>
                </a:solidFill>
              </a:rPr>
              <a:t>	</a:t>
            </a:r>
            <a:r>
              <a:rPr lang="en-GB" sz="1000">
                <a:solidFill>
                  <a:srgbClr val="434343"/>
                </a:solidFill>
              </a:rPr>
              <a:t>Peripheral dilution: 1.5mg noradrenaline in 50mL N/S</a:t>
            </a:r>
            <a:endParaRPr sz="1000">
              <a:solidFill>
                <a:srgbClr val="434343"/>
              </a:solidFill>
            </a:endParaRPr>
          </a:p>
          <a:p>
            <a:pPr indent="-192249" lvl="0" marL="2807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b="1" lang="en-GB" sz="1100">
                <a:solidFill>
                  <a:srgbClr val="434343"/>
                </a:solidFill>
              </a:rPr>
              <a:t>Vasopressin infusion</a:t>
            </a:r>
            <a:r>
              <a:rPr lang="en-GB" sz="1100">
                <a:solidFill>
                  <a:srgbClr val="434343"/>
                </a:solidFill>
              </a:rPr>
              <a:t> 0.02 to 0.06mcg/kg/hour</a:t>
            </a:r>
            <a:endParaRPr sz="11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000">
                <a:solidFill>
                  <a:srgbClr val="434343"/>
                </a:solidFill>
              </a:rPr>
              <a:t>CVL: 1unit/kg in 50mL, 2mL bolus then 1-3mL/hour</a:t>
            </a:r>
            <a:endParaRPr sz="1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000">
                <a:solidFill>
                  <a:srgbClr val="434343"/>
                </a:solidFill>
              </a:rPr>
              <a:t>Peripheral access max. concentration = 1unit/mL</a:t>
            </a:r>
            <a:endParaRPr sz="1000">
              <a:solidFill>
                <a:srgbClr val="434343"/>
              </a:solidFill>
            </a:endParaRPr>
          </a:p>
          <a:p>
            <a:pPr indent="-192249" lvl="0" marL="2807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●"/>
            </a:pPr>
            <a:r>
              <a:rPr lang="en-GB" sz="1100">
                <a:solidFill>
                  <a:srgbClr val="434343"/>
                </a:solidFill>
              </a:rPr>
              <a:t>Glucagon 20-30mcg/kg IV to max 1mg, over 5min</a:t>
            </a:r>
            <a:endParaRPr b="1" sz="112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311700" y="445025"/>
            <a:ext cx="8520600" cy="3150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en-GB" sz="1820">
                <a:solidFill>
                  <a:schemeClr val="lt1"/>
                </a:solidFill>
              </a:rPr>
              <a:t>Once stabilised</a:t>
            </a:r>
            <a:endParaRPr b="1" sz="1820">
              <a:solidFill>
                <a:schemeClr val="lt1"/>
              </a:solidFill>
            </a:endParaRPr>
          </a:p>
        </p:txBody>
      </p:sp>
      <p:sp>
        <p:nvSpPr>
          <p:cNvPr id="100" name="Google Shape;100;p5"/>
          <p:cNvSpPr txBox="1"/>
          <p:nvPr>
            <p:ph type="title"/>
          </p:nvPr>
        </p:nvSpPr>
        <p:spPr>
          <a:xfrm>
            <a:off x="311700" y="65825"/>
            <a:ext cx="4119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91425" spcFirstLastPara="1" rIns="91425" wrap="square" tIns="18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solidFill>
                  <a:srgbClr val="434343"/>
                </a:solidFill>
              </a:rPr>
              <a:t>Paediatric Anaphylaxis		</a:t>
            </a:r>
            <a:endParaRPr b="1" sz="2020">
              <a:solidFill>
                <a:srgbClr val="434343"/>
              </a:solidFill>
            </a:endParaRPr>
          </a:p>
        </p:txBody>
      </p:sp>
      <p:sp>
        <p:nvSpPr>
          <p:cNvPr id="101" name="Google Shape;101;p5"/>
          <p:cNvSpPr txBox="1"/>
          <p:nvPr>
            <p:ph type="title"/>
          </p:nvPr>
        </p:nvSpPr>
        <p:spPr>
          <a:xfrm>
            <a:off x="311700" y="1816625"/>
            <a:ext cx="8520600" cy="6078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54000" lIns="91425" spcFirstLastPara="1" rIns="91425" wrap="square" tIns="540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620">
                <a:solidFill>
                  <a:schemeClr val="lt1"/>
                </a:solidFill>
              </a:rPr>
              <a:t>Consider: Proceed / cancel surgery</a:t>
            </a:r>
            <a:endParaRPr b="1" sz="162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620">
                <a:solidFill>
                  <a:schemeClr val="lt1"/>
                </a:solidFill>
              </a:rPr>
              <a:t>Postop HD or CICU monitoring </a:t>
            </a:r>
            <a:endParaRPr b="1" sz="1620">
              <a:solidFill>
                <a:schemeClr val="lt1"/>
              </a:solidFill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792750" y="817925"/>
            <a:ext cx="3638700" cy="483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Steroids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792750" y="1391225"/>
            <a:ext cx="3638700" cy="363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ORAL anti-histamines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4541925" y="815725"/>
            <a:ext cx="3844200" cy="499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 dexamethasone 0.1-0.4mg/kg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 hydrocortisone 2-4mg/kg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4541925" y="1384275"/>
            <a:ext cx="3844200" cy="363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 anti-histamines </a:t>
            </a:r>
            <a:r>
              <a:rPr b="0" i="1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recommended</a:t>
            </a:r>
            <a:endParaRPr b="0" i="1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45900" y="2495550"/>
            <a:ext cx="3638700" cy="10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Investigations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1" lang="en-GB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Tryptase, serum</a:t>
            </a:r>
            <a:endParaRPr b="0" i="1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45900" y="3695875"/>
            <a:ext cx="3638700" cy="483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Referral to allergist</a:t>
            </a:r>
            <a:r>
              <a:rPr b="0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4495800" y="2493775"/>
            <a:ext cx="3890400" cy="1092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Serum tryptase </a:t>
            </a:r>
            <a:r>
              <a:rPr b="0" i="0" lang="en-GB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(paediatric brown top tube, 1.5mL)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1st sample	ASAP during the event</a:t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2nd sample	 1-2h after onset of event</a:t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3rd sample	   24h after onset</a:t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investigations as clinically indicated</a:t>
            </a:r>
            <a:endParaRPr b="1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4495725" y="3695875"/>
            <a:ext cx="3890400" cy="483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For investigation of anaphylaxis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745900" y="4253275"/>
            <a:ext cx="3638700" cy="669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Monitoring</a:t>
            </a:r>
            <a:r>
              <a:rPr b="0" i="0" lang="en-GB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4495725" y="4256675"/>
            <a:ext cx="3890400" cy="669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Monitor closely for 6 hours, consider HD/ICU </a:t>
            </a:r>
            <a:endParaRPr b="0" i="0" sz="1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Anaphylaxis may persist &gt;24h despite aggressive treatment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>
            <p:ph type="title"/>
          </p:nvPr>
        </p:nvSpPr>
        <p:spPr>
          <a:xfrm>
            <a:off x="4541925" y="65825"/>
            <a:ext cx="38904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91425" spcFirstLastPara="1" rIns="91425" wrap="square" tIns="180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820">
                <a:solidFill>
                  <a:srgbClr val="434343"/>
                </a:solidFill>
              </a:rPr>
              <a:t>Post Crisis Management</a:t>
            </a:r>
            <a:endParaRPr b="1" sz="1820">
              <a:solidFill>
                <a:srgbClr val="434343"/>
              </a:solidFill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18175" y="4897075"/>
            <a:ext cx="4037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en-GB" sz="800" u="none" cap="none" strike="noStrike">
                <a:solidFill>
                  <a:srgbClr val="808285"/>
                </a:solidFill>
                <a:latin typeface="Arial"/>
                <a:ea typeface="Arial"/>
                <a:cs typeface="Arial"/>
                <a:sym typeface="Arial"/>
              </a:rPr>
              <a:t>ANZAAG-ANZCA Perioperative Anaphylaxis Management Guidelines v.14Nov22 </a:t>
            </a:r>
            <a:endParaRPr b="0" i="1" sz="800" u="none" cap="none" strike="noStrike">
              <a:solidFill>
                <a:srgbClr val="8082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211725" y="46550"/>
            <a:ext cx="8520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91425" wrap="square" tIns="540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solidFill>
                  <a:srgbClr val="434343"/>
                </a:solidFill>
              </a:rPr>
              <a:t>Paediatric Massive Transfusion Protocol </a:t>
            </a:r>
            <a:endParaRPr b="1" sz="2020">
              <a:solidFill>
                <a:srgbClr val="434343"/>
              </a:solidFill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1551975" y="484325"/>
            <a:ext cx="1332000" cy="522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1604475" y="399125"/>
            <a:ext cx="122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Alpha</a:t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Under 10kg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3049325" y="484325"/>
            <a:ext cx="1332000" cy="522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4520200" y="484325"/>
            <a:ext cx="1332000" cy="522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5959600" y="484325"/>
            <a:ext cx="1332000" cy="52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2086775" y="958300"/>
            <a:ext cx="209700" cy="25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3610475" y="958300"/>
            <a:ext cx="209700" cy="25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5081350" y="958300"/>
            <a:ext cx="209700" cy="25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6552225" y="958300"/>
            <a:ext cx="209700" cy="25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1551975" y="1778450"/>
            <a:ext cx="1332000" cy="630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3049325" y="1778450"/>
            <a:ext cx="1332000" cy="63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4520200" y="1778450"/>
            <a:ext cx="1332000" cy="63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5959600" y="1778450"/>
            <a:ext cx="1332000" cy="630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2086775" y="2404825"/>
            <a:ext cx="209700" cy="25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3610475" y="2404825"/>
            <a:ext cx="209700" cy="25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5081350" y="2404825"/>
            <a:ext cx="209700" cy="25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6552225" y="2404825"/>
            <a:ext cx="209700" cy="251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58525" y="1774550"/>
            <a:ext cx="1404300" cy="4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Cycle 1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1556475" y="2670200"/>
            <a:ext cx="1332000" cy="450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3053825" y="2670200"/>
            <a:ext cx="1332000" cy="45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4524700" y="2670200"/>
            <a:ext cx="1332000" cy="45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5964100" y="2670200"/>
            <a:ext cx="1332000" cy="450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7732450" y="514475"/>
            <a:ext cx="1056300" cy="4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GXM</a:t>
            </a:r>
            <a:endParaRPr b="1" i="0" sz="1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1525625" y="1210000"/>
            <a:ext cx="5766000" cy="3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Activate MTP from blood bank, document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3101825" y="385388"/>
            <a:ext cx="122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Bravo</a:t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 to 25kg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4556963" y="399125"/>
            <a:ext cx="122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Charlie</a:t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&gt;25 to 40kg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5967363" y="385400"/>
            <a:ext cx="1227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2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Delta</a:t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above 40kg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2086775" y="1566625"/>
            <a:ext cx="209700" cy="21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3610475" y="1566625"/>
            <a:ext cx="209700" cy="21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5081350" y="1566625"/>
            <a:ext cx="209700" cy="21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552225" y="1566625"/>
            <a:ext cx="209700" cy="21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549800" y="3333350"/>
            <a:ext cx="1332000" cy="810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3047138" y="3333350"/>
            <a:ext cx="1332000" cy="810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4518013" y="3333350"/>
            <a:ext cx="1332000" cy="81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5957413" y="3333350"/>
            <a:ext cx="1332000" cy="810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1522775" y="1732125"/>
            <a:ext cx="133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LR PCT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FFP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platelet (APP)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3036088" y="1716150"/>
            <a:ext cx="133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PCT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FFP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platelet (CSP)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4504450" y="1716150"/>
            <a:ext cx="133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 PCT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FFP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platelet (CSP)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5914875" y="1716150"/>
            <a:ext cx="133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 PCT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FFP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platelet (CSP)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62925" y="2441600"/>
            <a:ext cx="1404300" cy="9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Cycle 2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2086775" y="3090625"/>
            <a:ext cx="209700" cy="21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3610475" y="3090625"/>
            <a:ext cx="209700" cy="21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5081350" y="3090625"/>
            <a:ext cx="209700" cy="21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6552225" y="3090625"/>
            <a:ext cx="209700" cy="21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1522775" y="2646525"/>
            <a:ext cx="1332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LR PCT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FFP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3054000" y="2650788"/>
            <a:ext cx="1332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PCT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FFP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4501800" y="2650788"/>
            <a:ext cx="1332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 PCT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FFP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5949600" y="2650788"/>
            <a:ext cx="1332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 PCT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FFP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58525" y="3603350"/>
            <a:ext cx="1404300" cy="48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Cycle 3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1522775" y="3256125"/>
            <a:ext cx="133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LR PCT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FFP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platelet (APP)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cryoprecipitate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/>
        </p:nvSpPr>
        <p:spPr>
          <a:xfrm>
            <a:off x="3046775" y="3256125"/>
            <a:ext cx="133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PCT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FFP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platelet (CSP)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cryoprecipitate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4494575" y="3256125"/>
            <a:ext cx="133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 PCT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FFP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platelet (CSP)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cryoprecipitate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5942375" y="3256125"/>
            <a:ext cx="133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 PCT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FFP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 platelet (CSP)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 cryoprecipitate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7732300" y="1133800"/>
            <a:ext cx="1056300" cy="50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FBC,  ABG</a:t>
            </a:r>
            <a:endParaRPr b="1" i="0" sz="1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PT/PTT, Ca</a:t>
            </a:r>
            <a:endParaRPr b="1" i="0" sz="1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7296100" y="1281475"/>
            <a:ext cx="432000" cy="216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7732300" y="2657800"/>
            <a:ext cx="1056300" cy="4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FBC,  ABG</a:t>
            </a:r>
            <a:endParaRPr b="1" i="0" sz="1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PT/PTT, Ca</a:t>
            </a:r>
            <a:endParaRPr b="1" i="0" sz="1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7296100" y="2805475"/>
            <a:ext cx="432000" cy="216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1525625" y="4410400"/>
            <a:ext cx="5766000" cy="3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need for blood products to correct coagulopathy or terminate MTP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2086775" y="4157425"/>
            <a:ext cx="209700" cy="21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3610475" y="4157425"/>
            <a:ext cx="209700" cy="21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5081350" y="4157425"/>
            <a:ext cx="209700" cy="21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6552225" y="4157425"/>
            <a:ext cx="209700" cy="21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7474900" y="3419800"/>
            <a:ext cx="1552800" cy="4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91425" spcFirstLastPara="1" rIns="91425" wrap="square" tIns="36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at the end of every cycle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8082125" y="3162000"/>
            <a:ext cx="209700" cy="251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7486250" y="3936950"/>
            <a:ext cx="1552800" cy="11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000" lIns="91425" spcFirstLastPara="1" rIns="91425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Off-label</a:t>
            </a:r>
            <a:r>
              <a:rPr b="0" i="1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Fibrinogen 70mg/kg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PCC 12.5 unit/kg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rFVIIa 40-100mcg/kg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(adults 90mcg/kg)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7"/>
          <p:cNvCxnSpPr/>
          <p:nvPr/>
        </p:nvCxnSpPr>
        <p:spPr>
          <a:xfrm rot="-5400000">
            <a:off x="2662200" y="2247050"/>
            <a:ext cx="329100" cy="6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7"/>
          <p:cNvCxnSpPr/>
          <p:nvPr/>
        </p:nvCxnSpPr>
        <p:spPr>
          <a:xfrm rot="-5400000">
            <a:off x="6548400" y="2170850"/>
            <a:ext cx="329100" cy="6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7"/>
          <p:cNvSpPr/>
          <p:nvPr/>
        </p:nvSpPr>
        <p:spPr>
          <a:xfrm>
            <a:off x="5420250" y="2343150"/>
            <a:ext cx="2650800" cy="1595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 txBox="1"/>
          <p:nvPr>
            <p:ph type="title"/>
          </p:nvPr>
        </p:nvSpPr>
        <p:spPr>
          <a:xfrm>
            <a:off x="211725" y="46550"/>
            <a:ext cx="8520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91425" wrap="square" tIns="540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solidFill>
                  <a:srgbClr val="434343"/>
                </a:solidFill>
              </a:rPr>
              <a:t>Paediatric Massive Transfusion Protocol </a:t>
            </a:r>
            <a:endParaRPr b="1" sz="2020">
              <a:solidFill>
                <a:srgbClr val="434343"/>
              </a:solidFill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2335825" y="486500"/>
            <a:ext cx="4548600" cy="721200"/>
          </a:xfrm>
          <a:prstGeom prst="roundRect">
            <a:avLst>
              <a:gd fmla="val 50000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Indications for MTP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Child given &gt; 40ml/kg fluid bolus or &gt; 20ml/kg blood products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hemorrhagic shock from uncontrolled bleeding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5420850" y="1512350"/>
            <a:ext cx="2556000" cy="570300"/>
          </a:xfrm>
          <a:prstGeom prst="roundRect">
            <a:avLst>
              <a:gd fmla="val 50000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severe head injury/ spinal cord injury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1575450" y="1512350"/>
            <a:ext cx="2556000" cy="570300"/>
          </a:xfrm>
          <a:prstGeom prst="roundRect">
            <a:avLst>
              <a:gd fmla="val 50000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Associated severe head injury/ spinal cord injury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1499250" y="2259500"/>
            <a:ext cx="2664000" cy="721200"/>
          </a:xfrm>
          <a:prstGeom prst="roundRect">
            <a:avLst>
              <a:gd fmla="val 50000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54000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Keep normal cerebral perfusion pressure;  CPP = MAP - ICP 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Treat hypotension aggressively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5413800" y="2259650"/>
            <a:ext cx="2650800" cy="570300"/>
          </a:xfrm>
          <a:prstGeom prst="roundRect">
            <a:avLst>
              <a:gd fmla="val 50000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Haemostatic resuscitation with permissive tachycardia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7"/>
          <p:cNvCxnSpPr>
            <a:stCxn id="192" idx="2"/>
            <a:endCxn id="193" idx="0"/>
          </p:cNvCxnSpPr>
          <p:nvPr/>
        </p:nvCxnSpPr>
        <p:spPr>
          <a:xfrm flipH="1" rot="-5400000">
            <a:off x="5502025" y="315800"/>
            <a:ext cx="304800" cy="2088600"/>
          </a:xfrm>
          <a:prstGeom prst="bentConnector3">
            <a:avLst>
              <a:gd fmla="val 4997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7"/>
          <p:cNvCxnSpPr>
            <a:stCxn id="194" idx="0"/>
            <a:endCxn id="192" idx="2"/>
          </p:cNvCxnSpPr>
          <p:nvPr/>
        </p:nvCxnSpPr>
        <p:spPr>
          <a:xfrm rot="-5400000">
            <a:off x="3579600" y="481700"/>
            <a:ext cx="304500" cy="1756800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7"/>
          <p:cNvSpPr txBox="1"/>
          <p:nvPr/>
        </p:nvSpPr>
        <p:spPr>
          <a:xfrm>
            <a:off x="5526900" y="2829950"/>
            <a:ext cx="26508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91425" spcFirstLastPara="1" rIns="18000" wrap="square" tIns="5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Systolic BP goals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&lt;1month old 	    60 mmHg 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1month to 1yr   70 mmHg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 to 10 yrs        70 + (age in yrs x 2) 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&gt;10 yrs old       90 mmHg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1235100" y="3084125"/>
            <a:ext cx="3265800" cy="1987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54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1353300" y="3068525"/>
            <a:ext cx="31476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Targets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Temp &gt;35℃, treat hyperthermia aggressively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Platelets &gt; 50k if no significant head injury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&gt; 100k if significant head injury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Blood gases:  pH &gt;7.2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BE &lt; -6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Ca &gt;1.1mmol/L 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Watch for hyperkalemia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PT/ APTT &lt;1.5x normal, INR ≤ 1.5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Fibrinogen &gt;1.0 g/dL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Lactate &lt; 3 mmol/L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8"/>
          <p:cNvPicPr preferRelativeResize="0"/>
          <p:nvPr/>
        </p:nvPicPr>
        <p:blipFill rotWithShape="1">
          <a:blip r:embed="rId3">
            <a:alphaModFix/>
          </a:blip>
          <a:srcRect b="6217" l="0" r="0" t="56675"/>
          <a:stretch/>
        </p:blipFill>
        <p:spPr>
          <a:xfrm>
            <a:off x="4354875" y="1483575"/>
            <a:ext cx="4647399" cy="243897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 txBox="1"/>
          <p:nvPr/>
        </p:nvSpPr>
        <p:spPr>
          <a:xfrm>
            <a:off x="0" y="4576900"/>
            <a:ext cx="90810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GB" sz="900" u="none" cap="none" strike="noStrike">
                <a:solidFill>
                  <a:srgbClr val="8082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George, S., Wake, E., Sweeny, A., Campbell, D.,Winearls, J. (2022) </a:t>
            </a:r>
            <a:br>
              <a:rPr b="0" i="1" lang="en-GB" sz="900" u="none" cap="none" strike="noStrike">
                <a:solidFill>
                  <a:srgbClr val="8082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1" lang="en-GB" sz="900" u="none" cap="none" strike="noStrike">
                <a:solidFill>
                  <a:srgbClr val="80828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Rotational thromboelastometry in children presenting to an Australian major trauma centre: A retrospective cohort study. Emergency Medicine Australasia, 34: 590-598</a:t>
            </a:r>
            <a:endParaRPr b="0" i="1" sz="900" u="none" cap="none" strike="noStrike">
              <a:solidFill>
                <a:srgbClr val="8082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 txBox="1"/>
          <p:nvPr>
            <p:ph type="title"/>
          </p:nvPr>
        </p:nvSpPr>
        <p:spPr>
          <a:xfrm>
            <a:off x="211725" y="275150"/>
            <a:ext cx="85206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000" lIns="91425" spcFirstLastPara="1" rIns="91425" wrap="square" tIns="540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solidFill>
                  <a:srgbClr val="434343"/>
                </a:solidFill>
              </a:rPr>
              <a:t>Paediatric ROTEM Transfusion Algorithm </a:t>
            </a:r>
            <a:endParaRPr b="1" sz="2020">
              <a:solidFill>
                <a:srgbClr val="434343"/>
              </a:solidFill>
            </a:endParaRPr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3">
            <a:alphaModFix/>
          </a:blip>
          <a:srcRect b="43227" l="0" r="0" t="9576"/>
          <a:stretch/>
        </p:blipFill>
        <p:spPr>
          <a:xfrm>
            <a:off x="81100" y="1483725"/>
            <a:ext cx="4219349" cy="2816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8"/>
          <p:cNvSpPr txBox="1"/>
          <p:nvPr/>
        </p:nvSpPr>
        <p:spPr>
          <a:xfrm>
            <a:off x="81100" y="1040925"/>
            <a:ext cx="8923800" cy="424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Physiological targets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Temp&gt;36℃   pH &gt;7.2   iCa &gt;1mmol/L   Hb &gt;7g/dL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020">
                <a:solidFill>
                  <a:srgbClr val="434343"/>
                </a:solidFill>
              </a:rPr>
              <a:t>Suggested paediatric ROTEM reference ranges</a:t>
            </a:r>
            <a:endParaRPr b="1" sz="2020">
              <a:solidFill>
                <a:srgbClr val="434343"/>
              </a:solidFill>
            </a:endParaRPr>
          </a:p>
        </p:txBody>
      </p:sp>
      <p:graphicFrame>
        <p:nvGraphicFramePr>
          <p:cNvPr id="216" name="Google Shape;216;p9"/>
          <p:cNvGraphicFramePr/>
          <p:nvPr/>
        </p:nvGraphicFramePr>
        <p:xfrm>
          <a:off x="434050" y="99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{4D9AB10F-BF70-47E9-988D-E7448E47537F}</a:tableStyleId>
              </a:tblPr>
              <a:tblGrid>
                <a:gridCol w="1325025"/>
                <a:gridCol w="721450"/>
                <a:gridCol w="710950"/>
                <a:gridCol w="710950"/>
                <a:gridCol w="654550"/>
                <a:gridCol w="673000"/>
                <a:gridCol w="784350"/>
                <a:gridCol w="700475"/>
                <a:gridCol w="648025"/>
                <a:gridCol w="690025"/>
                <a:gridCol w="6270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</a:rPr>
                        <a:t>EXTEM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</a:rPr>
                        <a:t>INTEM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Age group</a:t>
                      </a:r>
                      <a:endParaRPr sz="13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CT(s)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CFT (s) 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Ɑ (°)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MCF (mm)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LI 30 (%)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CT(s)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CFT (s) 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Ɑ (°)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MCF (mm)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ML (%)</a:t>
                      </a:r>
                      <a:endParaRPr sz="11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Newborns </a:t>
                      </a:r>
                      <a:endParaRPr b="1"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(0-30 days)</a:t>
                      </a:r>
                      <a:endParaRPr sz="13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35-70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40-150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52-82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°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40-80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90-100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65-135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50-220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45-75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°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40-70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0-15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Infants</a:t>
                      </a:r>
                      <a:endParaRPr b="1"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(1-12 months)</a:t>
                      </a:r>
                      <a:endParaRPr sz="13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35-70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30-140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54-76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°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45-82 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95-100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60-130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45-200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48-78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°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42-76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0-12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Children</a:t>
                      </a:r>
                      <a:endParaRPr b="1"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(1-12 yrs)</a:t>
                      </a:r>
                      <a:endParaRPr sz="13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33-69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25-120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58-78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°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50-84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95-100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55-120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40-180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50-80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°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44-78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0-10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Adolescents</a:t>
                      </a:r>
                      <a:endParaRPr b="1" sz="13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/>
                        <a:t>(12-18 yrs)</a:t>
                      </a:r>
                      <a:endParaRPr sz="13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33-69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20-110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60-74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°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55-86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97-100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50-110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35-160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52-82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°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46-80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0-10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/>
                        <a:t>Adults</a:t>
                      </a:r>
                      <a:endParaRPr b="1" sz="13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38-79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34-159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63-83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°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50-72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94-100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100-240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30-110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70-83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</a:rPr>
                        <a:t>°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50-72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0-8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cxnSp>
        <p:nvCxnSpPr>
          <p:cNvPr id="217" name="Google Shape;217;p9"/>
          <p:cNvCxnSpPr/>
          <p:nvPr/>
        </p:nvCxnSpPr>
        <p:spPr>
          <a:xfrm rot="10800000">
            <a:off x="4660971" y="3700314"/>
            <a:ext cx="48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type="title"/>
          </p:nvPr>
        </p:nvSpPr>
        <p:spPr>
          <a:xfrm>
            <a:off x="311700" y="-12175"/>
            <a:ext cx="85206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-GB" sz="2018">
                <a:solidFill>
                  <a:srgbClr val="434343"/>
                </a:solidFill>
              </a:rPr>
              <a:t>Paediatric Pulseless arrest </a:t>
            </a:r>
            <a:endParaRPr b="1" sz="2018">
              <a:solidFill>
                <a:srgbClr val="434343"/>
              </a:solidFill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6305025" y="-32150"/>
            <a:ext cx="28416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Singapore Paediatric Resuscitation Guidelines 2021</a:t>
            </a:r>
            <a:endParaRPr b="0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5388250" y="440425"/>
            <a:ext cx="3750900" cy="883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1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 paediatric patients with pre-existing invasive BP monitoring, consider diastolic BP to guide resuscitative efforts.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6400" lvl="0" marL="647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Infants DBP &gt; 25mmHg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6400" lvl="0" marL="647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1-12 years &gt; 30mmHg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6400" lvl="0" marL="647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Above 12 years &gt; 35mmHg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5398725" y="1779875"/>
            <a:ext cx="3750900" cy="298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 arrest care 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5398800" y="2078675"/>
            <a:ext cx="3750900" cy="25173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5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A&amp;B: Oxygenation and ventilation</a:t>
            </a:r>
            <a:endParaRPr b="1" i="0" sz="11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O2: Avoid hypoxia/ hyperoxaemia, keep SpO2 94-98%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CO2: Target appropriate PaCO2, avoid hypocapnia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1" i="0" sz="4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Circulation</a:t>
            </a:r>
            <a:endParaRPr b="1" i="0" sz="11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 BP, set hemodynamic goals after ROSC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IV fluids and/or inotropes to maintain SBP above 5th percentile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Disability</a:t>
            </a:r>
            <a:r>
              <a:rPr b="1" i="0" lang="en-GB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Treat clinical seizures. 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Environment: targeted temperature management</a:t>
            </a:r>
            <a:endParaRPr b="1" i="0" sz="11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Monitor core temperature &amp; treat fever.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 normothermia (36 to 37℃) 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Glucose control &amp; electrolytes</a:t>
            </a:r>
            <a:endParaRPr b="1" i="0" sz="11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Avoid hypoglycemia, keep blood glucose &gt;3.5mmol/L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Maintain electrolytes within normal ranges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1151400" y="422250"/>
            <a:ext cx="2679600" cy="572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18000" spcFirstLastPara="1" rIns="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life support, give 100% oxygen, 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attach monitors/ defib when available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Check pulse &amp; rhythm →</a:t>
            </a:r>
            <a:r>
              <a:rPr b="1" i="0" lang="en-GB" sz="11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Shockable?</a:t>
            </a:r>
            <a:r>
              <a:rPr b="0" i="0" lang="en-GB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136300" y="1157425"/>
            <a:ext cx="1704300" cy="273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54000" lIns="18000" spcFirstLastPara="1" rIns="1800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YES = Pulseless VF/ VT</a:t>
            </a:r>
            <a:endParaRPr b="1" i="0" sz="11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3380050" y="1157425"/>
            <a:ext cx="1704300" cy="273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54000" lIns="18000" spcFirstLastPara="1" rIns="1800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NO = Asystole/ PEA</a:t>
            </a:r>
            <a:endParaRPr b="1" i="0" sz="11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1087775" y="1517300"/>
            <a:ext cx="2841600" cy="11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90000" spcFirstLastPara="1" rIns="18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**Reversible contributing factors (Hs </a:t>
            </a:r>
            <a:r>
              <a:rPr b="1" lang="en-GB" sz="1000">
                <a:solidFill>
                  <a:srgbClr val="434343"/>
                </a:solidFill>
              </a:rPr>
              <a:t>&amp; Ts</a:t>
            </a:r>
            <a:r>
              <a:rPr b="1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b="1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Hypoxia			Trauma	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Hypovolemia 		Toxins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H+ ion (acidosis)	Tamponade (cardiac)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Hypo/ hyperkalemia	Tension pneumothorax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Hypothermia		Thrombosis (pulmonary,</a:t>
            </a:r>
            <a:endParaRPr b="0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Hypoglycemia		cardiac)</a:t>
            </a:r>
            <a:endParaRPr b="1" i="0" sz="1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115350" y="2202100"/>
            <a:ext cx="896100" cy="572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See pulseless VT/ VF (below)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1213600" y="4464875"/>
            <a:ext cx="2359500" cy="234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Check pulse &amp; rhythm →</a:t>
            </a:r>
            <a:r>
              <a:rPr b="1" i="0" lang="en-GB" sz="10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Shockable?</a:t>
            </a:r>
            <a:r>
              <a:rPr b="1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1087800" y="2817875"/>
            <a:ext cx="2841600" cy="14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4000" lIns="90000" spcFirstLastPara="1" rIns="54000" wrap="square" tIns="5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High quality CPR with ventilation</a:t>
            </a:r>
            <a:endParaRPr b="1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>
              <a:rPr b="1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IV access</a:t>
            </a: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with minimal delay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Give </a:t>
            </a:r>
            <a:r>
              <a:rPr b="1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adrenaline</a:t>
            </a: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asap, then q3-5min 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69199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IV/IO 0.01mg/kg (0.1mL/kg 1:10,000)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Advanced airway</a:t>
            </a: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 placement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Chest compressions 100-120/min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Ventilation: &lt;1yr 30/min,  1-12yr: 20/min, 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3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&gt;12yr: 10-12/min</a:t>
            </a:r>
            <a:endParaRPr b="0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Search &amp; treat reversible causes**</a:t>
            </a:r>
            <a:endParaRPr b="1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115350" y="4165775"/>
            <a:ext cx="896100" cy="572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Pulseless - shockable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0"/>
          <p:cNvCxnSpPr>
            <a:endCxn id="231" idx="0"/>
          </p:cNvCxnSpPr>
          <p:nvPr/>
        </p:nvCxnSpPr>
        <p:spPr>
          <a:xfrm flipH="1">
            <a:off x="563400" y="1436500"/>
            <a:ext cx="5700" cy="76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6" name="Google Shape;236;p10"/>
          <p:cNvCxnSpPr>
            <a:stCxn id="234" idx="0"/>
            <a:endCxn id="231" idx="2"/>
          </p:cNvCxnSpPr>
          <p:nvPr/>
        </p:nvCxnSpPr>
        <p:spPr>
          <a:xfrm rot="10800000">
            <a:off x="563400" y="2774675"/>
            <a:ext cx="0" cy="13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p10"/>
          <p:cNvCxnSpPr/>
          <p:nvPr/>
        </p:nvCxnSpPr>
        <p:spPr>
          <a:xfrm flipH="1">
            <a:off x="1019200" y="4578575"/>
            <a:ext cx="1944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p10"/>
          <p:cNvSpPr txBox="1"/>
          <p:nvPr/>
        </p:nvSpPr>
        <p:spPr>
          <a:xfrm>
            <a:off x="4062350" y="4123900"/>
            <a:ext cx="1152000" cy="8838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Pulseless - non-shockable OR HR&lt;60/min with hemodynamic compromise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1216300" y="4844675"/>
            <a:ext cx="2359500" cy="23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54000" lIns="18000" spcFirstLastPara="1" rIns="18000" wrap="square" tIns="54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Pulse present ≥ 60/min → ROSC   </a:t>
            </a:r>
            <a:endParaRPr b="1" i="0" sz="1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10"/>
          <p:cNvCxnSpPr/>
          <p:nvPr/>
        </p:nvCxnSpPr>
        <p:spPr>
          <a:xfrm>
            <a:off x="3575800" y="4578575"/>
            <a:ext cx="4299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p10"/>
          <p:cNvCxnSpPr/>
          <p:nvPr/>
        </p:nvCxnSpPr>
        <p:spPr>
          <a:xfrm>
            <a:off x="570900" y="706125"/>
            <a:ext cx="5700" cy="4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p10"/>
          <p:cNvCxnSpPr/>
          <p:nvPr/>
        </p:nvCxnSpPr>
        <p:spPr>
          <a:xfrm>
            <a:off x="4226900" y="717550"/>
            <a:ext cx="69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10"/>
          <p:cNvCxnSpPr/>
          <p:nvPr/>
        </p:nvCxnSpPr>
        <p:spPr>
          <a:xfrm rot="10800000">
            <a:off x="3929425" y="3331475"/>
            <a:ext cx="3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10"/>
          <p:cNvCxnSpPr>
            <a:endCxn id="229" idx="2"/>
          </p:cNvCxnSpPr>
          <p:nvPr/>
        </p:nvCxnSpPr>
        <p:spPr>
          <a:xfrm rot="10800000">
            <a:off x="4232200" y="1431025"/>
            <a:ext cx="3000" cy="19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p10"/>
          <p:cNvCxnSpPr/>
          <p:nvPr/>
        </p:nvCxnSpPr>
        <p:spPr>
          <a:xfrm>
            <a:off x="2395500" y="4317427"/>
            <a:ext cx="27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6" name="Google Shape;246;p10"/>
          <p:cNvCxnSpPr/>
          <p:nvPr/>
        </p:nvCxnSpPr>
        <p:spPr>
          <a:xfrm>
            <a:off x="2392000" y="4698877"/>
            <a:ext cx="2700" cy="1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" name="Google Shape;247;p10"/>
          <p:cNvCxnSpPr/>
          <p:nvPr/>
        </p:nvCxnSpPr>
        <p:spPr>
          <a:xfrm rot="10800000">
            <a:off x="3929375" y="3700550"/>
            <a:ext cx="736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8" name="Google Shape;248;p10"/>
          <p:cNvCxnSpPr/>
          <p:nvPr/>
        </p:nvCxnSpPr>
        <p:spPr>
          <a:xfrm rot="10800000">
            <a:off x="4660971" y="3700314"/>
            <a:ext cx="48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10"/>
          <p:cNvCxnSpPr/>
          <p:nvPr/>
        </p:nvCxnSpPr>
        <p:spPr>
          <a:xfrm flipH="1" rot="10800000">
            <a:off x="3831550" y="722300"/>
            <a:ext cx="400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0"/>
          <p:cNvCxnSpPr>
            <a:endCxn id="227" idx="1"/>
          </p:cNvCxnSpPr>
          <p:nvPr/>
        </p:nvCxnSpPr>
        <p:spPr>
          <a:xfrm flipH="1" rot="10800000">
            <a:off x="567900" y="708600"/>
            <a:ext cx="583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