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65" r:id="rId5"/>
    <p:sldId id="266" r:id="rId6"/>
    <p:sldId id="267" r:id="rId7"/>
    <p:sldId id="269" r:id="rId8"/>
    <p:sldId id="268" r:id="rId9"/>
    <p:sldId id="264" r:id="rId10"/>
    <p:sldId id="259" r:id="rId11"/>
    <p:sldId id="257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i" initials="T" lastIdx="1" clrIdx="0">
    <p:extLst>
      <p:ext uri="{19B8F6BF-5375-455C-9EA6-DF929625EA0E}">
        <p15:presenceInfo xmlns:p15="http://schemas.microsoft.com/office/powerpoint/2012/main" userId="T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353" autoAdjust="0"/>
  </p:normalViewPr>
  <p:slideViewPr>
    <p:cSldViewPr snapToGrid="0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ndo-robot.com/product/03121" TargetMode="External"/><Relationship Id="rId3" Type="http://schemas.openxmlformats.org/officeDocument/2006/relationships/hyperlink" Target="https://www.switch-science.com/catalog/3920/" TargetMode="External"/><Relationship Id="rId7" Type="http://schemas.openxmlformats.org/officeDocument/2006/relationships/hyperlink" Target="https://kondo-robot.com/product/021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eshop.jp/shop/g/gG69411/" TargetMode="External"/><Relationship Id="rId5" Type="http://schemas.openxmlformats.org/officeDocument/2006/relationships/hyperlink" Target="https://kondo-robot.com/product/krs-4031hv-ics" TargetMode="External"/><Relationship Id="rId4" Type="http://schemas.openxmlformats.org/officeDocument/2006/relationships/hyperlink" Target="https://kondo-robot.com/product/life_f3_21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9132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09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12290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KRS4031HV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USB-</a:t>
                      </a:r>
                      <a:r>
                        <a:rPr kumimoji="1" lang="ja-JP" altLang="en-US" dirty="0"/>
                        <a:t>ｼﾘｱﾙ変換器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ICS</a:t>
                      </a:r>
                      <a:r>
                        <a:rPr kumimoji="1" lang="ja-JP" altLang="en-US" dirty="0"/>
                        <a:t>変換器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8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使用しない予定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207258" y="5303918"/>
            <a:ext cx="377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センサ</a:t>
            </a:r>
            <a:r>
              <a:rPr kumimoji="1" lang="en-US" altLang="ja-JP" sz="2800" dirty="0"/>
              <a:t>(IMU,GPS</a:t>
            </a:r>
            <a:r>
              <a:rPr kumimoji="1" lang="ja-JP" altLang="en-US" sz="2800" dirty="0"/>
              <a:t>など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633652" y="1015032"/>
            <a:ext cx="32608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err="1"/>
              <a:t>LiFe</a:t>
            </a:r>
            <a:r>
              <a:rPr kumimoji="1" lang="ja-JP" altLang="en-US" sz="2800" dirty="0"/>
              <a:t>バッテリ</a:t>
            </a:r>
            <a:r>
              <a:rPr lang="en-US" altLang="ja-JP" sz="2800" dirty="0"/>
              <a:t>(</a:t>
            </a:r>
            <a:r>
              <a:rPr kumimoji="1" lang="en-US" altLang="ja-JP" sz="2800" dirty="0"/>
              <a:t>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358087" y="3528969"/>
            <a:ext cx="179247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61324" y="2762799"/>
            <a:ext cx="0" cy="77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671786" y="2233203"/>
            <a:ext cx="50417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DC/DC</a:t>
            </a:r>
            <a:r>
              <a:rPr kumimoji="1" lang="ja-JP" altLang="en-US" sz="2800" dirty="0"/>
              <a:t>コンバータ</a:t>
            </a:r>
            <a:r>
              <a:rPr lang="en-US" altLang="ja-JP" sz="2800" dirty="0"/>
              <a:t>(5V3A</a:t>
            </a:r>
            <a:r>
              <a:rPr lang="ja-JP" altLang="en-US" sz="2800" dirty="0"/>
              <a:t>出力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64067" y="1538252"/>
            <a:ext cx="0" cy="69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6792513" y="32533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430875" y="4006023"/>
            <a:ext cx="927212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45290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</p:cNvCxnSpPr>
          <p:nvPr/>
        </p:nvCxnSpPr>
        <p:spPr>
          <a:xfrm>
            <a:off x="6847020" y="2100570"/>
            <a:ext cx="0" cy="167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cxnSpLocks/>
          </p:cNvCxnSpPr>
          <p:nvPr/>
        </p:nvCxnSpPr>
        <p:spPr>
          <a:xfrm>
            <a:off x="2261323" y="2100570"/>
            <a:ext cx="4574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7287020" y="3861038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686056"/>
            <a:ext cx="0" cy="54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747171" y="475674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151136"/>
            <a:ext cx="0" cy="106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</p:cNvCxnSpPr>
          <p:nvPr/>
        </p:nvCxnSpPr>
        <p:spPr>
          <a:xfrm>
            <a:off x="10883970" y="4277129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7287020" y="4151136"/>
            <a:ext cx="125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40523F3-DA1D-4FE1-AE2C-A0D2DAD14AC1}"/>
              </a:ext>
            </a:extLst>
          </p:cNvPr>
          <p:cNvGrpSpPr/>
          <p:nvPr/>
        </p:nvGrpSpPr>
        <p:grpSpPr>
          <a:xfrm>
            <a:off x="8771558" y="1054368"/>
            <a:ext cx="3305533" cy="2056999"/>
            <a:chOff x="8377694" y="1268226"/>
            <a:chExt cx="3305533" cy="205699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0C5BEDB-ED4D-4984-892B-D8F069C95713}"/>
                </a:ext>
              </a:extLst>
            </p:cNvPr>
            <p:cNvSpPr txBox="1"/>
            <p:nvPr/>
          </p:nvSpPr>
          <p:spPr>
            <a:xfrm>
              <a:off x="8377694" y="1268226"/>
              <a:ext cx="26981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スマホ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（操作アプリ）</a:t>
              </a:r>
              <a:endParaRPr kumimoji="1" lang="ja-JP" altLang="en-US" sz="2800" dirty="0"/>
            </a:p>
          </p:txBody>
        </p:sp>
        <p:sp>
          <p:nvSpPr>
            <p:cNvPr id="79" name="稲妻 78">
              <a:extLst>
                <a:ext uri="{FF2B5EF4-FFF2-40B4-BE49-F238E27FC236}">
                  <a16:creationId xmlns:a16="http://schemas.microsoft.com/office/drawing/2014/main" id="{D605B08F-C64B-4F75-9B9E-DB3B1336865A}"/>
                </a:ext>
              </a:extLst>
            </p:cNvPr>
            <p:cNvSpPr/>
            <p:nvPr/>
          </p:nvSpPr>
          <p:spPr>
            <a:xfrm flipH="1">
              <a:off x="8689850" y="2284071"/>
              <a:ext cx="1010082" cy="92602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FDD9F3C-C8F7-417E-907C-E48696670CBC}"/>
                </a:ext>
              </a:extLst>
            </p:cNvPr>
            <p:cNvSpPr txBox="1"/>
            <p:nvPr/>
          </p:nvSpPr>
          <p:spPr>
            <a:xfrm>
              <a:off x="9778277" y="2371118"/>
              <a:ext cx="1904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/>
                <a:t>WiFi</a:t>
              </a:r>
              <a:r>
                <a:rPr kumimoji="1" lang="en-US" altLang="ja-JP" sz="2800" dirty="0"/>
                <a:t> or</a:t>
              </a:r>
            </a:p>
            <a:p>
              <a:r>
                <a:rPr kumimoji="1" lang="en-US" altLang="ja-JP" sz="2800" dirty="0"/>
                <a:t>Bluetooth</a:t>
              </a:r>
              <a:endParaRPr kumimoji="1" lang="ja-JP" altLang="en-US" sz="2800" dirty="0"/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264455" y="310743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7832995" y="3364679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6C8C249-048B-4073-9341-C0F0D34566A9}"/>
              </a:ext>
            </a:extLst>
          </p:cNvPr>
          <p:cNvCxnSpPr>
            <a:cxnSpLocks/>
          </p:cNvCxnSpPr>
          <p:nvPr/>
        </p:nvCxnSpPr>
        <p:spPr>
          <a:xfrm>
            <a:off x="2164898" y="4489065"/>
            <a:ext cx="0" cy="817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6382EF-E4B0-4DC8-9FCE-8D5295AA2A73}"/>
              </a:ext>
            </a:extLst>
          </p:cNvPr>
          <p:cNvSpPr txBox="1"/>
          <p:nvPr/>
        </p:nvSpPr>
        <p:spPr>
          <a:xfrm>
            <a:off x="6384209" y="3744412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分配</a:t>
            </a:r>
            <a:endParaRPr kumimoji="1" lang="en-US" altLang="ja-JP" sz="28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AB207C0-5093-4F11-A24D-1BFB076656C3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 flipV="1">
            <a:off x="6150565" y="4006022"/>
            <a:ext cx="233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0FE3A40-55F8-48C8-8FEC-A44AA9713AC5}"/>
              </a:ext>
            </a:extLst>
          </p:cNvPr>
          <p:cNvCxnSpPr>
            <a:cxnSpLocks/>
          </p:cNvCxnSpPr>
          <p:nvPr/>
        </p:nvCxnSpPr>
        <p:spPr>
          <a:xfrm>
            <a:off x="5681907" y="4695498"/>
            <a:ext cx="1153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6A488F1-5584-467D-809D-E776994CA8CA}"/>
              </a:ext>
            </a:extLst>
          </p:cNvPr>
          <p:cNvCxnSpPr>
            <a:cxnSpLocks/>
          </p:cNvCxnSpPr>
          <p:nvPr/>
        </p:nvCxnSpPr>
        <p:spPr>
          <a:xfrm>
            <a:off x="6835614" y="4267632"/>
            <a:ext cx="0" cy="42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719AED-A922-43AA-B913-112B5A07C14A}"/>
              </a:ext>
            </a:extLst>
          </p:cNvPr>
          <p:cNvCxnSpPr>
            <a:cxnSpLocks/>
          </p:cNvCxnSpPr>
          <p:nvPr/>
        </p:nvCxnSpPr>
        <p:spPr>
          <a:xfrm>
            <a:off x="7287020" y="4010604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4E83928-C3D7-45D1-BC03-FD7987AD3530}"/>
              </a:ext>
            </a:extLst>
          </p:cNvPr>
          <p:cNvCxnSpPr>
            <a:cxnSpLocks/>
          </p:cNvCxnSpPr>
          <p:nvPr/>
        </p:nvCxnSpPr>
        <p:spPr>
          <a:xfrm>
            <a:off x="10750644" y="4284054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9B14EA6-3F71-44D9-AF3E-F32D59FC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05" y="1097894"/>
            <a:ext cx="1052582" cy="7372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60A594-D8DC-46B7-8244-22B63721311A}"/>
              </a:ext>
            </a:extLst>
          </p:cNvPr>
          <p:cNvSpPr txBox="1"/>
          <p:nvPr/>
        </p:nvSpPr>
        <p:spPr>
          <a:xfrm>
            <a:off x="6055147" y="1125901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ﾗｽﾞﾊﾟｲ</a:t>
            </a:r>
            <a:r>
              <a:rPr kumimoji="1" lang="ja-JP" altLang="en-US" dirty="0"/>
              <a:t>用ﾕﾆﾊﾞｰｻﾙ基板</a:t>
            </a:r>
            <a:endParaRPr kumimoji="1" lang="en-US" altLang="ja-JP" dirty="0"/>
          </a:p>
          <a:p>
            <a:r>
              <a:rPr lang="ja-JP" altLang="en-US" dirty="0"/>
              <a:t>に実装する</a:t>
            </a:r>
            <a:endParaRPr kumimoji="1"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DBED2074-5988-4FC4-B385-CB99E68E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4437"/>
            <a:ext cx="1042289" cy="69707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86686879-DE38-4D91-B874-81774268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804" y="4322576"/>
            <a:ext cx="777931" cy="7015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504E15F-3B2E-4777-8EBF-EEFCB67B5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094" y="4546639"/>
            <a:ext cx="973903" cy="49688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366B4C3-A619-425F-AA91-493A475A2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941" y="6014935"/>
            <a:ext cx="599418" cy="617223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1E8CDCC-5376-43E8-92AA-D6169A8F4A18}"/>
              </a:ext>
            </a:extLst>
          </p:cNvPr>
          <p:cNvCxnSpPr>
            <a:cxnSpLocks/>
          </p:cNvCxnSpPr>
          <p:nvPr/>
        </p:nvCxnSpPr>
        <p:spPr>
          <a:xfrm>
            <a:off x="492892" y="1917999"/>
            <a:ext cx="0" cy="9806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BE318A1-FC60-40A2-ADD1-C2C09651334F}"/>
              </a:ext>
            </a:extLst>
          </p:cNvPr>
          <p:cNvCxnSpPr>
            <a:cxnSpLocks/>
          </p:cNvCxnSpPr>
          <p:nvPr/>
        </p:nvCxnSpPr>
        <p:spPr>
          <a:xfrm>
            <a:off x="521935" y="1917999"/>
            <a:ext cx="706811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3C171BA-F9CC-4F49-AC08-37E015F9EAF7}"/>
              </a:ext>
            </a:extLst>
          </p:cNvPr>
          <p:cNvCxnSpPr>
            <a:cxnSpLocks/>
          </p:cNvCxnSpPr>
          <p:nvPr/>
        </p:nvCxnSpPr>
        <p:spPr>
          <a:xfrm>
            <a:off x="492892" y="2898663"/>
            <a:ext cx="57555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525031-B2EF-414A-8330-A337DA08DB39}"/>
              </a:ext>
            </a:extLst>
          </p:cNvPr>
          <p:cNvCxnSpPr>
            <a:cxnSpLocks/>
          </p:cNvCxnSpPr>
          <p:nvPr/>
        </p:nvCxnSpPr>
        <p:spPr>
          <a:xfrm>
            <a:off x="6248400" y="4371509"/>
            <a:ext cx="13416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E87BA36-B08D-48BD-B5ED-52B0FCCDEC90}"/>
              </a:ext>
            </a:extLst>
          </p:cNvPr>
          <p:cNvCxnSpPr>
            <a:cxnSpLocks/>
          </p:cNvCxnSpPr>
          <p:nvPr/>
        </p:nvCxnSpPr>
        <p:spPr>
          <a:xfrm>
            <a:off x="7590046" y="1917999"/>
            <a:ext cx="0" cy="247383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615472F-B78E-45B5-8D8D-3BBEC24D116C}"/>
              </a:ext>
            </a:extLst>
          </p:cNvPr>
          <p:cNvCxnSpPr>
            <a:cxnSpLocks/>
          </p:cNvCxnSpPr>
          <p:nvPr/>
        </p:nvCxnSpPr>
        <p:spPr>
          <a:xfrm>
            <a:off x="6248400" y="2898663"/>
            <a:ext cx="0" cy="14728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7AFCDC49-042B-487B-9D67-D2CE1E9E73C8}"/>
              </a:ext>
            </a:extLst>
          </p:cNvPr>
          <p:cNvCxnSpPr>
            <a:cxnSpLocks/>
          </p:cNvCxnSpPr>
          <p:nvPr/>
        </p:nvCxnSpPr>
        <p:spPr>
          <a:xfrm flipV="1">
            <a:off x="4694991" y="1442984"/>
            <a:ext cx="734142" cy="4626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コントローラ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0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564593" y="5909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7793547" y="5880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＋ジョイスティック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1E15-160A-4BDD-910A-E3C337BFA007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306BB7-1DD8-48E6-8C49-0351F792FC81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62F35CD-B7FB-4433-B125-9CEE941C98CC}"/>
              </a:ext>
            </a:extLst>
          </p:cNvPr>
          <p:cNvCxnSpPr>
            <a:cxnSpLocks/>
          </p:cNvCxnSpPr>
          <p:nvPr/>
        </p:nvCxnSpPr>
        <p:spPr>
          <a:xfrm flipV="1">
            <a:off x="5809128" y="1838838"/>
            <a:ext cx="0" cy="4615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シミュレータ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1997931" y="5737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モデル作成／動作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3A8FE2-50D5-4A77-B423-3C941C0E2E46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DCC305-7201-4111-91A9-0F9E31DAF7E9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23DB8C-7BC4-4165-BFE3-79C1F56019C9}"/>
              </a:ext>
            </a:extLst>
          </p:cNvPr>
          <p:cNvSpPr txBox="1"/>
          <p:nvPr/>
        </p:nvSpPr>
        <p:spPr>
          <a:xfrm>
            <a:off x="7829614" y="57454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各コントローラとの連携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13B5E5E-ED00-479D-A4B9-2982A3968529}"/>
              </a:ext>
            </a:extLst>
          </p:cNvPr>
          <p:cNvGrpSpPr/>
          <p:nvPr/>
        </p:nvGrpSpPr>
        <p:grpSpPr>
          <a:xfrm>
            <a:off x="6723714" y="2058805"/>
            <a:ext cx="4704790" cy="3410636"/>
            <a:chOff x="6723714" y="2058805"/>
            <a:chExt cx="4704790" cy="341063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103FA42-ADA2-4B77-B5BE-A88D52935FE1}"/>
                </a:ext>
              </a:extLst>
            </p:cNvPr>
            <p:cNvGrpSpPr/>
            <p:nvPr/>
          </p:nvGrpSpPr>
          <p:grpSpPr>
            <a:xfrm>
              <a:off x="6723714" y="2058805"/>
              <a:ext cx="4704790" cy="3410636"/>
              <a:chOff x="838200" y="2123198"/>
              <a:chExt cx="4704790" cy="341063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5245283-5152-4A9D-AC25-28AA1006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123198"/>
                <a:ext cx="4704790" cy="341063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95E7A7F2-B220-4316-A1F8-03322A758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2123199"/>
                <a:ext cx="1726392" cy="1175814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EC76E36-3A85-4F47-97EB-C30B1A8A98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0" y="3281242"/>
              <a:ext cx="394447" cy="45883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14D7B9C-65BA-483A-88F3-719EADE0A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6706" y="3327545"/>
              <a:ext cx="339347" cy="4365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5DC166-A517-4CC9-B55B-C42C89BD165C}"/>
              </a:ext>
            </a:extLst>
          </p:cNvPr>
          <p:cNvCxnSpPr>
            <a:cxnSpLocks/>
          </p:cNvCxnSpPr>
          <p:nvPr/>
        </p:nvCxnSpPr>
        <p:spPr>
          <a:xfrm flipV="1">
            <a:off x="6006351" y="1920784"/>
            <a:ext cx="0" cy="4557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19500BD-F6C1-40D8-AF2C-D008DB215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" y="2058805"/>
            <a:ext cx="4560750" cy="34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6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3575053" y="3187723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3650125" y="4424911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6470901" y="3169517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9322474" y="4424911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9266369" y="3165937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08FA-B62A-41CE-B0E7-568E5C096A9E}"/>
              </a:ext>
            </a:extLst>
          </p:cNvPr>
          <p:cNvSpPr txBox="1"/>
          <p:nvPr/>
        </p:nvSpPr>
        <p:spPr>
          <a:xfrm>
            <a:off x="6355486" y="4424911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自動掘削</a:t>
            </a:r>
            <a:r>
              <a:rPr kumimoji="1" lang="en-US" altLang="ja-JP" dirty="0"/>
              <a:t>/</a:t>
            </a:r>
            <a:r>
              <a:rPr lang="ja-JP" altLang="en-US" dirty="0"/>
              <a:t>積込み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8868BB-20BE-44AD-8C6A-8C06745D86C5}"/>
              </a:ext>
            </a:extLst>
          </p:cNvPr>
          <p:cNvSpPr txBox="1"/>
          <p:nvPr/>
        </p:nvSpPr>
        <p:spPr>
          <a:xfrm>
            <a:off x="594768" y="3429000"/>
            <a:ext cx="19303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ファームウェア</a:t>
            </a:r>
            <a:endParaRPr lang="en-US" altLang="ja-JP" dirty="0"/>
          </a:p>
          <a:p>
            <a:r>
              <a:rPr lang="ja-JP" altLang="en-US" dirty="0"/>
              <a:t>・モータ制御</a:t>
            </a:r>
            <a:endParaRPr lang="en-US" altLang="ja-JP" dirty="0"/>
          </a:p>
          <a:p>
            <a:r>
              <a:rPr kumimoji="1" lang="ja-JP" altLang="en-US" dirty="0"/>
              <a:t>・センサ値受信</a:t>
            </a:r>
            <a:endParaRPr kumimoji="1" lang="en-US" altLang="ja-JP" dirty="0"/>
          </a:p>
          <a:p>
            <a:r>
              <a:rPr lang="ja-JP" altLang="en-US" dirty="0"/>
              <a:t>・無線通信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CD2FE5-FD1F-4230-9436-ADB28CBEF799}"/>
              </a:ext>
            </a:extLst>
          </p:cNvPr>
          <p:cNvSpPr txBox="1"/>
          <p:nvPr/>
        </p:nvSpPr>
        <p:spPr>
          <a:xfrm>
            <a:off x="1022664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58CB5-1867-4A7F-8BA3-746DF3AEC39D}"/>
              </a:ext>
            </a:extLst>
          </p:cNvPr>
          <p:cNvSpPr txBox="1"/>
          <p:nvPr/>
        </p:nvSpPr>
        <p:spPr>
          <a:xfrm>
            <a:off x="4042058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DE59E-3C86-41E8-B5A4-7C1032A4AE5C}"/>
              </a:ext>
            </a:extLst>
          </p:cNvPr>
          <p:cNvSpPr txBox="1"/>
          <p:nvPr/>
        </p:nvSpPr>
        <p:spPr>
          <a:xfrm>
            <a:off x="9889135" y="1694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3B5CA7-AAA7-483E-B008-446F7F43963B}"/>
              </a:ext>
            </a:extLst>
          </p:cNvPr>
          <p:cNvSpPr txBox="1"/>
          <p:nvPr/>
        </p:nvSpPr>
        <p:spPr>
          <a:xfrm>
            <a:off x="6862834" y="17016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STEP3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2FD569-216D-4F76-B97E-841CCF6F47B0}"/>
              </a:ext>
            </a:extLst>
          </p:cNvPr>
          <p:cNvCxnSpPr>
            <a:cxnSpLocks/>
          </p:cNvCxnSpPr>
          <p:nvPr/>
        </p:nvCxnSpPr>
        <p:spPr>
          <a:xfrm flipV="1">
            <a:off x="5818093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84085B-65A5-4E06-ACC4-CE9F7ED7188F}"/>
              </a:ext>
            </a:extLst>
          </p:cNvPr>
          <p:cNvCxnSpPr>
            <a:cxnSpLocks/>
          </p:cNvCxnSpPr>
          <p:nvPr/>
        </p:nvCxnSpPr>
        <p:spPr>
          <a:xfrm flipV="1">
            <a:off x="3275702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D163FE-8835-4564-AF19-998B980DE086}"/>
              </a:ext>
            </a:extLst>
          </p:cNvPr>
          <p:cNvCxnSpPr>
            <a:cxnSpLocks/>
          </p:cNvCxnSpPr>
          <p:nvPr/>
        </p:nvCxnSpPr>
        <p:spPr>
          <a:xfrm flipV="1">
            <a:off x="8785411" y="2241176"/>
            <a:ext cx="0" cy="4132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7BFDA-9C30-451A-9A64-D614AB2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18211"/>
            <a:ext cx="1112012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モータ制御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7B93E7-B917-4D0B-95BA-5C666A37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856" y="966380"/>
            <a:ext cx="2443211" cy="3073717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8F9A9DE-D856-4DA1-A6BD-24F83949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45988"/>
              </p:ext>
            </p:extLst>
          </p:nvPr>
        </p:nvGraphicFramePr>
        <p:xfrm>
          <a:off x="665330" y="966381"/>
          <a:ext cx="8072268" cy="3073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952">
                  <a:extLst>
                    <a:ext uri="{9D8B030D-6E8A-4147-A177-3AD203B41FA5}">
                      <a16:colId xmlns:a16="http://schemas.microsoft.com/office/drawing/2014/main" val="1783246727"/>
                    </a:ext>
                  </a:extLst>
                </a:gridCol>
                <a:gridCol w="2829198">
                  <a:extLst>
                    <a:ext uri="{9D8B030D-6E8A-4147-A177-3AD203B41FA5}">
                      <a16:colId xmlns:a16="http://schemas.microsoft.com/office/drawing/2014/main" val="8781063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283578107"/>
                    </a:ext>
                  </a:extLst>
                </a:gridCol>
                <a:gridCol w="2539998">
                  <a:extLst>
                    <a:ext uri="{9D8B030D-6E8A-4147-A177-3AD203B41FA5}">
                      <a16:colId xmlns:a16="http://schemas.microsoft.com/office/drawing/2014/main" val="109535695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モータ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動作要求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制御方法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73087"/>
                  </a:ext>
                </a:extLst>
              </a:tr>
              <a:tr h="5151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動作指令中に継続回転</a:t>
                      </a:r>
                    </a:p>
                    <a:p>
                      <a:r>
                        <a:rPr kumimoji="1" lang="ja-JP" altLang="en-US" dirty="0"/>
                        <a:t>＋限界角度で停止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バケット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旋回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動作指令中に継続回転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0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719036"/>
                  </a:ext>
                </a:extLst>
              </a:tr>
            </a:tbl>
          </a:graphicData>
        </a:graphic>
      </p:graphicFrame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6855DC-1AD8-4A04-9409-E25E3EA5F413}"/>
              </a:ext>
            </a:extLst>
          </p:cNvPr>
          <p:cNvGrpSpPr/>
          <p:nvPr/>
        </p:nvGrpSpPr>
        <p:grpSpPr>
          <a:xfrm>
            <a:off x="203051" y="1512234"/>
            <a:ext cx="396240" cy="3941665"/>
            <a:chOff x="162560" y="1626015"/>
            <a:chExt cx="396240" cy="3941665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0B3D6E00-E3D1-436C-AC62-E2DB3C12FB61}"/>
                </a:ext>
              </a:extLst>
            </p:cNvPr>
            <p:cNvSpPr/>
            <p:nvPr/>
          </p:nvSpPr>
          <p:spPr>
            <a:xfrm>
              <a:off x="228600" y="1626015"/>
              <a:ext cx="330200" cy="1325563"/>
            </a:xfrm>
            <a:prstGeom prst="leftBrace">
              <a:avLst>
                <a:gd name="adj1" fmla="val 8333"/>
                <a:gd name="adj2" fmla="val 538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CB6F816-C5F2-4202-9082-4815A75A96C2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2348981"/>
              <a:ext cx="0" cy="321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C52A402-2058-48C7-9462-505B2EAADBDA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5567680"/>
              <a:ext cx="284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25D5DE-F05C-4BB8-A78E-13B6EFD744B8}"/>
              </a:ext>
            </a:extLst>
          </p:cNvPr>
          <p:cNvSpPr txBox="1"/>
          <p:nvPr/>
        </p:nvSpPr>
        <p:spPr>
          <a:xfrm>
            <a:off x="487680" y="4458909"/>
            <a:ext cx="1131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案①：角度制御＋速度制御</a:t>
            </a:r>
            <a:endParaRPr kumimoji="1" lang="en-US" altLang="ja-JP" dirty="0"/>
          </a:p>
          <a:p>
            <a:r>
              <a:rPr lang="ja-JP" altLang="en-US" dirty="0"/>
              <a:t>　　　動作指令受信中のみ微小目標角度を継続送信する。</a:t>
            </a:r>
            <a:endParaRPr lang="en-US" altLang="ja-JP" dirty="0"/>
          </a:p>
          <a:p>
            <a:r>
              <a:rPr lang="ja-JP" altLang="en-US" dirty="0"/>
              <a:t>　　　目標角度</a:t>
            </a:r>
            <a:r>
              <a:rPr lang="en-US" altLang="ja-JP" dirty="0"/>
              <a:t>/</a:t>
            </a:r>
            <a:r>
              <a:rPr lang="ja-JP" altLang="en-US" dirty="0"/>
              <a:t>速度を調整すれば疑似的に速度制御可能。回転と停止を繰返すので発振的になる。</a:t>
            </a:r>
            <a:endParaRPr kumimoji="1" lang="en-US" altLang="ja-JP" sz="1000" dirty="0"/>
          </a:p>
          <a:p>
            <a:r>
              <a:rPr lang="ja-JP" altLang="en-US" dirty="0"/>
              <a:t>案②：速度制御のみ</a:t>
            </a:r>
            <a:endParaRPr lang="en-US" altLang="ja-JP" dirty="0"/>
          </a:p>
          <a:p>
            <a:r>
              <a:rPr kumimoji="1" lang="ja-JP" altLang="en-US" dirty="0"/>
              <a:t>　　　滑らかに動作可能だが、</a:t>
            </a:r>
            <a:r>
              <a:rPr lang="ja-JP" altLang="en-US" dirty="0"/>
              <a:t>構造的に</a:t>
            </a:r>
            <a:r>
              <a:rPr kumimoji="1" lang="ja-JP" altLang="en-US" dirty="0"/>
              <a:t>無限回転できないので動作中の現在角度取得必須。</a:t>
            </a:r>
            <a:endParaRPr kumimoji="1" lang="en-US" altLang="ja-JP" dirty="0"/>
          </a:p>
          <a:p>
            <a:r>
              <a:rPr lang="ja-JP" altLang="en-US" dirty="0"/>
              <a:t>　　　停止時はフリーとなるので、摩擦等で姿勢維持必要。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003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8DD8-F4B2-458E-BA9B-33516A7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9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D2F51C-F5DD-41BA-9143-451D426E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6111"/>
              </p:ext>
            </p:extLst>
          </p:nvPr>
        </p:nvGraphicFramePr>
        <p:xfrm>
          <a:off x="120000" y="1019287"/>
          <a:ext cx="11952000" cy="481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636419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548277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7507342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1900062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2860834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5373609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18777878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46176931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11035497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5863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42430018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8835335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37324366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91531752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3665821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2258594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06218595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61121598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72613242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27391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28606606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84027055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64600"/>
                  </a:ext>
                </a:extLst>
              </a:tr>
              <a:tr h="36934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6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ﾊｰﾄﾞｳｪｱ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1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66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9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222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ｺﾝﾄﾛｰﾗ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ｽﾏﾎ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79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302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ｼﾐｭﾚｰﾀ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5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1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ｿﾌﾄｳｪｱ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ﾌｧｰﾑｳｪｱ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ﾓｰｼｮﾝ作成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画像認識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1480"/>
                  </a:ext>
                </a:extLst>
              </a:tr>
            </a:tbl>
          </a:graphicData>
        </a:graphic>
      </p:graphicFrame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7DDFCFE-E57B-43EF-A2A7-E347B59CC720}"/>
              </a:ext>
            </a:extLst>
          </p:cNvPr>
          <p:cNvSpPr/>
          <p:nvPr/>
        </p:nvSpPr>
        <p:spPr>
          <a:xfrm flipV="1">
            <a:off x="3190254" y="820950"/>
            <a:ext cx="242047" cy="1983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E9D7-21FE-4782-80D0-23FEE21842CB}"/>
              </a:ext>
            </a:extLst>
          </p:cNvPr>
          <p:cNvSpPr txBox="1"/>
          <p:nvPr/>
        </p:nvSpPr>
        <p:spPr>
          <a:xfrm>
            <a:off x="8020148" y="5950761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10/11 </a:t>
            </a:r>
            <a:r>
              <a:rPr lang="ja-JP" altLang="en-US" dirty="0"/>
              <a:t>ﾗｽﾞﾊﾟｲｺﾝﾃｽﾄ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337CF-39E9-42D8-A207-D96AC0489C57}"/>
              </a:ext>
            </a:extLst>
          </p:cNvPr>
          <p:cNvCxnSpPr>
            <a:cxnSpLocks/>
          </p:cNvCxnSpPr>
          <p:nvPr/>
        </p:nvCxnSpPr>
        <p:spPr>
          <a:xfrm>
            <a:off x="10614212" y="1766047"/>
            <a:ext cx="0" cy="448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385677-8504-4453-B098-52A45C1B2F3A}"/>
              </a:ext>
            </a:extLst>
          </p:cNvPr>
          <p:cNvSpPr txBox="1"/>
          <p:nvPr/>
        </p:nvSpPr>
        <p:spPr>
          <a:xfrm>
            <a:off x="8835936" y="639717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10/31 </a:t>
            </a:r>
            <a:r>
              <a:rPr lang="ja-JP" altLang="en-US" dirty="0"/>
              <a:t>ものづくり文化展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9264CB-DD5E-41AE-99FB-BCC80C83D10B}"/>
              </a:ext>
            </a:extLst>
          </p:cNvPr>
          <p:cNvCxnSpPr>
            <a:cxnSpLocks/>
          </p:cNvCxnSpPr>
          <p:nvPr/>
        </p:nvCxnSpPr>
        <p:spPr>
          <a:xfrm>
            <a:off x="12072000" y="1766047"/>
            <a:ext cx="0" cy="50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0EB845-05D7-46DA-B5FC-7EEB288EEFE6}"/>
              </a:ext>
            </a:extLst>
          </p:cNvPr>
          <p:cNvCxnSpPr>
            <a:cxnSpLocks/>
          </p:cNvCxnSpPr>
          <p:nvPr/>
        </p:nvCxnSpPr>
        <p:spPr>
          <a:xfrm>
            <a:off x="10130118" y="6117498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3FCA5-9C84-4692-B889-BCA2A821D66E}"/>
              </a:ext>
            </a:extLst>
          </p:cNvPr>
          <p:cNvCxnSpPr>
            <a:cxnSpLocks/>
          </p:cNvCxnSpPr>
          <p:nvPr/>
        </p:nvCxnSpPr>
        <p:spPr>
          <a:xfrm>
            <a:off x="11498454" y="6581845"/>
            <a:ext cx="573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1ADDE4-C3E4-43A0-841F-FDA9CD835060}"/>
              </a:ext>
            </a:extLst>
          </p:cNvPr>
          <p:cNvCxnSpPr>
            <a:cxnSpLocks/>
          </p:cNvCxnSpPr>
          <p:nvPr/>
        </p:nvCxnSpPr>
        <p:spPr>
          <a:xfrm>
            <a:off x="2366682" y="1882588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E314C0-6DCA-4EB3-BE52-7EC2EEA9353A}"/>
              </a:ext>
            </a:extLst>
          </p:cNvPr>
          <p:cNvCxnSpPr>
            <a:cxnSpLocks/>
          </p:cNvCxnSpPr>
          <p:nvPr/>
        </p:nvCxnSpPr>
        <p:spPr>
          <a:xfrm>
            <a:off x="5280212" y="2241176"/>
            <a:ext cx="194534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EC13999-54E5-4D6A-B1C0-4D152AFC8357}"/>
              </a:ext>
            </a:extLst>
          </p:cNvPr>
          <p:cNvCxnSpPr>
            <a:cxnSpLocks/>
          </p:cNvCxnSpPr>
          <p:nvPr/>
        </p:nvCxnSpPr>
        <p:spPr>
          <a:xfrm>
            <a:off x="2366682" y="2635624"/>
            <a:ext cx="194534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7988B81-2A8E-452E-B4CC-A504740163DB}"/>
              </a:ext>
            </a:extLst>
          </p:cNvPr>
          <p:cNvCxnSpPr>
            <a:cxnSpLocks/>
          </p:cNvCxnSpPr>
          <p:nvPr/>
        </p:nvCxnSpPr>
        <p:spPr>
          <a:xfrm>
            <a:off x="4312023" y="2985248"/>
            <a:ext cx="96818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D748E0-27F6-4137-962B-071082A6206F}"/>
              </a:ext>
            </a:extLst>
          </p:cNvPr>
          <p:cNvCxnSpPr>
            <a:cxnSpLocks/>
          </p:cNvCxnSpPr>
          <p:nvPr/>
        </p:nvCxnSpPr>
        <p:spPr>
          <a:xfrm>
            <a:off x="2366682" y="335728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C9E3310-D1C8-415F-B7B4-E15ABDD6206B}"/>
              </a:ext>
            </a:extLst>
          </p:cNvPr>
          <p:cNvCxnSpPr>
            <a:cxnSpLocks/>
          </p:cNvCxnSpPr>
          <p:nvPr/>
        </p:nvCxnSpPr>
        <p:spPr>
          <a:xfrm>
            <a:off x="5280212" y="375173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FA799B-F8CB-48F8-9CA6-7A98D1467A7B}"/>
              </a:ext>
            </a:extLst>
          </p:cNvPr>
          <p:cNvCxnSpPr>
            <a:cxnSpLocks/>
          </p:cNvCxnSpPr>
          <p:nvPr/>
        </p:nvCxnSpPr>
        <p:spPr>
          <a:xfrm>
            <a:off x="2366682" y="4083424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675FE3A-32A2-4AD8-A99F-26B5ECD3EB51}"/>
              </a:ext>
            </a:extLst>
          </p:cNvPr>
          <p:cNvCxnSpPr>
            <a:cxnSpLocks/>
          </p:cNvCxnSpPr>
          <p:nvPr/>
        </p:nvCxnSpPr>
        <p:spPr>
          <a:xfrm>
            <a:off x="5280212" y="4468906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1C6A60-6108-4123-8C4A-8B59BB4F403D}"/>
              </a:ext>
            </a:extLst>
          </p:cNvPr>
          <p:cNvCxnSpPr>
            <a:cxnSpLocks/>
          </p:cNvCxnSpPr>
          <p:nvPr/>
        </p:nvCxnSpPr>
        <p:spPr>
          <a:xfrm>
            <a:off x="2366682" y="484542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9C7C9-FED5-4538-9BBB-4F1A00BA148F}"/>
              </a:ext>
            </a:extLst>
          </p:cNvPr>
          <p:cNvCxnSpPr>
            <a:cxnSpLocks/>
          </p:cNvCxnSpPr>
          <p:nvPr/>
        </p:nvCxnSpPr>
        <p:spPr>
          <a:xfrm>
            <a:off x="5280212" y="522194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A1AACF8-E1C4-4470-838B-573534D22A91}"/>
              </a:ext>
            </a:extLst>
          </p:cNvPr>
          <p:cNvCxnSpPr>
            <a:cxnSpLocks/>
          </p:cNvCxnSpPr>
          <p:nvPr/>
        </p:nvCxnSpPr>
        <p:spPr>
          <a:xfrm>
            <a:off x="5280212" y="5607422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右 52">
            <a:extLst>
              <a:ext uri="{FF2B5EF4-FFF2-40B4-BE49-F238E27FC236}">
                <a16:creationId xmlns:a16="http://schemas.microsoft.com/office/drawing/2014/main" id="{6C8049C8-605D-476A-B59E-F0BDEC1B8C36}"/>
              </a:ext>
            </a:extLst>
          </p:cNvPr>
          <p:cNvSpPr/>
          <p:nvPr/>
        </p:nvSpPr>
        <p:spPr>
          <a:xfrm>
            <a:off x="9165390" y="3239822"/>
            <a:ext cx="1429766" cy="10264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最終調整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3404D3F-E20C-4EE1-9A70-787347D091D9}"/>
              </a:ext>
            </a:extLst>
          </p:cNvPr>
          <p:cNvCxnSpPr>
            <a:cxnSpLocks/>
          </p:cNvCxnSpPr>
          <p:nvPr/>
        </p:nvCxnSpPr>
        <p:spPr>
          <a:xfrm>
            <a:off x="5280212" y="1766047"/>
            <a:ext cx="0" cy="48426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C138176-3DB3-4383-89AF-6362E7AF168C}"/>
              </a:ext>
            </a:extLst>
          </p:cNvPr>
          <p:cNvSpPr txBox="1"/>
          <p:nvPr/>
        </p:nvSpPr>
        <p:spPr>
          <a:xfrm>
            <a:off x="2871813" y="6003173"/>
            <a:ext cx="2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マイルストーン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リスケジュール</a:t>
            </a:r>
            <a:r>
              <a:rPr lang="en-US" altLang="ja-JP" dirty="0"/>
              <a:t>)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8A4EED6-51A2-4F01-94BC-E3BCFD1CA4E7}"/>
              </a:ext>
            </a:extLst>
          </p:cNvPr>
          <p:cNvCxnSpPr>
            <a:cxnSpLocks/>
          </p:cNvCxnSpPr>
          <p:nvPr/>
        </p:nvCxnSpPr>
        <p:spPr>
          <a:xfrm>
            <a:off x="4948517" y="6320093"/>
            <a:ext cx="331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A5B9A21-24CF-4FD0-B761-8957F8ADE389}"/>
              </a:ext>
            </a:extLst>
          </p:cNvPr>
          <p:cNvSpPr txBox="1"/>
          <p:nvPr/>
        </p:nvSpPr>
        <p:spPr>
          <a:xfrm>
            <a:off x="131878" y="585889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*</a:t>
            </a:r>
            <a:r>
              <a:rPr kumimoji="1" lang="ja-JP" altLang="en-US" b="1" dirty="0">
                <a:solidFill>
                  <a:srgbClr val="FF0000"/>
                </a:solidFill>
              </a:rPr>
              <a:t>赤文字は</a:t>
            </a:r>
            <a:r>
              <a:rPr kumimoji="1" lang="en-US" altLang="ja-JP" b="1" dirty="0">
                <a:solidFill>
                  <a:srgbClr val="FF0000"/>
                </a:solidFill>
              </a:rPr>
              <a:t>10</a:t>
            </a:r>
            <a:r>
              <a:rPr kumimoji="1" lang="ja-JP" altLang="en-US" b="1" dirty="0">
                <a:solidFill>
                  <a:srgbClr val="FF0000"/>
                </a:solidFill>
              </a:rPr>
              <a:t>月必達</a:t>
            </a:r>
          </a:p>
        </p:txBody>
      </p:sp>
    </p:spTree>
    <p:extLst>
      <p:ext uri="{BB962C8B-B14F-4D97-AF65-F5344CB8AC3E}">
        <p14:creationId xmlns:p14="http://schemas.microsoft.com/office/powerpoint/2010/main" val="10143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391</Words>
  <Application>Microsoft Office PowerPoint</Application>
  <PresentationFormat>ワイド画面</PresentationFormat>
  <Paragraphs>198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電動ラジコンショベル構想</vt:lpstr>
      <vt:lpstr>ハードウェア</vt:lpstr>
      <vt:lpstr>システム図</vt:lpstr>
      <vt:lpstr>コントローラ</vt:lpstr>
      <vt:lpstr>シミュレータ</vt:lpstr>
      <vt:lpstr>ソフトウェア</vt:lpstr>
      <vt:lpstr>モータ制御</vt:lpstr>
      <vt:lpstr>スケジュール</vt:lpstr>
      <vt:lpstr>参考情報</vt:lpstr>
      <vt:lpstr>各コンポーネント情報</vt:lpstr>
      <vt:lpstr>外形寸法</vt:lpstr>
      <vt:lpstr>Fusion360アカウント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 大輝</cp:lastModifiedBy>
  <cp:revision>218</cp:revision>
  <dcterms:created xsi:type="dcterms:W3CDTF">2019-04-21T01:33:42Z</dcterms:created>
  <dcterms:modified xsi:type="dcterms:W3CDTF">2019-06-02T07:37:46Z</dcterms:modified>
</cp:coreProperties>
</file>