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6" r:id="rId3"/>
    <p:sldMasterId id="2147483746" r:id="rId4"/>
    <p:sldMasterId id="2147483763" r:id="rId5"/>
    <p:sldMasterId id="2147483793" r:id="rId6"/>
    <p:sldMasterId id="2147483805" r:id="rId7"/>
  </p:sldMasterIdLst>
  <p:notesMasterIdLst>
    <p:notesMasterId r:id="rId20"/>
  </p:notesMasterIdLst>
  <p:sldIdLst>
    <p:sldId id="261" r:id="rId8"/>
    <p:sldId id="262" r:id="rId9"/>
    <p:sldId id="256" r:id="rId10"/>
    <p:sldId id="257" r:id="rId11"/>
    <p:sldId id="264" r:id="rId12"/>
    <p:sldId id="266" r:id="rId13"/>
    <p:sldId id="259" r:id="rId14"/>
    <p:sldId id="258" r:id="rId15"/>
    <p:sldId id="260" r:id="rId16"/>
    <p:sldId id="265" r:id="rId17"/>
    <p:sldId id="26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31C"/>
    <a:srgbClr val="DD1221"/>
    <a:srgbClr val="8586B2"/>
    <a:srgbClr val="6768A1"/>
    <a:srgbClr val="30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EC91F-7A33-4A2F-8D3B-E84EACC01489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414BE2C-7E48-4786-B75E-F1CE40E6289E}">
      <dgm:prSet phldrT="[Text]" custT="1"/>
      <dgm:spPr/>
      <dgm:t>
        <a:bodyPr/>
        <a:lstStyle/>
        <a:p>
          <a:r>
            <a:rPr lang="en-IN" sz="2000" b="1" dirty="0" smtClean="0">
              <a:latin typeface="Gabriola" panose="04040605051002020D02" pitchFamily="82" charset="0"/>
            </a:rPr>
            <a:t>Input : data from the sensor reading, contain landmark and extraction of environment geographical map is captured. </a:t>
          </a:r>
          <a:endParaRPr lang="en-US" sz="2000" b="1" dirty="0">
            <a:latin typeface="Gabriola" panose="04040605051002020D02" pitchFamily="82" charset="0"/>
          </a:endParaRPr>
        </a:p>
      </dgm:t>
    </dgm:pt>
    <dgm:pt modelId="{6D72E14E-E474-4FC0-8D8E-A629284ECCF9}" type="parTrans" cxnId="{AF2DA188-21B5-49EF-A290-123C4538C5DE}">
      <dgm:prSet/>
      <dgm:spPr/>
      <dgm:t>
        <a:bodyPr/>
        <a:lstStyle/>
        <a:p>
          <a:endParaRPr lang="en-US"/>
        </a:p>
      </dgm:t>
    </dgm:pt>
    <dgm:pt modelId="{B76621F6-F3CF-4CBC-85AC-AD84C68CE75D}" type="sibTrans" cxnId="{AF2DA188-21B5-49EF-A290-123C4538C5D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0BC42D4-47A5-4EE6-8221-970C8E1E913E}">
      <dgm:prSet phldrT="[Text]" custT="1"/>
      <dgm:spPr/>
      <dgm:t>
        <a:bodyPr/>
        <a:lstStyle/>
        <a:p>
          <a:r>
            <a:rPr lang="en-IN" sz="2000" b="1" dirty="0" smtClean="0">
              <a:latin typeface="Gabriola" panose="04040605051002020D02" pitchFamily="82" charset="0"/>
            </a:rPr>
            <a:t>Mapping : Obtain the extracted part or sector of the environment map geographical information (Current map location). </a:t>
          </a:r>
          <a:endParaRPr lang="en-US" sz="2000" b="1" dirty="0">
            <a:latin typeface="Gabriola" panose="04040605051002020D02" pitchFamily="82" charset="0"/>
          </a:endParaRPr>
        </a:p>
      </dgm:t>
    </dgm:pt>
    <dgm:pt modelId="{B49CA8DC-F3EE-45AD-BD33-772734B9BAA9}" type="parTrans" cxnId="{071DBC85-2D36-4A3F-93E3-52EAF7964365}">
      <dgm:prSet/>
      <dgm:spPr/>
      <dgm:t>
        <a:bodyPr/>
        <a:lstStyle/>
        <a:p>
          <a:endParaRPr lang="en-US"/>
        </a:p>
      </dgm:t>
    </dgm:pt>
    <dgm:pt modelId="{0824C20C-EBF0-44DC-9C12-C4DC14DD0A0C}" type="sibTrans" cxnId="{071DBC85-2D36-4A3F-93E3-52EAF7964365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6711B729-D961-4089-8A45-3DE13A5F3E9D}">
      <dgm:prSet phldrT="[Text]" custT="1"/>
      <dgm:spPr/>
      <dgm:t>
        <a:bodyPr/>
        <a:lstStyle/>
        <a:p>
          <a:r>
            <a:rPr lang="en-IN" sz="2000" b="1" dirty="0" smtClean="0">
              <a:latin typeface="Gabriola" panose="04040605051002020D02" pitchFamily="82" charset="0"/>
            </a:rPr>
            <a:t>Localization : Determine and estimates the position in the environment, obstacles (landmark) and navigation planning. </a:t>
          </a:r>
        </a:p>
      </dgm:t>
    </dgm:pt>
    <dgm:pt modelId="{8720F9F8-C97A-42FA-A3D8-D37FA1477712}" type="parTrans" cxnId="{B6052DE8-8F7E-4B95-B1A9-5792A05DFC56}">
      <dgm:prSet/>
      <dgm:spPr/>
      <dgm:t>
        <a:bodyPr/>
        <a:lstStyle/>
        <a:p>
          <a:endParaRPr lang="en-US"/>
        </a:p>
      </dgm:t>
    </dgm:pt>
    <dgm:pt modelId="{B71AB1E2-522D-48B3-9A76-30A7841B481B}" type="sibTrans" cxnId="{B6052DE8-8F7E-4B95-B1A9-5792A05DFC5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0844B7F-3E32-40AA-B282-F352AAD0BBC9}">
      <dgm:prSet custT="1"/>
      <dgm:spPr/>
      <dgm:t>
        <a:bodyPr/>
        <a:lstStyle/>
        <a:p>
          <a:r>
            <a:rPr lang="en-IN" sz="2000" b="1" dirty="0" smtClean="0">
              <a:latin typeface="Gabriola" panose="04040605051002020D02" pitchFamily="82" charset="0"/>
            </a:rPr>
            <a:t>Output : Moves and navigates through the environment based on the results obtains in mapping and localization process. </a:t>
          </a:r>
          <a:endParaRPr lang="en-US" sz="2000" b="1" dirty="0" smtClean="0">
            <a:latin typeface="Gabriola" panose="04040605051002020D02" pitchFamily="82" charset="0"/>
          </a:endParaRPr>
        </a:p>
      </dgm:t>
    </dgm:pt>
    <dgm:pt modelId="{F686AAC3-94FC-4AB3-8DA7-6025125F24B6}" type="parTrans" cxnId="{5076E6B9-2D15-464F-8A29-771D4960E8C5}">
      <dgm:prSet/>
      <dgm:spPr/>
      <dgm:t>
        <a:bodyPr/>
        <a:lstStyle/>
        <a:p>
          <a:endParaRPr lang="en-US"/>
        </a:p>
      </dgm:t>
    </dgm:pt>
    <dgm:pt modelId="{A314BCEA-F70E-46A0-A878-366200DEBA0F}" type="sibTrans" cxnId="{5076E6B9-2D15-464F-8A29-771D4960E8C5}">
      <dgm:prSet/>
      <dgm:spPr/>
      <dgm:t>
        <a:bodyPr/>
        <a:lstStyle/>
        <a:p>
          <a:endParaRPr lang="en-US"/>
        </a:p>
      </dgm:t>
    </dgm:pt>
    <dgm:pt modelId="{9DC14FFE-B524-4D01-9C37-D41F48799F20}" type="pres">
      <dgm:prSet presAssocID="{60CEC91F-7A33-4A2F-8D3B-E84EACC0148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C0EB1E-B638-42F0-B4B6-A6CC24B32A20}" type="pres">
      <dgm:prSet presAssocID="{0414BE2C-7E48-4786-B75E-F1CE40E6289E}" presName="node" presStyleLbl="node1" presStyleIdx="0" presStyleCnt="4" custScaleX="261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3F78-34BC-4916-AC82-071EAD755DD6}" type="pres">
      <dgm:prSet presAssocID="{B76621F6-F3CF-4CBC-85AC-AD84C68CE75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1D3F9A9-30C8-4EBD-9F8A-82DBBD4AD035}" type="pres">
      <dgm:prSet presAssocID="{B76621F6-F3CF-4CBC-85AC-AD84C68CE75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884EE38-BBA4-470D-AACC-DBE764C5860D}" type="pres">
      <dgm:prSet presAssocID="{30BC42D4-47A5-4EE6-8221-970C8E1E913E}" presName="node" presStyleLbl="node1" presStyleIdx="1" presStyleCnt="4" custScaleX="2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2803B-32C3-4722-9DF4-CD7348BFEFF6}" type="pres">
      <dgm:prSet presAssocID="{0824C20C-EBF0-44DC-9C12-C4DC14DD0A0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BACC955-4A46-4214-A2D3-2FE4F8711BC7}" type="pres">
      <dgm:prSet presAssocID="{0824C20C-EBF0-44DC-9C12-C4DC14DD0A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250CE56-0E43-4EF0-A07E-EB409F2541CE}" type="pres">
      <dgm:prSet presAssocID="{6711B729-D961-4089-8A45-3DE13A5F3E9D}" presName="node" presStyleLbl="node1" presStyleIdx="2" presStyleCnt="4" custScaleX="2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BB15-12A0-4C2C-A6FE-C0FCC77869DA}" type="pres">
      <dgm:prSet presAssocID="{B71AB1E2-522D-48B3-9A76-30A7841B481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B9DF287-4311-4CCA-96FD-24CF32AFBC9A}" type="pres">
      <dgm:prSet presAssocID="{B71AB1E2-522D-48B3-9A76-30A7841B481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70587DF-001D-4141-A4FF-46DFAE4285CC}" type="pres">
      <dgm:prSet presAssocID="{70844B7F-3E32-40AA-B282-F352AAD0BBC9}" presName="node" presStyleLbl="node1" presStyleIdx="3" presStyleCnt="4" custScaleX="2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52DE8-8F7E-4B95-B1A9-5792A05DFC56}" srcId="{60CEC91F-7A33-4A2F-8D3B-E84EACC01489}" destId="{6711B729-D961-4089-8A45-3DE13A5F3E9D}" srcOrd="2" destOrd="0" parTransId="{8720F9F8-C97A-42FA-A3D8-D37FA1477712}" sibTransId="{B71AB1E2-522D-48B3-9A76-30A7841B481B}"/>
    <dgm:cxn modelId="{39E2BC89-632D-4140-8166-6A4D281DA2B1}" type="presOf" srcId="{70844B7F-3E32-40AA-B282-F352AAD0BBC9}" destId="{170587DF-001D-4141-A4FF-46DFAE4285CC}" srcOrd="0" destOrd="0" presId="urn:microsoft.com/office/officeart/2005/8/layout/process2"/>
    <dgm:cxn modelId="{0D343F0F-4BFD-4723-9F6E-1A16FE5D004D}" type="presOf" srcId="{60CEC91F-7A33-4A2F-8D3B-E84EACC01489}" destId="{9DC14FFE-B524-4D01-9C37-D41F48799F20}" srcOrd="0" destOrd="0" presId="urn:microsoft.com/office/officeart/2005/8/layout/process2"/>
    <dgm:cxn modelId="{C1F2E219-4DA7-4960-BB88-5C7E10B783F8}" type="presOf" srcId="{B76621F6-F3CF-4CBC-85AC-AD84C68CE75D}" destId="{ECC33F78-34BC-4916-AC82-071EAD755DD6}" srcOrd="0" destOrd="0" presId="urn:microsoft.com/office/officeart/2005/8/layout/process2"/>
    <dgm:cxn modelId="{1754C91A-1FC6-400C-80D6-C09B2BBE6907}" type="presOf" srcId="{B76621F6-F3CF-4CBC-85AC-AD84C68CE75D}" destId="{D1D3F9A9-30C8-4EBD-9F8A-82DBBD4AD035}" srcOrd="1" destOrd="0" presId="urn:microsoft.com/office/officeart/2005/8/layout/process2"/>
    <dgm:cxn modelId="{5076E6B9-2D15-464F-8A29-771D4960E8C5}" srcId="{60CEC91F-7A33-4A2F-8D3B-E84EACC01489}" destId="{70844B7F-3E32-40AA-B282-F352AAD0BBC9}" srcOrd="3" destOrd="0" parTransId="{F686AAC3-94FC-4AB3-8DA7-6025125F24B6}" sibTransId="{A314BCEA-F70E-46A0-A878-366200DEBA0F}"/>
    <dgm:cxn modelId="{9FE6617F-288A-410B-82FC-E8AEFE0B05B3}" type="presOf" srcId="{0414BE2C-7E48-4786-B75E-F1CE40E6289E}" destId="{4DC0EB1E-B638-42F0-B4B6-A6CC24B32A20}" srcOrd="0" destOrd="0" presId="urn:microsoft.com/office/officeart/2005/8/layout/process2"/>
    <dgm:cxn modelId="{071DBC85-2D36-4A3F-93E3-52EAF7964365}" srcId="{60CEC91F-7A33-4A2F-8D3B-E84EACC01489}" destId="{30BC42D4-47A5-4EE6-8221-970C8E1E913E}" srcOrd="1" destOrd="0" parTransId="{B49CA8DC-F3EE-45AD-BD33-772734B9BAA9}" sibTransId="{0824C20C-EBF0-44DC-9C12-C4DC14DD0A0C}"/>
    <dgm:cxn modelId="{C264E5A4-27D8-47B2-9105-7C45B4B2AE7C}" type="presOf" srcId="{0824C20C-EBF0-44DC-9C12-C4DC14DD0A0C}" destId="{4592803B-32C3-4722-9DF4-CD7348BFEFF6}" srcOrd="0" destOrd="0" presId="urn:microsoft.com/office/officeart/2005/8/layout/process2"/>
    <dgm:cxn modelId="{FE30EBCF-7725-4114-B90B-FB0059D2B7DF}" type="presOf" srcId="{B71AB1E2-522D-48B3-9A76-30A7841B481B}" destId="{7B9DF287-4311-4CCA-96FD-24CF32AFBC9A}" srcOrd="1" destOrd="0" presId="urn:microsoft.com/office/officeart/2005/8/layout/process2"/>
    <dgm:cxn modelId="{CE8EE5D5-73C8-4465-85A8-9EF932B78B59}" type="presOf" srcId="{30BC42D4-47A5-4EE6-8221-970C8E1E913E}" destId="{8884EE38-BBA4-470D-AACC-DBE764C5860D}" srcOrd="0" destOrd="0" presId="urn:microsoft.com/office/officeart/2005/8/layout/process2"/>
    <dgm:cxn modelId="{14560C81-E41F-45AD-B3CA-F5A7D4CAD2A5}" type="presOf" srcId="{B71AB1E2-522D-48B3-9A76-30A7841B481B}" destId="{B3A9BB15-12A0-4C2C-A6FE-C0FCC77869DA}" srcOrd="0" destOrd="0" presId="urn:microsoft.com/office/officeart/2005/8/layout/process2"/>
    <dgm:cxn modelId="{4D1F3C5A-C8C4-4F84-BE0F-9776BAB20D13}" type="presOf" srcId="{0824C20C-EBF0-44DC-9C12-C4DC14DD0A0C}" destId="{FBACC955-4A46-4214-A2D3-2FE4F8711BC7}" srcOrd="1" destOrd="0" presId="urn:microsoft.com/office/officeart/2005/8/layout/process2"/>
    <dgm:cxn modelId="{B7FBA3A5-6D46-4587-9C12-4592F1B0F71B}" type="presOf" srcId="{6711B729-D961-4089-8A45-3DE13A5F3E9D}" destId="{9250CE56-0E43-4EF0-A07E-EB409F2541CE}" srcOrd="0" destOrd="0" presId="urn:microsoft.com/office/officeart/2005/8/layout/process2"/>
    <dgm:cxn modelId="{AF2DA188-21B5-49EF-A290-123C4538C5DE}" srcId="{60CEC91F-7A33-4A2F-8D3B-E84EACC01489}" destId="{0414BE2C-7E48-4786-B75E-F1CE40E6289E}" srcOrd="0" destOrd="0" parTransId="{6D72E14E-E474-4FC0-8D8E-A629284ECCF9}" sibTransId="{B76621F6-F3CF-4CBC-85AC-AD84C68CE75D}"/>
    <dgm:cxn modelId="{8E619A33-EFC4-494C-ADC3-423A5C4823D5}" type="presParOf" srcId="{9DC14FFE-B524-4D01-9C37-D41F48799F20}" destId="{4DC0EB1E-B638-42F0-B4B6-A6CC24B32A20}" srcOrd="0" destOrd="0" presId="urn:microsoft.com/office/officeart/2005/8/layout/process2"/>
    <dgm:cxn modelId="{C76C1200-9958-4ABA-BB52-90C4C76416EE}" type="presParOf" srcId="{9DC14FFE-B524-4D01-9C37-D41F48799F20}" destId="{ECC33F78-34BC-4916-AC82-071EAD755DD6}" srcOrd="1" destOrd="0" presId="urn:microsoft.com/office/officeart/2005/8/layout/process2"/>
    <dgm:cxn modelId="{60EE9A1A-B3C8-44A9-BA65-36FD590C1DA7}" type="presParOf" srcId="{ECC33F78-34BC-4916-AC82-071EAD755DD6}" destId="{D1D3F9A9-30C8-4EBD-9F8A-82DBBD4AD035}" srcOrd="0" destOrd="0" presId="urn:microsoft.com/office/officeart/2005/8/layout/process2"/>
    <dgm:cxn modelId="{89092F53-52EE-4E1A-BA76-3F25AC7BE564}" type="presParOf" srcId="{9DC14FFE-B524-4D01-9C37-D41F48799F20}" destId="{8884EE38-BBA4-470D-AACC-DBE764C5860D}" srcOrd="2" destOrd="0" presId="urn:microsoft.com/office/officeart/2005/8/layout/process2"/>
    <dgm:cxn modelId="{F11F02A1-7A43-4F24-B874-FDEB4B112739}" type="presParOf" srcId="{9DC14FFE-B524-4D01-9C37-D41F48799F20}" destId="{4592803B-32C3-4722-9DF4-CD7348BFEFF6}" srcOrd="3" destOrd="0" presId="urn:microsoft.com/office/officeart/2005/8/layout/process2"/>
    <dgm:cxn modelId="{24100C35-721C-439B-BA10-90F54BE398EB}" type="presParOf" srcId="{4592803B-32C3-4722-9DF4-CD7348BFEFF6}" destId="{FBACC955-4A46-4214-A2D3-2FE4F8711BC7}" srcOrd="0" destOrd="0" presId="urn:microsoft.com/office/officeart/2005/8/layout/process2"/>
    <dgm:cxn modelId="{C823467C-90B7-42A2-8494-FC8EA04194C9}" type="presParOf" srcId="{9DC14FFE-B524-4D01-9C37-D41F48799F20}" destId="{9250CE56-0E43-4EF0-A07E-EB409F2541CE}" srcOrd="4" destOrd="0" presId="urn:microsoft.com/office/officeart/2005/8/layout/process2"/>
    <dgm:cxn modelId="{7060531A-D9E0-4A5A-A3A0-A39328D94E30}" type="presParOf" srcId="{9DC14FFE-B524-4D01-9C37-D41F48799F20}" destId="{B3A9BB15-12A0-4C2C-A6FE-C0FCC77869DA}" srcOrd="5" destOrd="0" presId="urn:microsoft.com/office/officeart/2005/8/layout/process2"/>
    <dgm:cxn modelId="{BE1795AE-AFEB-4D1F-9097-AAC1479889F7}" type="presParOf" srcId="{B3A9BB15-12A0-4C2C-A6FE-C0FCC77869DA}" destId="{7B9DF287-4311-4CCA-96FD-24CF32AFBC9A}" srcOrd="0" destOrd="0" presId="urn:microsoft.com/office/officeart/2005/8/layout/process2"/>
    <dgm:cxn modelId="{369919D1-7F5E-4EA7-92C5-CB50072E41F3}" type="presParOf" srcId="{9DC14FFE-B524-4D01-9C37-D41F48799F20}" destId="{170587DF-001D-4141-A4FF-46DFAE4285C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EB1E-B638-42F0-B4B6-A6CC24B32A20}">
      <dsp:nvSpPr>
        <dsp:cNvPr id="0" name=""/>
        <dsp:cNvSpPr/>
      </dsp:nvSpPr>
      <dsp:spPr>
        <a:xfrm>
          <a:off x="17494" y="5289"/>
          <a:ext cx="8093010" cy="983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Gabriola" panose="04040605051002020D02" pitchFamily="82" charset="0"/>
            </a:rPr>
            <a:t>Input : data from the sensor reading, contain landmark and extraction of environment geographical map is captured. </a:t>
          </a:r>
          <a:endParaRPr lang="en-US" sz="2000" b="1" kern="1200" dirty="0">
            <a:latin typeface="Gabriola" panose="04040605051002020D02" pitchFamily="82" charset="0"/>
          </a:endParaRPr>
        </a:p>
      </dsp:txBody>
      <dsp:txXfrm>
        <a:off x="46294" y="34089"/>
        <a:ext cx="8035410" cy="925688"/>
      </dsp:txXfrm>
    </dsp:sp>
    <dsp:sp modelId="{ECC33F78-34BC-4916-AC82-071EAD755DD6}">
      <dsp:nvSpPr>
        <dsp:cNvPr id="0" name=""/>
        <dsp:cNvSpPr/>
      </dsp:nvSpPr>
      <dsp:spPr>
        <a:xfrm rot="5400000">
          <a:off x="3879633" y="1013160"/>
          <a:ext cx="368733" cy="44247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931256" y="1050033"/>
        <a:ext cx="265487" cy="258113"/>
      </dsp:txXfrm>
    </dsp:sp>
    <dsp:sp modelId="{8884EE38-BBA4-470D-AACC-DBE764C5860D}">
      <dsp:nvSpPr>
        <dsp:cNvPr id="0" name=""/>
        <dsp:cNvSpPr/>
      </dsp:nvSpPr>
      <dsp:spPr>
        <a:xfrm>
          <a:off x="0" y="1480222"/>
          <a:ext cx="8128000" cy="983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Gabriola" panose="04040605051002020D02" pitchFamily="82" charset="0"/>
            </a:rPr>
            <a:t>Mapping : Obtain the extracted part or sector of the environment map geographical information (Current map location). </a:t>
          </a:r>
          <a:endParaRPr lang="en-US" sz="2000" b="1" kern="1200" dirty="0">
            <a:latin typeface="Gabriola" panose="04040605051002020D02" pitchFamily="82" charset="0"/>
          </a:endParaRPr>
        </a:p>
      </dsp:txBody>
      <dsp:txXfrm>
        <a:off x="28800" y="1509022"/>
        <a:ext cx="8070400" cy="925688"/>
      </dsp:txXfrm>
    </dsp:sp>
    <dsp:sp modelId="{4592803B-32C3-4722-9DF4-CD7348BFEFF6}">
      <dsp:nvSpPr>
        <dsp:cNvPr id="0" name=""/>
        <dsp:cNvSpPr/>
      </dsp:nvSpPr>
      <dsp:spPr>
        <a:xfrm rot="5400000">
          <a:off x="3879633" y="2488093"/>
          <a:ext cx="368733" cy="44247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931256" y="2524966"/>
        <a:ext cx="265487" cy="258113"/>
      </dsp:txXfrm>
    </dsp:sp>
    <dsp:sp modelId="{9250CE56-0E43-4EF0-A07E-EB409F2541CE}">
      <dsp:nvSpPr>
        <dsp:cNvPr id="0" name=""/>
        <dsp:cNvSpPr/>
      </dsp:nvSpPr>
      <dsp:spPr>
        <a:xfrm>
          <a:off x="0" y="2955155"/>
          <a:ext cx="8128000" cy="983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Gabriola" panose="04040605051002020D02" pitchFamily="82" charset="0"/>
            </a:rPr>
            <a:t>Localization : Determine and estimates the position in the environment, obstacles (landmark) and navigation planning. </a:t>
          </a:r>
        </a:p>
      </dsp:txBody>
      <dsp:txXfrm>
        <a:off x="28800" y="2983955"/>
        <a:ext cx="8070400" cy="925688"/>
      </dsp:txXfrm>
    </dsp:sp>
    <dsp:sp modelId="{B3A9BB15-12A0-4C2C-A6FE-C0FCC77869DA}">
      <dsp:nvSpPr>
        <dsp:cNvPr id="0" name=""/>
        <dsp:cNvSpPr/>
      </dsp:nvSpPr>
      <dsp:spPr>
        <a:xfrm rot="5400000">
          <a:off x="3879633" y="3963026"/>
          <a:ext cx="368733" cy="44247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931256" y="3999899"/>
        <a:ext cx="265487" cy="258113"/>
      </dsp:txXfrm>
    </dsp:sp>
    <dsp:sp modelId="{170587DF-001D-4141-A4FF-46DFAE4285CC}">
      <dsp:nvSpPr>
        <dsp:cNvPr id="0" name=""/>
        <dsp:cNvSpPr/>
      </dsp:nvSpPr>
      <dsp:spPr>
        <a:xfrm>
          <a:off x="0" y="4430089"/>
          <a:ext cx="8128000" cy="983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Gabriola" panose="04040605051002020D02" pitchFamily="82" charset="0"/>
            </a:rPr>
            <a:t>Output : Moves and navigates through the environment based on the results obtains in mapping and localization process. </a:t>
          </a:r>
          <a:endParaRPr lang="en-US" sz="2000" b="1" kern="1200" dirty="0" smtClean="0">
            <a:latin typeface="Gabriola" panose="04040605051002020D02" pitchFamily="82" charset="0"/>
          </a:endParaRPr>
        </a:p>
      </dsp:txBody>
      <dsp:txXfrm>
        <a:off x="28800" y="4458889"/>
        <a:ext cx="8070400" cy="92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FC6B-DBF5-4AAD-B0A6-F6D62C10F09A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25A2-A4DC-4330-A057-71B944CBC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1853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298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45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97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512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28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4398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16535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51663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7127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80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3002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92687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564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8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28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0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02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25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1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2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5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6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4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9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866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652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5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4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695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6149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563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3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5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48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72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3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7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548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786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106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307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9023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79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70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1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1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3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5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28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2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96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00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3868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704533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976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840289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159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9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89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41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22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66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91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80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87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74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29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756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1815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7960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5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48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4255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1043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9060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97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34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246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87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159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45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453D-C6F7-4BE5-9BE2-4D9EA6C58EEE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20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B53D-C88C-4FF5-96DB-10213B59F4D1}" type="datetime1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99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90C6-C4C0-4AE7-B5A2-DE90F199E698}" type="datetime1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5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B4B235-5805-4A9B-A3BA-C4A579C065E6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534-581F-43A6-87D8-976211D5003E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30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B592-979B-45A2-9B6A-343839810ABC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69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990F-795A-45C8-BE75-A1D3A032C796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53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32E9D2-4B11-4D8F-9E60-64941DD0675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547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B93-9A69-4D94-BB7F-F3E605A95BFD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89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5E0-B8C9-4311-A9AD-C8CEF562850F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343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D76-8836-45AD-AB10-C133DD857EFA}" type="datetime1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4A46E-D552-46A1-95CA-7991405D8613}" type="datetime1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19AE9-F8CB-48E8-A613-40FEE835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1221">
                <a:alpha val="86000"/>
                <a:lumMod val="81000"/>
              </a:srgbClr>
            </a:gs>
            <a:gs pos="100000">
              <a:srgbClr val="B2131C">
                <a:lumMod val="5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17" y="2296305"/>
            <a:ext cx="4434683" cy="4221463"/>
          </a:xfrm>
        </p:spPr>
      </p:pic>
      <p:sp>
        <p:nvSpPr>
          <p:cNvPr id="3" name="TextBox 2"/>
          <p:cNvSpPr txBox="1"/>
          <p:nvPr/>
        </p:nvSpPr>
        <p:spPr>
          <a:xfrm>
            <a:off x="2294319" y="1676400"/>
            <a:ext cx="7603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Italianno" panose="02000504060000020003" pitchFamily="50" charset="0"/>
              </a:rPr>
              <a:t>A</a:t>
            </a:r>
            <a:r>
              <a:rPr lang="en-IN" sz="4000" dirty="0" smtClean="0">
                <a:latin typeface="Great Vibes" panose="02000507080000020002" pitchFamily="2" charset="0"/>
              </a:rPr>
              <a:t>utonomous </a:t>
            </a:r>
            <a:r>
              <a:rPr lang="en-IN" sz="4000" dirty="0">
                <a:latin typeface="Great Vibes" panose="02000507080000020002" pitchFamily="2" charset="0"/>
              </a:rPr>
              <a:t>Region Explorer and Surveyor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367447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Presented </a:t>
            </a:r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by: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</a:t>
            </a:r>
            <a:r>
              <a:rPr lang="en-US" sz="2400" dirty="0" err="1" smtClean="0">
                <a:latin typeface="Gabriola" panose="04040605051002020D02" pitchFamily="82" charset="0"/>
                <a:cs typeface="Calibri" panose="020F0502020204030204" pitchFamily="34" charset="0"/>
              </a:rPr>
              <a:t>Krishnendu</a:t>
            </a:r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S.B. (</a:t>
            </a:r>
            <a:r>
              <a:rPr lang="en-US" sz="2400" dirty="0">
                <a:latin typeface="Monotype Corsiva" panose="03010101010201010101" pitchFamily="66" charset="0"/>
                <a:cs typeface="Calibri" panose="020F0502020204030204" pitchFamily="34" charset="0"/>
              </a:rPr>
              <a:t>37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</a:t>
            </a:r>
            <a:r>
              <a:rPr lang="en-US" sz="2400" dirty="0" err="1" smtClean="0">
                <a:latin typeface="Gabriola" panose="04040605051002020D02" pitchFamily="82" charset="0"/>
                <a:cs typeface="Calibri" panose="020F0502020204030204" pitchFamily="34" charset="0"/>
              </a:rPr>
              <a:t>Monunith</a:t>
            </a:r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A. (</a:t>
            </a:r>
            <a:r>
              <a:rPr lang="en-US" sz="2400" dirty="0">
                <a:latin typeface="Monotype Corsiva" panose="03010101010201010101" pitchFamily="66" charset="0"/>
                <a:cs typeface="Calibri" panose="020F0502020204030204" pitchFamily="34" charset="0"/>
              </a:rPr>
              <a:t>41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Nikita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Snell (</a:t>
            </a:r>
            <a:r>
              <a:rPr lang="en-US" sz="2400" dirty="0">
                <a:latin typeface="Monotype Corsiva" panose="03010101010201010101" pitchFamily="66" charset="0"/>
                <a:cs typeface="Calibri" panose="020F0502020204030204" pitchFamily="34" charset="0"/>
              </a:rPr>
              <a:t>42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</a:t>
            </a:r>
            <a:r>
              <a:rPr lang="en-US" sz="2400" dirty="0" err="1" smtClean="0">
                <a:latin typeface="Gabriola" panose="04040605051002020D02" pitchFamily="82" charset="0"/>
                <a:cs typeface="Calibri" panose="020F0502020204030204" pitchFamily="34" charset="0"/>
              </a:rPr>
              <a:t>Sivaprasad</a:t>
            </a:r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M. (</a:t>
            </a:r>
            <a:r>
              <a:rPr lang="en-US" sz="2400" dirty="0">
                <a:latin typeface="Monotype Corsiva" panose="03010101010201010101" pitchFamily="66" charset="0"/>
                <a:cs typeface="Calibri" panose="020F0502020204030204" pitchFamily="34" charset="0"/>
              </a:rPr>
              <a:t>52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        S</a:t>
            </a:r>
            <a:r>
              <a:rPr lang="en-US" sz="2400" dirty="0" smtClean="0">
                <a:latin typeface="Monotype Corsiva" panose="03010101010201010101" pitchFamily="66" charset="0"/>
                <a:cs typeface="Calibri" panose="020F0502020204030204" pitchFamily="34" charset="0"/>
              </a:rPr>
              <a:t>7</a:t>
            </a:r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EC-</a:t>
            </a:r>
            <a:r>
              <a:rPr lang="en-US" sz="2400" dirty="0">
                <a:latin typeface="Monotype Corsiva" panose="03010101010201010101" pitchFamily="66" charset="0"/>
                <a:cs typeface="Calibri" panose="020F0502020204030204" pitchFamily="34" charset="0"/>
              </a:rPr>
              <a:t>2</a:t>
            </a:r>
            <a:endParaRPr lang="en-IN" sz="2400" dirty="0"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117" y="367447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Guided by: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Mr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Gabriola" panose="04040605051002020D02" pitchFamily="82" charset="0"/>
                <a:cs typeface="Calibri" panose="020F0502020204030204" pitchFamily="34" charset="0"/>
              </a:rPr>
              <a:t>Arun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 P.S.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Dept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. of ECE</a:t>
            </a:r>
          </a:p>
          <a:p>
            <a:pPr algn="just"/>
            <a:r>
              <a:rPr lang="en-US" sz="2400" dirty="0" smtClean="0">
                <a:latin typeface="Gabriola" panose="04040605051002020D02" pitchFamily="82" charset="0"/>
                <a:cs typeface="Calibri" panose="020F0502020204030204" pitchFamily="34" charset="0"/>
              </a:rPr>
              <a:t>	Assistant </a:t>
            </a:r>
            <a:r>
              <a:rPr lang="en-US" sz="2400" dirty="0">
                <a:latin typeface="Gabriola" panose="04040605051002020D02" pitchFamily="82" charset="0"/>
                <a:cs typeface="Calibri" panose="020F0502020204030204" pitchFamily="34" charset="0"/>
              </a:rPr>
              <a:t>Professor</a:t>
            </a:r>
            <a:endParaRPr lang="en-IN" sz="2400" dirty="0">
              <a:latin typeface="Gabriola" panose="04040605051002020D02" pitchFamily="82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8900" y="60166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latin typeface="Scruffy" pitchFamily="50" charset="0"/>
              </a:rPr>
              <a:t>A . R . E . S</a:t>
            </a:r>
            <a:endParaRPr lang="en-IN" sz="6600" dirty="0">
              <a:latin typeface="Scruff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487" y="134984"/>
            <a:ext cx="10018713" cy="1752599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Great Vibes" panose="02000507080000020002" pitchFamily="2" charset="0"/>
              </a:rPr>
              <a:t>Work Plan</a:t>
            </a:r>
            <a:endParaRPr lang="en-IN" sz="7200" dirty="0">
              <a:latin typeface="Great Vibes" panose="02000507080000020002" pitchFamily="2" charset="0"/>
            </a:endParaRPr>
          </a:p>
        </p:txBody>
      </p: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74529"/>
              </p:ext>
            </p:extLst>
          </p:nvPr>
        </p:nvGraphicFramePr>
        <p:xfrm>
          <a:off x="609600" y="1906587"/>
          <a:ext cx="10971213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4" imgW="7220054" imgH="2105194" progId="Excel.Sheet.8">
                  <p:embed/>
                </p:oleObj>
              </mc:Choice>
              <mc:Fallback>
                <p:oleObj name="Worksheet" r:id="rId4" imgW="7220054" imgH="2105194" progId="Excel.Sheet.8">
                  <p:embed/>
                  <p:pic>
                    <p:nvPicPr>
                      <p:cNvPr id="0" name="Picture 9" descr="rId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6587"/>
                        <a:ext cx="10971213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Great Vibes" panose="02000507080000020002" pitchFamily="2" charset="0"/>
              </a:rPr>
              <a:t>Reference</a:t>
            </a:r>
            <a:endParaRPr lang="en-US" sz="7200" dirty="0">
              <a:latin typeface="Great Vibes" panose="02000507080000020002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4437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D. Bender, F. </a:t>
            </a:r>
            <a:r>
              <a:rPr lang="en-US" sz="2000" dirty="0" err="1"/>
              <a:t>Rouatbi</a:t>
            </a:r>
            <a:r>
              <a:rPr lang="en-US" sz="2000" dirty="0"/>
              <a:t>, M. </a:t>
            </a:r>
            <a:r>
              <a:rPr lang="en-US" sz="2000" dirty="0" err="1"/>
              <a:t>Schikora</a:t>
            </a:r>
            <a:r>
              <a:rPr lang="en-US" sz="2000" dirty="0"/>
              <a:t>, D. </a:t>
            </a:r>
            <a:r>
              <a:rPr lang="en-US" sz="2000" dirty="0" err="1"/>
              <a:t>Cremersy</a:t>
            </a:r>
            <a:r>
              <a:rPr lang="en-US" sz="2000" dirty="0"/>
              <a:t> and W. Koch, "Scaling the world of monocular SLAM with INS-measurements for UAS navigation," </a:t>
            </a:r>
            <a:r>
              <a:rPr lang="en-US" sz="2000" i="1" dirty="0"/>
              <a:t>2016 19th International Conference on Information Fusion (FUSION)</a:t>
            </a:r>
            <a:r>
              <a:rPr lang="en-US" sz="2000" dirty="0"/>
              <a:t>, Heidelberg, 2016, pp. 1493-1500.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2] G. Deng, J. Li, W. Li and H. Wang, "SLAM: Depth image information for mapping and inertial navigation system for localization," </a:t>
            </a:r>
            <a:r>
              <a:rPr lang="en-US" sz="2000" i="1" dirty="0"/>
              <a:t>2016 Asia-Pacific Conference on Intelligent Robot Systems (ACIRS)</a:t>
            </a:r>
            <a:r>
              <a:rPr lang="en-US" sz="2000" dirty="0"/>
              <a:t>, Tokyo, 2016, pp. 187-191.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3] H. </a:t>
            </a:r>
            <a:r>
              <a:rPr lang="en-US" sz="2000" dirty="0" err="1"/>
              <a:t>Durrant</a:t>
            </a:r>
            <a:r>
              <a:rPr lang="en-US" sz="2000" dirty="0"/>
              <a:t>-Whyte and T. Bailey, "Simultaneous localization and mapping: part I," in </a:t>
            </a:r>
            <a:r>
              <a:rPr lang="en-US" sz="2000" i="1" dirty="0"/>
              <a:t>IEEE Robotics &amp; Automation Magazine</a:t>
            </a:r>
            <a:r>
              <a:rPr lang="en-US" sz="2000" dirty="0"/>
              <a:t>, vol. 13, no. 2, pp. 99-110, June 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z="110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455750"/>
            <a:ext cx="6815669" cy="1515533"/>
          </a:xfrm>
        </p:spPr>
        <p:txBody>
          <a:bodyPr/>
          <a:lstStyle/>
          <a:p>
            <a:r>
              <a:rPr lang="en-IN" sz="9600" dirty="0" smtClean="0">
                <a:solidFill>
                  <a:srgbClr val="3C33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eat Vibes" panose="02000507080000020002" pitchFamily="2" charset="0"/>
              </a:rPr>
              <a:t>Thank You</a:t>
            </a:r>
            <a:endParaRPr lang="en-IN" sz="9600" dirty="0">
              <a:solidFill>
                <a:srgbClr val="3C33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eat Vibes" panose="0200050708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4800"/>
            <a:ext cx="10018713" cy="1752599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Great Vibes" panose="02000507080000020002" pitchFamily="2" charset="0"/>
              </a:rPr>
              <a:t>Overview</a:t>
            </a:r>
            <a:endParaRPr lang="en-US" sz="7200" dirty="0">
              <a:latin typeface="Great Vibes" panose="02000507080000020002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09800"/>
            <a:ext cx="10018713" cy="312420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abriola" panose="04040605051002020D02" pitchFamily="82" charset="0"/>
              </a:rPr>
              <a:t>Introduction</a:t>
            </a:r>
          </a:p>
          <a:p>
            <a:r>
              <a:rPr lang="en-US" sz="3200" dirty="0" smtClean="0">
                <a:latin typeface="Gabriola" panose="04040605051002020D02" pitchFamily="82" charset="0"/>
              </a:rPr>
              <a:t>Working</a:t>
            </a:r>
          </a:p>
          <a:p>
            <a:r>
              <a:rPr lang="en-US" sz="3200" dirty="0" smtClean="0">
                <a:latin typeface="Gabriola" panose="04040605051002020D02" pitchFamily="82" charset="0"/>
              </a:rPr>
              <a:t>Applications</a:t>
            </a:r>
          </a:p>
          <a:p>
            <a:r>
              <a:rPr lang="en-US" sz="3200" dirty="0" smtClean="0">
                <a:latin typeface="Gabriola" panose="04040605051002020D02" pitchFamily="82" charset="0"/>
              </a:rPr>
              <a:t>Future Expansion</a:t>
            </a:r>
          </a:p>
          <a:p>
            <a:r>
              <a:rPr lang="en-US" sz="3200" dirty="0" smtClean="0">
                <a:latin typeface="Gabriola" panose="04040605051002020D02" pitchFamily="82" charset="0"/>
              </a:rPr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35586"/>
            <a:ext cx="7772400" cy="914399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Great Vibes" panose="02000507080000020002" pitchFamily="2" charset="0"/>
              </a:rPr>
              <a:t>What </a:t>
            </a:r>
            <a:r>
              <a:rPr lang="en-US" sz="6000" dirty="0">
                <a:latin typeface="Great Vibes" panose="02000507080000020002" pitchFamily="2" charset="0"/>
              </a:rPr>
              <a:t>Is This Exactly?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1676400"/>
            <a:ext cx="7467600" cy="4572000"/>
          </a:xfrm>
          <a:ln>
            <a:noFill/>
          </a:ln>
        </p:spPr>
        <p:txBody>
          <a:bodyPr>
            <a:normAutofit/>
          </a:bodyPr>
          <a:lstStyle/>
          <a:p>
            <a:pPr algn="just" fontAlgn="base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This product is a drone that maps 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an environment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around it and the data 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obtained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is processed into a 3-D map.</a:t>
            </a:r>
          </a:p>
          <a:p>
            <a:pPr algn="just" fontAlgn="base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The prototype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sends out laser 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covering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entire space and gives the data to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a processing algorithm. </a:t>
            </a:r>
            <a:endParaRPr sz="2800" dirty="0">
              <a:latin typeface="Gabriola" panose="04040605051002020D02" pitchFamily="82" charset="0"/>
            </a:endParaRPr>
          </a:p>
          <a:p>
            <a:pPr algn="just" fontAlgn="base">
              <a:buFont typeface="Wingdings" pitchFamily="2" charset="2"/>
              <a:buChar char="§"/>
            </a:pPr>
            <a:r>
              <a:rPr sz="2800" dirty="0">
                <a:solidFill>
                  <a:schemeClr val="tx1"/>
                </a:solidFill>
                <a:latin typeface="Gabriola" panose="04040605051002020D02" pitchFamily="82" charset="0"/>
              </a:rPr>
              <a:t>After processing the data, it is send to another s/m to map a skeletal structure of the area</a:t>
            </a:r>
            <a:r>
              <a:rPr sz="2800" dirty="0">
                <a:latin typeface="Gabriola" panose="04040605051002020D02" pitchFamily="82" charset="0"/>
              </a:rPr>
              <a:t>.</a:t>
            </a:r>
            <a:endParaRPr lang="en-US" sz="2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algn="just" fontAlgn="base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Thus the area will be mapped </a:t>
            </a:r>
            <a:r>
              <a:rPr 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without </a:t>
            </a:r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the help of an individual.</a:t>
            </a:r>
          </a:p>
          <a:p>
            <a:pPr algn="just"/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8" name="Picture 2" descr="C:\Users\Dell\Downloads\Project PPT_files\MU6ncx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3835453" cy="492189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reat Vibes" panose="02000507080000020002" pitchFamily="2" charset="0"/>
              </a:rPr>
              <a:t>How </a:t>
            </a:r>
            <a:r>
              <a:rPr lang="en-US" sz="5400" dirty="0">
                <a:latin typeface="Great Vibes" panose="02000507080000020002" pitchFamily="2" charset="0"/>
              </a:rPr>
              <a:t>Does This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219201"/>
            <a:ext cx="7162800" cy="5638800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>
                <a:latin typeface="Gabriola" panose="04040605051002020D02" pitchFamily="82" charset="0"/>
              </a:rPr>
              <a:t>SLAM algorithm: Simultaneous Localization And Mapping. This  algorithm  is applied to obtain the raw data of the map, which is send to a processing software to decipher and render it in 3-D</a:t>
            </a:r>
            <a:r>
              <a:rPr lang="en-US" sz="2800" dirty="0" smtClean="0">
                <a:latin typeface="Gabriola" panose="04040605051002020D02" pitchFamily="82" charset="0"/>
              </a:rPr>
              <a:t>.</a:t>
            </a:r>
            <a:endParaRPr lang="en-US" sz="2800" dirty="0">
              <a:latin typeface="Gabriola" panose="04040605051002020D02" pitchFamily="82" charset="0"/>
            </a:endParaRPr>
          </a:p>
          <a:p>
            <a:pPr algn="just" fontAlgn="base">
              <a:buFont typeface="Wingdings" pitchFamily="2" charset="2"/>
              <a:buChar char="§"/>
            </a:pPr>
            <a:r>
              <a:rPr lang="en-US" sz="2800" dirty="0" smtClean="0">
                <a:latin typeface="Gabriola" panose="04040605051002020D02" pitchFamily="82" charset="0"/>
              </a:rPr>
              <a:t>LiDAR </a:t>
            </a:r>
            <a:r>
              <a:rPr lang="en-US" sz="2800" dirty="0">
                <a:latin typeface="Gabriola" panose="04040605051002020D02" pitchFamily="82" charset="0"/>
              </a:rPr>
              <a:t>: Light Detection And Ranging. It  is a distance measuring device which gives a 360 degree distance measurement. It works by using  a LASER which is pointed to the measuring </a:t>
            </a:r>
            <a:r>
              <a:rPr lang="en-US" sz="2800" dirty="0" smtClean="0">
                <a:latin typeface="Gabriola" panose="04040605051002020D02" pitchFamily="82" charset="0"/>
              </a:rPr>
              <a:t>distance.</a:t>
            </a:r>
            <a:endParaRPr lang="en-US" sz="2800" dirty="0">
              <a:latin typeface="Gabriola" panose="04040605051002020D02" pitchFamily="82" charset="0"/>
            </a:endParaRPr>
          </a:p>
          <a:p>
            <a:pPr marL="0" indent="0" algn="just" fontAlgn="base">
              <a:buNone/>
            </a:pPr>
            <a:r>
              <a:rPr lang="en-US" sz="2800" dirty="0" smtClean="0">
                <a:latin typeface="Gabriola" panose="04040605051002020D02" pitchFamily="82" charset="0"/>
              </a:rPr>
              <a:t>Using </a:t>
            </a:r>
            <a:r>
              <a:rPr lang="en-US" sz="2800" dirty="0">
                <a:latin typeface="Gabriola" panose="04040605051002020D02" pitchFamily="82" charset="0"/>
              </a:rPr>
              <a:t>the above 2 equipments, a raw data is obtained, which is then processed into </a:t>
            </a:r>
            <a:r>
              <a:rPr lang="en-US" sz="2800" dirty="0" smtClean="0">
                <a:latin typeface="Gabriola" panose="04040605051002020D02" pitchFamily="82" charset="0"/>
              </a:rPr>
              <a:t>a 3D </a:t>
            </a:r>
            <a:r>
              <a:rPr lang="en-US" sz="2800" dirty="0">
                <a:latin typeface="Gabriola" panose="04040605051002020D02" pitchFamily="82" charset="0"/>
              </a:rPr>
              <a:t>map.</a:t>
            </a:r>
          </a:p>
          <a:p>
            <a:pPr algn="just">
              <a:buNone/>
            </a:pPr>
            <a:endParaRPr lang="en-US" sz="4000" dirty="0">
              <a:latin typeface="Gabriola" panose="04040605051002020D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 descr="C:\Users\Dell\Downloads\Project PPT_files\bracket-pli-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4038601"/>
            <a:ext cx="2933700" cy="219157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1" name="Picture 3" descr="C:\Users\Dell\Downloads\Project PPT_files\uqSLte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1295400"/>
            <a:ext cx="293370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752600" y="337085"/>
            <a:ext cx="7772400" cy="914399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rgbClr val="3076A4"/>
                </a:solidFill>
                <a:latin typeface="Great Vibes" panose="02000507080000020002" pitchFamily="2" charset="0"/>
              </a:rPr>
              <a:t>Block Diagram</a:t>
            </a:r>
            <a:endParaRPr lang="en-US" sz="6600" dirty="0">
              <a:solidFill>
                <a:srgbClr val="3076A4"/>
              </a:solidFill>
              <a:latin typeface="Great Vibes" panose="02000507080000020002" pitchFamily="2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993436"/>
            <a:ext cx="10533076" cy="4215248"/>
            <a:chOff x="914400" y="2286000"/>
            <a:chExt cx="7692943" cy="2919848"/>
          </a:xfrm>
        </p:grpSpPr>
        <p:sp>
          <p:nvSpPr>
            <p:cNvPr id="12" name="Rounded Rectangle 11"/>
            <p:cNvSpPr/>
            <p:nvPr/>
          </p:nvSpPr>
          <p:spPr>
            <a:xfrm>
              <a:off x="914400" y="2286000"/>
              <a:ext cx="3560618" cy="29198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4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Quadcopter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0928" y="3474029"/>
              <a:ext cx="949037" cy="512618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Gabriola" panose="04040605051002020D02" pitchFamily="82" charset="0"/>
                </a:rPr>
                <a:t>LiDAR</a:t>
              </a:r>
              <a:endParaRPr lang="en-IN" sz="2400" b="1" dirty="0">
                <a:solidFill>
                  <a:schemeClr val="tx1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89958" y="4461168"/>
              <a:ext cx="1146466" cy="512618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Transmitter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88673" y="3480956"/>
              <a:ext cx="949037" cy="512618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  <a:latin typeface="Gabriola" panose="04040605051002020D02" pitchFamily="82" charset="0"/>
                </a:rPr>
                <a:t>Arduino</a:t>
              </a:r>
              <a:endParaRPr lang="en-IN" sz="2400" b="1" dirty="0">
                <a:solidFill>
                  <a:schemeClr val="tx1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69974" y="3480956"/>
              <a:ext cx="949037" cy="51261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Arduino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69974" y="2500745"/>
              <a:ext cx="949037" cy="51261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Remote Control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69974" y="4461166"/>
              <a:ext cx="949037" cy="51261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Receiver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39448" y="3474029"/>
              <a:ext cx="949037" cy="51261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PC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79965" y="3636819"/>
              <a:ext cx="408709" cy="18703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3149313" y="4159828"/>
              <a:ext cx="427758" cy="13854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619011" y="3636820"/>
              <a:ext cx="720438" cy="1939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5930613" y="3177886"/>
              <a:ext cx="427758" cy="13854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4475018" y="2663537"/>
              <a:ext cx="1194956" cy="18703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32204" y="4402308"/>
              <a:ext cx="1575139" cy="630332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ROS</a:t>
              </a:r>
            </a:p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Gabriola" panose="04040605051002020D02" pitchFamily="82" charset="0"/>
                </a:rPr>
                <a:t>(SLAM Algorithm)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7636217" y="4094526"/>
              <a:ext cx="354900" cy="1391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988378" y="4648200"/>
              <a:ext cx="1612322" cy="1389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7337772" y="4692195"/>
            <a:ext cx="617534" cy="1896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2416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Great Vibes" panose="02000507080000020002" pitchFamily="2" charset="0"/>
              </a:rPr>
              <a:t>Flow Chart</a:t>
            </a:r>
            <a:endParaRPr lang="en-IN" sz="6000" dirty="0">
              <a:latin typeface="Great Vibes" panose="02000507080000020002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92299706"/>
              </p:ext>
            </p:extLst>
          </p:nvPr>
        </p:nvGraphicFramePr>
        <p:xfrm>
          <a:off x="2286000" y="10972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4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2437"/>
            <a:ext cx="6400800" cy="4525963"/>
          </a:xfrm>
        </p:spPr>
        <p:txBody>
          <a:bodyPr>
            <a:noAutofit/>
          </a:bodyPr>
          <a:lstStyle/>
          <a:p>
            <a:pPr algn="just" fontAlgn="base">
              <a:buNone/>
            </a:pPr>
            <a:r>
              <a:rPr lang="en-US" sz="2800" b="1" dirty="0">
                <a:latin typeface="Gabriola" panose="04040605051002020D02" pitchFamily="82" charset="0"/>
              </a:rPr>
              <a:t>Surveying: </a:t>
            </a:r>
            <a:r>
              <a:rPr lang="en-US" sz="2800" dirty="0" smtClean="0">
                <a:latin typeface="Gabriola" panose="04040605051002020D02" pitchFamily="82" charset="0"/>
              </a:rPr>
              <a:t>Since </a:t>
            </a:r>
            <a:r>
              <a:rPr lang="en-US" sz="2800" dirty="0">
                <a:latin typeface="Gabriola" panose="04040605051002020D02" pitchFamily="82" charset="0"/>
              </a:rPr>
              <a:t>it is autonomous, the drone can </a:t>
            </a:r>
            <a:r>
              <a:rPr lang="en-US" sz="2800" dirty="0" smtClean="0">
                <a:latin typeface="Gabriola" panose="04040605051002020D02" pitchFamily="82" charset="0"/>
              </a:rPr>
              <a:t>be customized </a:t>
            </a:r>
            <a:r>
              <a:rPr lang="en-US" sz="2800" dirty="0">
                <a:latin typeface="Gabriola" panose="04040605051002020D02" pitchFamily="82" charset="0"/>
              </a:rPr>
              <a:t>to move to </a:t>
            </a:r>
            <a:r>
              <a:rPr lang="en-US" sz="2800" dirty="0" smtClean="0">
                <a:latin typeface="Gabriola" panose="04040605051002020D02" pitchFamily="82" charset="0"/>
              </a:rPr>
              <a:t>the</a:t>
            </a:r>
            <a:r>
              <a:rPr lang="en-US" sz="2800" dirty="0">
                <a:latin typeface="Gabriola" panose="04040605051002020D02" pitchFamily="82" charset="0"/>
              </a:rPr>
              <a:t> target location and </a:t>
            </a:r>
            <a:r>
              <a:rPr lang="en-US" sz="2800" dirty="0" smtClean="0">
                <a:latin typeface="Gabriola" panose="04040605051002020D02" pitchFamily="82" charset="0"/>
              </a:rPr>
              <a:t>retrieve the required measurements</a:t>
            </a:r>
            <a:r>
              <a:rPr lang="en-US" sz="2800" dirty="0">
                <a:latin typeface="Gabriola" panose="04040605051002020D02" pitchFamily="82" charset="0"/>
              </a:rPr>
              <a:t>. These </a:t>
            </a:r>
            <a:r>
              <a:rPr lang="en-US" sz="2800" dirty="0" smtClean="0">
                <a:latin typeface="Gabriola" panose="04040605051002020D02" pitchFamily="82" charset="0"/>
              </a:rPr>
              <a:t>measured data</a:t>
            </a:r>
            <a:r>
              <a:rPr lang="en-US" sz="2800" dirty="0">
                <a:latin typeface="Gabriola" panose="04040605051002020D02" pitchFamily="82" charset="0"/>
              </a:rPr>
              <a:t> can be transferred to a compatible processing </a:t>
            </a:r>
            <a:r>
              <a:rPr lang="en-US" sz="2800" dirty="0" smtClean="0">
                <a:latin typeface="Gabriola" panose="04040605051002020D02" pitchFamily="82" charset="0"/>
              </a:rPr>
              <a:t>software to get the desired</a:t>
            </a:r>
            <a:r>
              <a:rPr lang="en-US" sz="2800" dirty="0">
                <a:latin typeface="Gabriola" panose="04040605051002020D02" pitchFamily="82" charset="0"/>
              </a:rPr>
              <a:t> </a:t>
            </a:r>
            <a:r>
              <a:rPr lang="en-US" sz="2800" dirty="0" smtClean="0">
                <a:latin typeface="Gabriola" panose="04040605051002020D02" pitchFamily="82" charset="0"/>
              </a:rPr>
              <a:t>dimensions </a:t>
            </a:r>
            <a:r>
              <a:rPr lang="en-US" sz="2800" dirty="0">
                <a:latin typeface="Gabriola" panose="04040605051002020D02" pitchFamily="82" charset="0"/>
              </a:rPr>
              <a:t>and area. </a:t>
            </a:r>
          </a:p>
          <a:p>
            <a:pPr algn="just" fontAlgn="base">
              <a:buNone/>
            </a:pPr>
            <a:r>
              <a:rPr lang="en-US" sz="2800" b="1" dirty="0">
                <a:latin typeface="Gabriola" panose="04040605051002020D02" pitchFamily="82" charset="0"/>
              </a:rPr>
              <a:t>Cave Exploration: </a:t>
            </a:r>
            <a:r>
              <a:rPr lang="en-US" sz="2800" dirty="0">
                <a:latin typeface="Gabriola" panose="04040605051002020D02" pitchFamily="82" charset="0"/>
              </a:rPr>
              <a:t>A.R.E.S can be sent into unexplored caves or mines to map </a:t>
            </a:r>
            <a:r>
              <a:rPr lang="en-US" sz="2800" dirty="0" smtClean="0">
                <a:latin typeface="Gabriola" panose="04040605051002020D02" pitchFamily="82" charset="0"/>
              </a:rPr>
              <a:t>out </a:t>
            </a:r>
            <a:r>
              <a:rPr lang="en-US" sz="2800" dirty="0">
                <a:latin typeface="Gabriola" panose="04040605051002020D02" pitchFamily="82" charset="0"/>
              </a:rPr>
              <a:t>a skeletal structure of the tunnel or the path and produce a 3D map of </a:t>
            </a:r>
            <a:r>
              <a:rPr lang="en-US" sz="2800" dirty="0" smtClean="0">
                <a:latin typeface="Gabriola" panose="04040605051002020D02" pitchFamily="82" charset="0"/>
              </a:rPr>
              <a:t>the cave</a:t>
            </a:r>
            <a:endParaRPr lang="en-US" sz="2800" dirty="0">
              <a:latin typeface="Gabriola" panose="04040605051002020D02" pitchFamily="82" charset="0"/>
            </a:endParaRPr>
          </a:p>
          <a:p>
            <a:pPr algn="just"/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:\Users\Dell\Downloads\Project PPT_files\a53c1f1e2b45090937cc050a2bd85d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1814763"/>
            <a:ext cx="4114800" cy="3747837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152400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Great Vibes" panose="02000507080000020002" pitchFamily="2" charset="0"/>
              </a:rPr>
              <a:t>Why Do You </a:t>
            </a:r>
            <a:r>
              <a:rPr lang="en-US" sz="7300" dirty="0" smtClean="0">
                <a:latin typeface="Italianno" panose="02000504060000020003" pitchFamily="50" charset="0"/>
              </a:rPr>
              <a:t>N</a:t>
            </a:r>
            <a:r>
              <a:rPr lang="en-US" sz="5400" dirty="0" smtClean="0">
                <a:latin typeface="Great Vibes" panose="02000507080000020002" pitchFamily="2" charset="0"/>
              </a:rPr>
              <a:t>eed It?</a:t>
            </a:r>
            <a:endParaRPr lang="en-US" sz="5400" dirty="0">
              <a:latin typeface="Great Vibes" panose="02000507080000020002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934200" cy="5410200"/>
          </a:xfrm>
        </p:spPr>
        <p:txBody>
          <a:bodyPr>
            <a:noAutofit/>
          </a:bodyPr>
          <a:lstStyle/>
          <a:p>
            <a:pPr algn="just" fontAlgn="base">
              <a:buNone/>
            </a:pPr>
            <a:r>
              <a:rPr lang="en-US" sz="2400" dirty="0">
                <a:latin typeface="Gabriola" panose="04040605051002020D02" pitchFamily="82" charset="0"/>
              </a:rPr>
              <a:t>      What if you are a  rescue operator and there </a:t>
            </a:r>
            <a:r>
              <a:rPr lang="en-US" sz="2400" dirty="0" smtClean="0">
                <a:latin typeface="Gabriola" panose="04040605051002020D02" pitchFamily="82" charset="0"/>
              </a:rPr>
              <a:t>are</a:t>
            </a:r>
            <a:r>
              <a:rPr lang="en-US" sz="2400" dirty="0">
                <a:latin typeface="Gabriola" panose="04040605051002020D02" pitchFamily="82" charset="0"/>
              </a:rPr>
              <a:t> </a:t>
            </a:r>
            <a:r>
              <a:rPr lang="en-US" sz="2400" dirty="0" smtClean="0">
                <a:latin typeface="Gabriola" panose="04040605051002020D02" pitchFamily="82" charset="0"/>
              </a:rPr>
              <a:t>civilians </a:t>
            </a:r>
            <a:r>
              <a:rPr lang="en-US" sz="2400" dirty="0">
                <a:latin typeface="Gabriola" panose="04040605051002020D02" pitchFamily="82" charset="0"/>
              </a:rPr>
              <a:t>trapped </a:t>
            </a:r>
            <a:r>
              <a:rPr lang="en-US" sz="2400" dirty="0" smtClean="0">
                <a:latin typeface="Gabriola" panose="04040605051002020D02" pitchFamily="82" charset="0"/>
              </a:rPr>
              <a:t>in </a:t>
            </a:r>
            <a:r>
              <a:rPr lang="en-US" sz="2400" dirty="0">
                <a:latin typeface="Gabriola" panose="04040605051002020D02" pitchFamily="82" charset="0"/>
              </a:rPr>
              <a:t>a building,  but you're not aware of the dangers that lurk inside the room. As a result there will be a huge confusion regarding the precautionary methods one has to follow. </a:t>
            </a:r>
            <a:endParaRPr lang="en-US" sz="2400" dirty="0" smtClean="0">
              <a:latin typeface="Gabriola" panose="04040605051002020D02" pitchFamily="82" charset="0"/>
            </a:endParaRPr>
          </a:p>
          <a:p>
            <a:pPr algn="just" fontAlgn="base">
              <a:buNone/>
            </a:pPr>
            <a:endParaRPr lang="en-US" sz="2400" dirty="0">
              <a:latin typeface="Gabriola" panose="04040605051002020D02" pitchFamily="82" charset="0"/>
            </a:endParaRPr>
          </a:p>
          <a:p>
            <a:pPr algn="just" fontAlgn="base">
              <a:buNone/>
            </a:pPr>
            <a:r>
              <a:rPr lang="en-US" sz="2400" dirty="0">
                <a:latin typeface="Gabriola" panose="04040605051002020D02" pitchFamily="82" charset="0"/>
              </a:rPr>
              <a:t>     </a:t>
            </a:r>
            <a:r>
              <a:rPr lang="en-US" sz="2400" dirty="0" smtClean="0">
                <a:latin typeface="Gabriola" panose="04040605051002020D02" pitchFamily="82" charset="0"/>
              </a:rPr>
              <a:t> This </a:t>
            </a:r>
            <a:r>
              <a:rPr lang="en-US" sz="2400" dirty="0">
                <a:latin typeface="Gabriola" panose="04040605051002020D02" pitchFamily="82" charset="0"/>
              </a:rPr>
              <a:t>is where, our </a:t>
            </a:r>
            <a:r>
              <a:rPr lang="en-US" sz="2400" dirty="0" smtClean="0">
                <a:latin typeface="Gabriola" panose="04040605051002020D02" pitchFamily="82" charset="0"/>
              </a:rPr>
              <a:t>project </a:t>
            </a:r>
            <a:r>
              <a:rPr lang="en-US" sz="2400" dirty="0">
                <a:latin typeface="Gabriola" panose="04040605051002020D02" pitchFamily="82" charset="0"/>
              </a:rPr>
              <a:t>comes into picture. The drone is </a:t>
            </a:r>
            <a:r>
              <a:rPr lang="en-US" sz="2400" dirty="0" smtClean="0">
                <a:latin typeface="Gabriola" panose="04040605051002020D02" pitchFamily="82" charset="0"/>
              </a:rPr>
              <a:t>autonomous and</a:t>
            </a:r>
            <a:r>
              <a:rPr lang="en-US" sz="2400" dirty="0">
                <a:latin typeface="Gabriola" panose="04040605051002020D02" pitchFamily="82" charset="0"/>
              </a:rPr>
              <a:t> therefore it can go to the target environment and map the area for possible presence of trapped civilians as well as, all the environmental </a:t>
            </a:r>
            <a:r>
              <a:rPr lang="en-US" sz="2400" dirty="0" smtClean="0">
                <a:latin typeface="Gabriola" panose="04040605051002020D02" pitchFamily="82" charset="0"/>
              </a:rPr>
              <a:t>parameters. This</a:t>
            </a:r>
            <a:r>
              <a:rPr lang="en-US" sz="2400" dirty="0">
                <a:latin typeface="Gabriola" panose="04040605051002020D02" pitchFamily="82" charset="0"/>
              </a:rPr>
              <a:t> allows the rescue operators to pinpoint the location and take proper precautionary steps before jumping into the scene.</a:t>
            </a:r>
          </a:p>
          <a:p>
            <a:pPr algn="just" fontAlgn="base">
              <a:buNone/>
            </a:pPr>
            <a:endParaRPr lang="en-US" sz="2400" dirty="0">
              <a:latin typeface="Gabriola" panose="04040605051002020D02" pitchFamily="82" charset="0"/>
            </a:endParaRPr>
          </a:p>
          <a:p>
            <a:pPr algn="just">
              <a:buNone/>
            </a:pP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C:\Users\Dell\Downloads\Project PPT_files\mSB7gM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4971" y="1524000"/>
            <a:ext cx="3257429" cy="183356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71" y="3894654"/>
            <a:ext cx="3257429" cy="216613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52400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smtClean="0">
                <a:latin typeface="Great Vibes" panose="02000507080000020002" pitchFamily="2" charset="0"/>
              </a:rPr>
              <a:t>What Else With It?</a:t>
            </a:r>
            <a:endParaRPr lang="en-US" sz="5400" dirty="0">
              <a:latin typeface="Great Vibes" panose="02000507080000020002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reat Vibes" panose="02000507080000020002" pitchFamily="2" charset="0"/>
              </a:rPr>
              <a:t>What </a:t>
            </a:r>
            <a:r>
              <a:rPr lang="en-US" sz="9600" dirty="0" smtClean="0">
                <a:latin typeface="Italianno" panose="02000504060000020003" pitchFamily="50" charset="0"/>
              </a:rPr>
              <a:t>M</a:t>
            </a:r>
            <a:r>
              <a:rPr lang="en-US" sz="8000" dirty="0" smtClean="0">
                <a:latin typeface="Great Vibes" panose="02000507080000020002" pitchFamily="2" charset="0"/>
              </a:rPr>
              <a:t>ore...?</a:t>
            </a:r>
            <a:endParaRPr lang="en-US" sz="8000" dirty="0">
              <a:latin typeface="Great Vibes" panose="02000507080000020002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10591800" cy="18287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latin typeface="Gabriola" panose="04040605051002020D02" pitchFamily="82" charset="0"/>
              </a:rPr>
              <a:t>	A swarm of drones can be created to work together which </a:t>
            </a:r>
            <a:r>
              <a:rPr lang="en-US" sz="2800" dirty="0" smtClean="0">
                <a:latin typeface="Gabriola" panose="04040605051002020D02" pitchFamily="82" charset="0"/>
              </a:rPr>
              <a:t>can communicate</a:t>
            </a:r>
            <a:r>
              <a:rPr lang="en-US" sz="2800" dirty="0">
                <a:latin typeface="Gabriola" panose="04040605051002020D02" pitchFamily="82" charset="0"/>
              </a:rPr>
              <a:t> with each other can efficiently map a structure</a:t>
            </a:r>
            <a:r>
              <a:rPr lang="en-US" sz="2800" dirty="0" smtClean="0">
                <a:latin typeface="Gabriola" panose="04040605051002020D02" pitchFamily="82" charset="0"/>
              </a:rPr>
              <a:t>.</a:t>
            </a:r>
            <a:r>
              <a:rPr lang="en-US" sz="2800" dirty="0">
                <a:latin typeface="Gabriola" panose="04040605051002020D02" pitchFamily="82" charset="0"/>
              </a:rPr>
              <a:t> Since the individual drones can be implemented as standalone and as swarm, the product can be customized to be used in different </a:t>
            </a:r>
            <a:r>
              <a:rPr lang="en-US" sz="2800" dirty="0" smtClean="0">
                <a:latin typeface="Gabriola" panose="04040605051002020D02" pitchFamily="82" charset="0"/>
              </a:rPr>
              <a:t>ways.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9AE9-F8CB-48E8-A613-40FEE835E5F2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C:\Users\Dell\Downloads\Project PPT_files\Nano_Quadrotor_Form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0"/>
            <a:ext cx="7543800" cy="339471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7.xml><?xml version="1.0" encoding="utf-8"?>
<a:theme xmlns:a="http://schemas.openxmlformats.org/drawingml/2006/main" name="Organic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410</TotalTime>
  <Words>350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Gabriola</vt:lpstr>
      <vt:lpstr>Garamond</vt:lpstr>
      <vt:lpstr>Great Vibes</vt:lpstr>
      <vt:lpstr>Italianno</vt:lpstr>
      <vt:lpstr>Monotype Corsiva</vt:lpstr>
      <vt:lpstr>Scruffy</vt:lpstr>
      <vt:lpstr>Trebuchet MS</vt:lpstr>
      <vt:lpstr>Wingdings</vt:lpstr>
      <vt:lpstr>Wingdings 3</vt:lpstr>
      <vt:lpstr>Parallax</vt:lpstr>
      <vt:lpstr>1_Parallax</vt:lpstr>
      <vt:lpstr>2_Parallax</vt:lpstr>
      <vt:lpstr>Facet</vt:lpstr>
      <vt:lpstr>3_Parallax</vt:lpstr>
      <vt:lpstr>Retrospect</vt:lpstr>
      <vt:lpstr>Organic</vt:lpstr>
      <vt:lpstr>Worksheet</vt:lpstr>
      <vt:lpstr>PowerPoint Presentation</vt:lpstr>
      <vt:lpstr>Overview</vt:lpstr>
      <vt:lpstr>What Is This Exactly?</vt:lpstr>
      <vt:lpstr>How Does This Work?</vt:lpstr>
      <vt:lpstr>Block Diagram</vt:lpstr>
      <vt:lpstr>Flow Chart</vt:lpstr>
      <vt:lpstr>PowerPoint Presentation</vt:lpstr>
      <vt:lpstr>PowerPoint Presentation</vt:lpstr>
      <vt:lpstr>What More...?</vt:lpstr>
      <vt:lpstr>Work Plan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This Exactly?</dc:title>
  <dc:creator>Dell</dc:creator>
  <cp:lastModifiedBy>Windows User</cp:lastModifiedBy>
  <cp:revision>44</cp:revision>
  <dcterms:created xsi:type="dcterms:W3CDTF">2016-10-19T17:23:04Z</dcterms:created>
  <dcterms:modified xsi:type="dcterms:W3CDTF">2017-01-21T17:37:37Z</dcterms:modified>
</cp:coreProperties>
</file>