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8" r:id="rId4"/>
    <p:sldId id="258" r:id="rId5"/>
    <p:sldId id="263" r:id="rId6"/>
    <p:sldId id="260" r:id="rId7"/>
    <p:sldId id="261" r:id="rId8"/>
    <p:sldId id="262" r:id="rId9"/>
    <p:sldId id="259" r:id="rId10"/>
    <p:sldId id="265" r:id="rId11"/>
    <p:sldId id="266" r:id="rId1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0" d="100"/>
          <a:sy n="100" d="100"/>
        </p:scale>
        <p:origin x="96"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EA1B82-A304-4400-BC95-DC97047C2360}"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5D1969A-0802-4127-B820-4F9A472B9A7B}">
      <dgm:prSet/>
      <dgm:spPr/>
      <dgm:t>
        <a:bodyPr/>
        <a:lstStyle/>
        <a:p>
          <a:r>
            <a:rPr lang="en-US"/>
            <a:t>Around late May or early June – clouds above the Bay of Bengal result in torrential monsoon rains (thanks to the Himalayas) – continue till September</a:t>
          </a:r>
        </a:p>
      </dgm:t>
    </dgm:pt>
    <dgm:pt modelId="{AC37F786-C279-41F5-BB07-C87BF75BDB24}" type="parTrans" cxnId="{EAB6AB5C-88D4-4783-9AFF-EFDBF3AC0B26}">
      <dgm:prSet/>
      <dgm:spPr/>
      <dgm:t>
        <a:bodyPr/>
        <a:lstStyle/>
        <a:p>
          <a:endParaRPr lang="en-US"/>
        </a:p>
      </dgm:t>
    </dgm:pt>
    <dgm:pt modelId="{6EFA52A2-EF34-453A-B801-1EABCB82FA5E}" type="sibTrans" cxnId="{EAB6AB5C-88D4-4783-9AFF-EFDBF3AC0B26}">
      <dgm:prSet/>
      <dgm:spPr/>
      <dgm:t>
        <a:bodyPr/>
        <a:lstStyle/>
        <a:p>
          <a:endParaRPr lang="en-US"/>
        </a:p>
      </dgm:t>
    </dgm:pt>
    <dgm:pt modelId="{337EF468-9BC2-4700-9552-3A9262317A25}">
      <dgm:prSet/>
      <dgm:spPr/>
      <dgm:t>
        <a:bodyPr/>
        <a:lstStyle/>
        <a:p>
          <a:r>
            <a:rPr lang="en-US"/>
            <a:t>The reins provide moisture for the land, which is good for harvest</a:t>
          </a:r>
        </a:p>
      </dgm:t>
    </dgm:pt>
    <dgm:pt modelId="{EB1706D6-C097-408F-929C-70C890D2958E}" type="parTrans" cxnId="{C6903365-3F26-40AE-B784-8F17264AC0E1}">
      <dgm:prSet/>
      <dgm:spPr/>
      <dgm:t>
        <a:bodyPr/>
        <a:lstStyle/>
        <a:p>
          <a:endParaRPr lang="en-US"/>
        </a:p>
      </dgm:t>
    </dgm:pt>
    <dgm:pt modelId="{26220523-19C7-4624-A033-D5E4D21D9B8D}" type="sibTrans" cxnId="{C6903365-3F26-40AE-B784-8F17264AC0E1}">
      <dgm:prSet/>
      <dgm:spPr/>
      <dgm:t>
        <a:bodyPr/>
        <a:lstStyle/>
        <a:p>
          <a:endParaRPr lang="en-US"/>
        </a:p>
      </dgm:t>
    </dgm:pt>
    <dgm:pt modelId="{18342C0F-6B7F-4571-B50E-1E8F1BC01CC0}">
      <dgm:prSet/>
      <dgm:spPr/>
      <dgm:t>
        <a:bodyPr/>
        <a:lstStyle/>
        <a:p>
          <a:r>
            <a:rPr lang="en-US"/>
            <a:t>Rains also cool down the temperature, though causes suffering for the people and crops as well</a:t>
          </a:r>
        </a:p>
      </dgm:t>
    </dgm:pt>
    <dgm:pt modelId="{C081EF49-B437-43E8-A09E-8399ADB58846}" type="parTrans" cxnId="{CF229B57-13B7-4356-9818-DED40CDCDED6}">
      <dgm:prSet/>
      <dgm:spPr/>
      <dgm:t>
        <a:bodyPr/>
        <a:lstStyle/>
        <a:p>
          <a:endParaRPr lang="en-US"/>
        </a:p>
      </dgm:t>
    </dgm:pt>
    <dgm:pt modelId="{D2372632-25F4-40E3-ACCC-C682BF34A705}" type="sibTrans" cxnId="{CF229B57-13B7-4356-9818-DED40CDCDED6}">
      <dgm:prSet/>
      <dgm:spPr/>
      <dgm:t>
        <a:bodyPr/>
        <a:lstStyle/>
        <a:p>
          <a:endParaRPr lang="en-US"/>
        </a:p>
      </dgm:t>
    </dgm:pt>
    <dgm:pt modelId="{C545A4B2-08F3-4772-B64D-A4EC7FCD8BE2}">
      <dgm:prSet/>
      <dgm:spPr/>
      <dgm:t>
        <a:bodyPr/>
        <a:lstStyle/>
        <a:p>
          <a:r>
            <a:rPr lang="en-US"/>
            <a:t>Finally, saline water from the Bay of Bengal penetrates inland due to tidal bores from tropical cyclones from October to May – the lower delta being very flat (less than three meters above sea level) – this sometimes result in  colossal natural disasters </a:t>
          </a:r>
        </a:p>
      </dgm:t>
    </dgm:pt>
    <dgm:pt modelId="{287115E9-321F-4ADB-9409-C52ED3593731}" type="parTrans" cxnId="{988F233E-B34A-4B36-AC47-8D0718902014}">
      <dgm:prSet/>
      <dgm:spPr/>
      <dgm:t>
        <a:bodyPr/>
        <a:lstStyle/>
        <a:p>
          <a:endParaRPr lang="en-US"/>
        </a:p>
      </dgm:t>
    </dgm:pt>
    <dgm:pt modelId="{F39DC97D-3C93-4A1C-8AED-37C1CB529F39}" type="sibTrans" cxnId="{988F233E-B34A-4B36-AC47-8D0718902014}">
      <dgm:prSet/>
      <dgm:spPr/>
      <dgm:t>
        <a:bodyPr/>
        <a:lstStyle/>
        <a:p>
          <a:endParaRPr lang="en-US"/>
        </a:p>
      </dgm:t>
    </dgm:pt>
    <dgm:pt modelId="{BC8984ED-5E0A-4C3E-B493-B8D9A1D0FD4C}" type="pres">
      <dgm:prSet presAssocID="{95EA1B82-A304-4400-BC95-DC97047C2360}" presName="root" presStyleCnt="0">
        <dgm:presLayoutVars>
          <dgm:dir/>
          <dgm:resizeHandles val="exact"/>
        </dgm:presLayoutVars>
      </dgm:prSet>
      <dgm:spPr/>
    </dgm:pt>
    <dgm:pt modelId="{F6B5A59C-ADC9-4C7A-90D8-121AAB3CA89E}" type="pres">
      <dgm:prSet presAssocID="{95EA1B82-A304-4400-BC95-DC97047C2360}" presName="container" presStyleCnt="0">
        <dgm:presLayoutVars>
          <dgm:dir/>
          <dgm:resizeHandles val="exact"/>
        </dgm:presLayoutVars>
      </dgm:prSet>
      <dgm:spPr/>
    </dgm:pt>
    <dgm:pt modelId="{17874F6A-55DB-4501-8BAC-0CAE09832A2A}" type="pres">
      <dgm:prSet presAssocID="{C5D1969A-0802-4127-B820-4F9A472B9A7B}" presName="compNode" presStyleCnt="0"/>
      <dgm:spPr/>
    </dgm:pt>
    <dgm:pt modelId="{785D89B5-902C-4CE4-AE3C-F9BC972963B6}" type="pres">
      <dgm:prSet presAssocID="{C5D1969A-0802-4127-B820-4F9A472B9A7B}" presName="iconBgRect" presStyleLbl="bgShp" presStyleIdx="0" presStyleCnt="4"/>
      <dgm:spPr/>
    </dgm:pt>
    <dgm:pt modelId="{C1DCC7E4-8C9F-419D-AD35-2F95F3482DB7}" type="pres">
      <dgm:prSet presAssocID="{C5D1969A-0802-4127-B820-4F9A472B9A7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rtial Sun"/>
        </a:ext>
      </dgm:extLst>
    </dgm:pt>
    <dgm:pt modelId="{246A3F72-0B47-4C37-BFC0-A692C7F84420}" type="pres">
      <dgm:prSet presAssocID="{C5D1969A-0802-4127-B820-4F9A472B9A7B}" presName="spaceRect" presStyleCnt="0"/>
      <dgm:spPr/>
    </dgm:pt>
    <dgm:pt modelId="{2F0E2A43-9800-4C1B-8624-5494ADDBE52F}" type="pres">
      <dgm:prSet presAssocID="{C5D1969A-0802-4127-B820-4F9A472B9A7B}" presName="textRect" presStyleLbl="revTx" presStyleIdx="0" presStyleCnt="4">
        <dgm:presLayoutVars>
          <dgm:chMax val="1"/>
          <dgm:chPref val="1"/>
        </dgm:presLayoutVars>
      </dgm:prSet>
      <dgm:spPr/>
    </dgm:pt>
    <dgm:pt modelId="{AF140177-0602-4C47-AA9A-16689518EF01}" type="pres">
      <dgm:prSet presAssocID="{6EFA52A2-EF34-453A-B801-1EABCB82FA5E}" presName="sibTrans" presStyleLbl="sibTrans2D1" presStyleIdx="0" presStyleCnt="0"/>
      <dgm:spPr/>
    </dgm:pt>
    <dgm:pt modelId="{E5F3745F-9AB3-4085-A88B-3E8550270866}" type="pres">
      <dgm:prSet presAssocID="{337EF468-9BC2-4700-9552-3A9262317A25}" presName="compNode" presStyleCnt="0"/>
      <dgm:spPr/>
    </dgm:pt>
    <dgm:pt modelId="{B2A4AD36-73EC-42A7-A0D8-FD3DCC34AED4}" type="pres">
      <dgm:prSet presAssocID="{337EF468-9BC2-4700-9552-3A9262317A25}" presName="iconBgRect" presStyleLbl="bgShp" presStyleIdx="1" presStyleCnt="4"/>
      <dgm:spPr/>
    </dgm:pt>
    <dgm:pt modelId="{A1AFDC28-2858-471E-9C57-16AE1306147A}" type="pres">
      <dgm:prSet presAssocID="{337EF468-9BC2-4700-9552-3A9262317A2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rm scene"/>
        </a:ext>
      </dgm:extLst>
    </dgm:pt>
    <dgm:pt modelId="{28C5A657-FB43-420C-BDA7-94EDE6882C2D}" type="pres">
      <dgm:prSet presAssocID="{337EF468-9BC2-4700-9552-3A9262317A25}" presName="spaceRect" presStyleCnt="0"/>
      <dgm:spPr/>
    </dgm:pt>
    <dgm:pt modelId="{3B06A195-B00D-480A-A753-D8B7051D2BD0}" type="pres">
      <dgm:prSet presAssocID="{337EF468-9BC2-4700-9552-3A9262317A25}" presName="textRect" presStyleLbl="revTx" presStyleIdx="1" presStyleCnt="4">
        <dgm:presLayoutVars>
          <dgm:chMax val="1"/>
          <dgm:chPref val="1"/>
        </dgm:presLayoutVars>
      </dgm:prSet>
      <dgm:spPr/>
    </dgm:pt>
    <dgm:pt modelId="{DD5233E6-A322-4F30-8588-F9F2BBC49142}" type="pres">
      <dgm:prSet presAssocID="{26220523-19C7-4624-A033-D5E4D21D9B8D}" presName="sibTrans" presStyleLbl="sibTrans2D1" presStyleIdx="0" presStyleCnt="0"/>
      <dgm:spPr/>
    </dgm:pt>
    <dgm:pt modelId="{E29C81E7-7A2E-42E0-9614-0CFF2D4B35C8}" type="pres">
      <dgm:prSet presAssocID="{18342C0F-6B7F-4571-B50E-1E8F1BC01CC0}" presName="compNode" presStyleCnt="0"/>
      <dgm:spPr/>
    </dgm:pt>
    <dgm:pt modelId="{ABDC68DE-96AC-4C67-8DF9-E1F2DC73D20F}" type="pres">
      <dgm:prSet presAssocID="{18342C0F-6B7F-4571-B50E-1E8F1BC01CC0}" presName="iconBgRect" presStyleLbl="bgShp" presStyleIdx="2" presStyleCnt="4"/>
      <dgm:spPr/>
    </dgm:pt>
    <dgm:pt modelId="{4ACA5844-64CE-4FBB-8593-7DE17CC473AF}" type="pres">
      <dgm:prSet presAssocID="{18342C0F-6B7F-4571-B50E-1E8F1BC01CC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ainy scene"/>
        </a:ext>
      </dgm:extLst>
    </dgm:pt>
    <dgm:pt modelId="{D24E8EFC-E4B5-40D7-8ABE-EF8BA5E9BE62}" type="pres">
      <dgm:prSet presAssocID="{18342C0F-6B7F-4571-B50E-1E8F1BC01CC0}" presName="spaceRect" presStyleCnt="0"/>
      <dgm:spPr/>
    </dgm:pt>
    <dgm:pt modelId="{EB8891A8-5CB1-4D7A-BB2B-05B1A80D4A89}" type="pres">
      <dgm:prSet presAssocID="{18342C0F-6B7F-4571-B50E-1E8F1BC01CC0}" presName="textRect" presStyleLbl="revTx" presStyleIdx="2" presStyleCnt="4">
        <dgm:presLayoutVars>
          <dgm:chMax val="1"/>
          <dgm:chPref val="1"/>
        </dgm:presLayoutVars>
      </dgm:prSet>
      <dgm:spPr/>
    </dgm:pt>
    <dgm:pt modelId="{E68BDDA3-7254-4ABC-A386-2285276066F9}" type="pres">
      <dgm:prSet presAssocID="{D2372632-25F4-40E3-ACCC-C682BF34A705}" presName="sibTrans" presStyleLbl="sibTrans2D1" presStyleIdx="0" presStyleCnt="0"/>
      <dgm:spPr/>
    </dgm:pt>
    <dgm:pt modelId="{026AB970-850B-4981-8234-F8EB1FCB4E75}" type="pres">
      <dgm:prSet presAssocID="{C545A4B2-08F3-4772-B64D-A4EC7FCD8BE2}" presName="compNode" presStyleCnt="0"/>
      <dgm:spPr/>
    </dgm:pt>
    <dgm:pt modelId="{8019BBB9-B3C2-4162-A612-685D298D6A54}" type="pres">
      <dgm:prSet presAssocID="{C545A4B2-08F3-4772-B64D-A4EC7FCD8BE2}" presName="iconBgRect" presStyleLbl="bgShp" presStyleIdx="3" presStyleCnt="4"/>
      <dgm:spPr/>
    </dgm:pt>
    <dgm:pt modelId="{1A4FD394-C07F-4A19-93FB-DD2BB9B205FB}" type="pres">
      <dgm:prSet presAssocID="{C545A4B2-08F3-4772-B64D-A4EC7FCD8BE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idge scene"/>
        </a:ext>
      </dgm:extLst>
    </dgm:pt>
    <dgm:pt modelId="{E1C907C7-C4E3-42F8-B13A-9A0C77000476}" type="pres">
      <dgm:prSet presAssocID="{C545A4B2-08F3-4772-B64D-A4EC7FCD8BE2}" presName="spaceRect" presStyleCnt="0"/>
      <dgm:spPr/>
    </dgm:pt>
    <dgm:pt modelId="{954BD725-4A58-4A43-B221-56278F8BBCB8}" type="pres">
      <dgm:prSet presAssocID="{C545A4B2-08F3-4772-B64D-A4EC7FCD8BE2}" presName="textRect" presStyleLbl="revTx" presStyleIdx="3" presStyleCnt="4">
        <dgm:presLayoutVars>
          <dgm:chMax val="1"/>
          <dgm:chPref val="1"/>
        </dgm:presLayoutVars>
      </dgm:prSet>
      <dgm:spPr/>
    </dgm:pt>
  </dgm:ptLst>
  <dgm:cxnLst>
    <dgm:cxn modelId="{78DC3311-D9AE-43D8-9917-940EE3ED748A}" type="presOf" srcId="{C5D1969A-0802-4127-B820-4F9A472B9A7B}" destId="{2F0E2A43-9800-4C1B-8624-5494ADDBE52F}" srcOrd="0" destOrd="0" presId="urn:microsoft.com/office/officeart/2018/2/layout/IconCircleList"/>
    <dgm:cxn modelId="{8267C536-C8A1-472D-80AF-AE3E8F950937}" type="presOf" srcId="{6EFA52A2-EF34-453A-B801-1EABCB82FA5E}" destId="{AF140177-0602-4C47-AA9A-16689518EF01}" srcOrd="0" destOrd="0" presId="urn:microsoft.com/office/officeart/2018/2/layout/IconCircleList"/>
    <dgm:cxn modelId="{988F233E-B34A-4B36-AC47-8D0718902014}" srcId="{95EA1B82-A304-4400-BC95-DC97047C2360}" destId="{C545A4B2-08F3-4772-B64D-A4EC7FCD8BE2}" srcOrd="3" destOrd="0" parTransId="{287115E9-321F-4ADB-9409-C52ED3593731}" sibTransId="{F39DC97D-3C93-4A1C-8AED-37C1CB529F39}"/>
    <dgm:cxn modelId="{EAB6AB5C-88D4-4783-9AFF-EFDBF3AC0B26}" srcId="{95EA1B82-A304-4400-BC95-DC97047C2360}" destId="{C5D1969A-0802-4127-B820-4F9A472B9A7B}" srcOrd="0" destOrd="0" parTransId="{AC37F786-C279-41F5-BB07-C87BF75BDB24}" sibTransId="{6EFA52A2-EF34-453A-B801-1EABCB82FA5E}"/>
    <dgm:cxn modelId="{C6903365-3F26-40AE-B784-8F17264AC0E1}" srcId="{95EA1B82-A304-4400-BC95-DC97047C2360}" destId="{337EF468-9BC2-4700-9552-3A9262317A25}" srcOrd="1" destOrd="0" parTransId="{EB1706D6-C097-408F-929C-70C890D2958E}" sibTransId="{26220523-19C7-4624-A033-D5E4D21D9B8D}"/>
    <dgm:cxn modelId="{2F365648-B7F6-40E0-AD68-66529BB7B66B}" type="presOf" srcId="{337EF468-9BC2-4700-9552-3A9262317A25}" destId="{3B06A195-B00D-480A-A753-D8B7051D2BD0}" srcOrd="0" destOrd="0" presId="urn:microsoft.com/office/officeart/2018/2/layout/IconCircleList"/>
    <dgm:cxn modelId="{CF229B57-13B7-4356-9818-DED40CDCDED6}" srcId="{95EA1B82-A304-4400-BC95-DC97047C2360}" destId="{18342C0F-6B7F-4571-B50E-1E8F1BC01CC0}" srcOrd="2" destOrd="0" parTransId="{C081EF49-B437-43E8-A09E-8399ADB58846}" sibTransId="{D2372632-25F4-40E3-ACCC-C682BF34A705}"/>
    <dgm:cxn modelId="{A26A9F85-3B11-4441-82F5-629B835A0107}" type="presOf" srcId="{18342C0F-6B7F-4571-B50E-1E8F1BC01CC0}" destId="{EB8891A8-5CB1-4D7A-BB2B-05B1A80D4A89}" srcOrd="0" destOrd="0" presId="urn:microsoft.com/office/officeart/2018/2/layout/IconCircleList"/>
    <dgm:cxn modelId="{EEAD0F9E-4B6C-4D23-A88B-FA4D4E848428}" type="presOf" srcId="{95EA1B82-A304-4400-BC95-DC97047C2360}" destId="{BC8984ED-5E0A-4C3E-B493-B8D9A1D0FD4C}" srcOrd="0" destOrd="0" presId="urn:microsoft.com/office/officeart/2018/2/layout/IconCircleList"/>
    <dgm:cxn modelId="{4AD77DB3-A10D-47BA-998C-830C686F1842}" type="presOf" srcId="{C545A4B2-08F3-4772-B64D-A4EC7FCD8BE2}" destId="{954BD725-4A58-4A43-B221-56278F8BBCB8}" srcOrd="0" destOrd="0" presId="urn:microsoft.com/office/officeart/2018/2/layout/IconCircleList"/>
    <dgm:cxn modelId="{068B57E6-9D55-4E64-8F4A-22B36A6105C8}" type="presOf" srcId="{26220523-19C7-4624-A033-D5E4D21D9B8D}" destId="{DD5233E6-A322-4F30-8588-F9F2BBC49142}" srcOrd="0" destOrd="0" presId="urn:microsoft.com/office/officeart/2018/2/layout/IconCircleList"/>
    <dgm:cxn modelId="{015D0BF0-5572-4EB5-8F18-947C419D239E}" type="presOf" srcId="{D2372632-25F4-40E3-ACCC-C682BF34A705}" destId="{E68BDDA3-7254-4ABC-A386-2285276066F9}" srcOrd="0" destOrd="0" presId="urn:microsoft.com/office/officeart/2018/2/layout/IconCircleList"/>
    <dgm:cxn modelId="{BE165F47-3C72-4CFF-9B20-CF13909CEB44}" type="presParOf" srcId="{BC8984ED-5E0A-4C3E-B493-B8D9A1D0FD4C}" destId="{F6B5A59C-ADC9-4C7A-90D8-121AAB3CA89E}" srcOrd="0" destOrd="0" presId="urn:microsoft.com/office/officeart/2018/2/layout/IconCircleList"/>
    <dgm:cxn modelId="{198AC556-652A-4E43-BCBD-03A51D601DC0}" type="presParOf" srcId="{F6B5A59C-ADC9-4C7A-90D8-121AAB3CA89E}" destId="{17874F6A-55DB-4501-8BAC-0CAE09832A2A}" srcOrd="0" destOrd="0" presId="urn:microsoft.com/office/officeart/2018/2/layout/IconCircleList"/>
    <dgm:cxn modelId="{8F449567-04F2-4D2E-9504-D06C36A10187}" type="presParOf" srcId="{17874F6A-55DB-4501-8BAC-0CAE09832A2A}" destId="{785D89B5-902C-4CE4-AE3C-F9BC972963B6}" srcOrd="0" destOrd="0" presId="urn:microsoft.com/office/officeart/2018/2/layout/IconCircleList"/>
    <dgm:cxn modelId="{6CF1754D-8993-4813-AC53-80697777ACCB}" type="presParOf" srcId="{17874F6A-55DB-4501-8BAC-0CAE09832A2A}" destId="{C1DCC7E4-8C9F-419D-AD35-2F95F3482DB7}" srcOrd="1" destOrd="0" presId="urn:microsoft.com/office/officeart/2018/2/layout/IconCircleList"/>
    <dgm:cxn modelId="{6557F11C-4B3F-41F7-870A-6535835CDF17}" type="presParOf" srcId="{17874F6A-55DB-4501-8BAC-0CAE09832A2A}" destId="{246A3F72-0B47-4C37-BFC0-A692C7F84420}" srcOrd="2" destOrd="0" presId="urn:microsoft.com/office/officeart/2018/2/layout/IconCircleList"/>
    <dgm:cxn modelId="{4B8B0918-DE47-4E5A-9AF4-FB3B77119956}" type="presParOf" srcId="{17874F6A-55DB-4501-8BAC-0CAE09832A2A}" destId="{2F0E2A43-9800-4C1B-8624-5494ADDBE52F}" srcOrd="3" destOrd="0" presId="urn:microsoft.com/office/officeart/2018/2/layout/IconCircleList"/>
    <dgm:cxn modelId="{E9E44F45-E496-4C8A-A459-A71D6CA0AE2B}" type="presParOf" srcId="{F6B5A59C-ADC9-4C7A-90D8-121AAB3CA89E}" destId="{AF140177-0602-4C47-AA9A-16689518EF01}" srcOrd="1" destOrd="0" presId="urn:microsoft.com/office/officeart/2018/2/layout/IconCircleList"/>
    <dgm:cxn modelId="{8DE06839-F7BF-4FDD-B936-C5954919EA49}" type="presParOf" srcId="{F6B5A59C-ADC9-4C7A-90D8-121AAB3CA89E}" destId="{E5F3745F-9AB3-4085-A88B-3E8550270866}" srcOrd="2" destOrd="0" presId="urn:microsoft.com/office/officeart/2018/2/layout/IconCircleList"/>
    <dgm:cxn modelId="{89FC73BA-84EE-4977-A804-6B78D38C4FA4}" type="presParOf" srcId="{E5F3745F-9AB3-4085-A88B-3E8550270866}" destId="{B2A4AD36-73EC-42A7-A0D8-FD3DCC34AED4}" srcOrd="0" destOrd="0" presId="urn:microsoft.com/office/officeart/2018/2/layout/IconCircleList"/>
    <dgm:cxn modelId="{68A4AC7A-F930-44CB-A002-D189B6B30E7D}" type="presParOf" srcId="{E5F3745F-9AB3-4085-A88B-3E8550270866}" destId="{A1AFDC28-2858-471E-9C57-16AE1306147A}" srcOrd="1" destOrd="0" presId="urn:microsoft.com/office/officeart/2018/2/layout/IconCircleList"/>
    <dgm:cxn modelId="{58C2163D-ADD9-4835-AD21-4B683758ED12}" type="presParOf" srcId="{E5F3745F-9AB3-4085-A88B-3E8550270866}" destId="{28C5A657-FB43-420C-BDA7-94EDE6882C2D}" srcOrd="2" destOrd="0" presId="urn:microsoft.com/office/officeart/2018/2/layout/IconCircleList"/>
    <dgm:cxn modelId="{A5B18AA8-C37A-4CCD-8F1F-1EFAE4E576DE}" type="presParOf" srcId="{E5F3745F-9AB3-4085-A88B-3E8550270866}" destId="{3B06A195-B00D-480A-A753-D8B7051D2BD0}" srcOrd="3" destOrd="0" presId="urn:microsoft.com/office/officeart/2018/2/layout/IconCircleList"/>
    <dgm:cxn modelId="{6FB3DDD0-368C-4A0E-8494-4109AB7FD8B2}" type="presParOf" srcId="{F6B5A59C-ADC9-4C7A-90D8-121AAB3CA89E}" destId="{DD5233E6-A322-4F30-8588-F9F2BBC49142}" srcOrd="3" destOrd="0" presId="urn:microsoft.com/office/officeart/2018/2/layout/IconCircleList"/>
    <dgm:cxn modelId="{77870476-D480-4D6D-A03B-4C847456B83D}" type="presParOf" srcId="{F6B5A59C-ADC9-4C7A-90D8-121AAB3CA89E}" destId="{E29C81E7-7A2E-42E0-9614-0CFF2D4B35C8}" srcOrd="4" destOrd="0" presId="urn:microsoft.com/office/officeart/2018/2/layout/IconCircleList"/>
    <dgm:cxn modelId="{665C8F7E-D24B-40EF-8B1A-3A275148001B}" type="presParOf" srcId="{E29C81E7-7A2E-42E0-9614-0CFF2D4B35C8}" destId="{ABDC68DE-96AC-4C67-8DF9-E1F2DC73D20F}" srcOrd="0" destOrd="0" presId="urn:microsoft.com/office/officeart/2018/2/layout/IconCircleList"/>
    <dgm:cxn modelId="{30564F9E-6D77-4935-AA1B-1D450E316568}" type="presParOf" srcId="{E29C81E7-7A2E-42E0-9614-0CFF2D4B35C8}" destId="{4ACA5844-64CE-4FBB-8593-7DE17CC473AF}" srcOrd="1" destOrd="0" presId="urn:microsoft.com/office/officeart/2018/2/layout/IconCircleList"/>
    <dgm:cxn modelId="{3B364FC9-1090-45B0-BA73-DE351F8196C3}" type="presParOf" srcId="{E29C81E7-7A2E-42E0-9614-0CFF2D4B35C8}" destId="{D24E8EFC-E4B5-40D7-8ABE-EF8BA5E9BE62}" srcOrd="2" destOrd="0" presId="urn:microsoft.com/office/officeart/2018/2/layout/IconCircleList"/>
    <dgm:cxn modelId="{554DC388-80AC-4EF2-876C-885CDF8C646E}" type="presParOf" srcId="{E29C81E7-7A2E-42E0-9614-0CFF2D4B35C8}" destId="{EB8891A8-5CB1-4D7A-BB2B-05B1A80D4A89}" srcOrd="3" destOrd="0" presId="urn:microsoft.com/office/officeart/2018/2/layout/IconCircleList"/>
    <dgm:cxn modelId="{68E2E88C-29F8-419B-BFCA-E9E6AF950188}" type="presParOf" srcId="{F6B5A59C-ADC9-4C7A-90D8-121AAB3CA89E}" destId="{E68BDDA3-7254-4ABC-A386-2285276066F9}" srcOrd="5" destOrd="0" presId="urn:microsoft.com/office/officeart/2018/2/layout/IconCircleList"/>
    <dgm:cxn modelId="{665F8DAE-E80A-4F5E-902E-B2456A115C09}" type="presParOf" srcId="{F6B5A59C-ADC9-4C7A-90D8-121AAB3CA89E}" destId="{026AB970-850B-4981-8234-F8EB1FCB4E75}" srcOrd="6" destOrd="0" presId="urn:microsoft.com/office/officeart/2018/2/layout/IconCircleList"/>
    <dgm:cxn modelId="{31065C7D-D12C-4C6D-8EA2-CF9870E9327B}" type="presParOf" srcId="{026AB970-850B-4981-8234-F8EB1FCB4E75}" destId="{8019BBB9-B3C2-4162-A612-685D298D6A54}" srcOrd="0" destOrd="0" presId="urn:microsoft.com/office/officeart/2018/2/layout/IconCircleList"/>
    <dgm:cxn modelId="{DBB8C787-5225-4B02-9298-F0653D6BF85D}" type="presParOf" srcId="{026AB970-850B-4981-8234-F8EB1FCB4E75}" destId="{1A4FD394-C07F-4A19-93FB-DD2BB9B205FB}" srcOrd="1" destOrd="0" presId="urn:microsoft.com/office/officeart/2018/2/layout/IconCircleList"/>
    <dgm:cxn modelId="{97DCD9C3-C80D-4A7F-99B3-CA083C48EE97}" type="presParOf" srcId="{026AB970-850B-4981-8234-F8EB1FCB4E75}" destId="{E1C907C7-C4E3-42F8-B13A-9A0C77000476}" srcOrd="2" destOrd="0" presId="urn:microsoft.com/office/officeart/2018/2/layout/IconCircleList"/>
    <dgm:cxn modelId="{473E9A8B-513D-47EB-AA5B-08D9737ED5BB}" type="presParOf" srcId="{026AB970-850B-4981-8234-F8EB1FCB4E75}" destId="{954BD725-4A58-4A43-B221-56278F8BBCB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E1C781-3C95-44B4-9B65-F81D80F7E2C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A93539C-1871-487C-8902-4D02532A5D34}">
      <dgm:prSet/>
      <dgm:spPr/>
      <dgm:t>
        <a:bodyPr/>
        <a:lstStyle/>
        <a:p>
          <a:pPr>
            <a:defRPr cap="all"/>
          </a:pPr>
          <a:r>
            <a:rPr lang="en-US"/>
            <a:t>The largest mangrove forest (about 6,000 sq.km.)in the world – located in the South-West of Bangladesh, where Ganges-Brahmaputra merge with the Bay of Bengal</a:t>
          </a:r>
        </a:p>
      </dgm:t>
    </dgm:pt>
    <dgm:pt modelId="{D125DC26-AE1E-4021-8ADA-C3A3B69B8252}" type="parTrans" cxnId="{E24D5FE0-9644-4D84-91B9-9F3277C808BE}">
      <dgm:prSet/>
      <dgm:spPr/>
      <dgm:t>
        <a:bodyPr/>
        <a:lstStyle/>
        <a:p>
          <a:endParaRPr lang="en-US"/>
        </a:p>
      </dgm:t>
    </dgm:pt>
    <dgm:pt modelId="{75915A62-04BF-4595-A72F-740BAB70A2C2}" type="sibTrans" cxnId="{E24D5FE0-9644-4D84-91B9-9F3277C808BE}">
      <dgm:prSet/>
      <dgm:spPr/>
      <dgm:t>
        <a:bodyPr/>
        <a:lstStyle/>
        <a:p>
          <a:endParaRPr lang="en-US"/>
        </a:p>
      </dgm:t>
    </dgm:pt>
    <dgm:pt modelId="{C79E22B7-3FC7-4693-B1AC-51C9C6AEA6ED}">
      <dgm:prSet/>
      <dgm:spPr/>
      <dgm:t>
        <a:bodyPr/>
        <a:lstStyle/>
        <a:p>
          <a:pPr>
            <a:defRPr cap="all"/>
          </a:pPr>
          <a:r>
            <a:rPr lang="en-US"/>
            <a:t>A number of globally important and endangered species including Royal Bengal Tiger, Dolphins, Crocodiles, birds etc inhabit here</a:t>
          </a:r>
        </a:p>
      </dgm:t>
    </dgm:pt>
    <dgm:pt modelId="{35C2D1CD-0E9D-49BC-A07E-3DA05C3E15F1}" type="parTrans" cxnId="{DDDEB654-10F5-497B-A8AE-F965E78BDC8B}">
      <dgm:prSet/>
      <dgm:spPr/>
      <dgm:t>
        <a:bodyPr/>
        <a:lstStyle/>
        <a:p>
          <a:endParaRPr lang="en-US"/>
        </a:p>
      </dgm:t>
    </dgm:pt>
    <dgm:pt modelId="{35DC8AC4-3C81-44EB-BE82-B35E6C11EA45}" type="sibTrans" cxnId="{DDDEB654-10F5-497B-A8AE-F965E78BDC8B}">
      <dgm:prSet/>
      <dgm:spPr/>
      <dgm:t>
        <a:bodyPr/>
        <a:lstStyle/>
        <a:p>
          <a:endParaRPr lang="en-US"/>
        </a:p>
      </dgm:t>
    </dgm:pt>
    <dgm:pt modelId="{3EAD50A7-92EE-463B-B874-2E31EF4156CB}">
      <dgm:prSet/>
      <dgm:spPr/>
      <dgm:t>
        <a:bodyPr/>
        <a:lstStyle/>
        <a:p>
          <a:pPr>
            <a:defRPr cap="all"/>
          </a:pPr>
          <a:r>
            <a:rPr lang="en-US"/>
            <a:t>Sundarbans is the ‘silent protector’ of Bangladesh – acts as a shield against natural disasters like cyclone and tidal surge </a:t>
          </a:r>
        </a:p>
      </dgm:t>
    </dgm:pt>
    <dgm:pt modelId="{695F11F5-3E09-4A06-8249-E0BB69F7014A}" type="parTrans" cxnId="{CF79804D-FB59-420B-9C84-950DBEE9FCF5}">
      <dgm:prSet/>
      <dgm:spPr/>
      <dgm:t>
        <a:bodyPr/>
        <a:lstStyle/>
        <a:p>
          <a:endParaRPr lang="en-US"/>
        </a:p>
      </dgm:t>
    </dgm:pt>
    <dgm:pt modelId="{83152F00-FD90-420F-A406-1D4EC0B7AB79}" type="sibTrans" cxnId="{CF79804D-FB59-420B-9C84-950DBEE9FCF5}">
      <dgm:prSet/>
      <dgm:spPr/>
      <dgm:t>
        <a:bodyPr/>
        <a:lstStyle/>
        <a:p>
          <a:endParaRPr lang="en-US"/>
        </a:p>
      </dgm:t>
    </dgm:pt>
    <dgm:pt modelId="{EA14CC1A-A44D-4CA0-9F84-4EB29D85B22F}" type="pres">
      <dgm:prSet presAssocID="{06E1C781-3C95-44B4-9B65-F81D80F7E2C6}" presName="root" presStyleCnt="0">
        <dgm:presLayoutVars>
          <dgm:dir/>
          <dgm:resizeHandles val="exact"/>
        </dgm:presLayoutVars>
      </dgm:prSet>
      <dgm:spPr/>
    </dgm:pt>
    <dgm:pt modelId="{0904DBDC-70C5-4D8B-BEB1-2969FCA19502}" type="pres">
      <dgm:prSet presAssocID="{9A93539C-1871-487C-8902-4D02532A5D34}" presName="compNode" presStyleCnt="0"/>
      <dgm:spPr/>
    </dgm:pt>
    <dgm:pt modelId="{521DA4C2-44D0-4DC4-BFA2-CE3D082CD02D}" type="pres">
      <dgm:prSet presAssocID="{9A93539C-1871-487C-8902-4D02532A5D34}" presName="iconBgRect" presStyleLbl="bgShp" presStyleIdx="0" presStyleCnt="3"/>
      <dgm:spPr/>
    </dgm:pt>
    <dgm:pt modelId="{1A8926B4-966C-4A1C-BB24-B5F486AAFA6D}" type="pres">
      <dgm:prSet presAssocID="{9A93539C-1871-487C-8902-4D02532A5D3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rest scene"/>
        </a:ext>
      </dgm:extLst>
    </dgm:pt>
    <dgm:pt modelId="{668BECB7-088C-47D0-9AAF-340E3D48F905}" type="pres">
      <dgm:prSet presAssocID="{9A93539C-1871-487C-8902-4D02532A5D34}" presName="spaceRect" presStyleCnt="0"/>
      <dgm:spPr/>
    </dgm:pt>
    <dgm:pt modelId="{D7CA5FDB-70A8-48A2-BEB4-4BD02F6EB375}" type="pres">
      <dgm:prSet presAssocID="{9A93539C-1871-487C-8902-4D02532A5D34}" presName="textRect" presStyleLbl="revTx" presStyleIdx="0" presStyleCnt="3">
        <dgm:presLayoutVars>
          <dgm:chMax val="1"/>
          <dgm:chPref val="1"/>
        </dgm:presLayoutVars>
      </dgm:prSet>
      <dgm:spPr/>
    </dgm:pt>
    <dgm:pt modelId="{BE242E62-BB96-4446-9123-C2BAB5F6D102}" type="pres">
      <dgm:prSet presAssocID="{75915A62-04BF-4595-A72F-740BAB70A2C2}" presName="sibTrans" presStyleCnt="0"/>
      <dgm:spPr/>
    </dgm:pt>
    <dgm:pt modelId="{D2F260E4-30A9-4535-995F-C999DF6D88A7}" type="pres">
      <dgm:prSet presAssocID="{C79E22B7-3FC7-4693-B1AC-51C9C6AEA6ED}" presName="compNode" presStyleCnt="0"/>
      <dgm:spPr/>
    </dgm:pt>
    <dgm:pt modelId="{8A41DB4D-9A72-48B4-A136-416468B8B9AD}" type="pres">
      <dgm:prSet presAssocID="{C79E22B7-3FC7-4693-B1AC-51C9C6AEA6ED}" presName="iconBgRect" presStyleLbl="bgShp" presStyleIdx="1" presStyleCnt="3"/>
      <dgm:spPr/>
    </dgm:pt>
    <dgm:pt modelId="{CD2DF25C-3C7D-4FC6-898F-F64ADDFA954C}" type="pres">
      <dgm:prSet presAssocID="{C79E22B7-3FC7-4693-B1AC-51C9C6AEA6E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ocodile"/>
        </a:ext>
      </dgm:extLst>
    </dgm:pt>
    <dgm:pt modelId="{27C04B6B-6044-49CC-91B0-A4448DDC2398}" type="pres">
      <dgm:prSet presAssocID="{C79E22B7-3FC7-4693-B1AC-51C9C6AEA6ED}" presName="spaceRect" presStyleCnt="0"/>
      <dgm:spPr/>
    </dgm:pt>
    <dgm:pt modelId="{30B6177F-E4D4-437A-ACD9-4937AAE1A218}" type="pres">
      <dgm:prSet presAssocID="{C79E22B7-3FC7-4693-B1AC-51C9C6AEA6ED}" presName="textRect" presStyleLbl="revTx" presStyleIdx="1" presStyleCnt="3">
        <dgm:presLayoutVars>
          <dgm:chMax val="1"/>
          <dgm:chPref val="1"/>
        </dgm:presLayoutVars>
      </dgm:prSet>
      <dgm:spPr/>
    </dgm:pt>
    <dgm:pt modelId="{74B5F788-FFF4-4BF6-835E-282A3DB6A1BC}" type="pres">
      <dgm:prSet presAssocID="{35DC8AC4-3C81-44EB-BE82-B35E6C11EA45}" presName="sibTrans" presStyleCnt="0"/>
      <dgm:spPr/>
    </dgm:pt>
    <dgm:pt modelId="{348829BE-75ED-4A86-9A83-FAF639949DB7}" type="pres">
      <dgm:prSet presAssocID="{3EAD50A7-92EE-463B-B874-2E31EF4156CB}" presName="compNode" presStyleCnt="0"/>
      <dgm:spPr/>
    </dgm:pt>
    <dgm:pt modelId="{7A95BE97-46F7-44B1-8790-722BAD18A774}" type="pres">
      <dgm:prSet presAssocID="{3EAD50A7-92EE-463B-B874-2E31EF4156CB}" presName="iconBgRect" presStyleLbl="bgShp" presStyleIdx="2" presStyleCnt="3"/>
      <dgm:spPr/>
    </dgm:pt>
    <dgm:pt modelId="{92B867D2-BB5C-4454-B6F1-A4D4C8DB47EC}" type="pres">
      <dgm:prSet presAssocID="{3EAD50A7-92EE-463B-B874-2E31EF4156C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refighter"/>
        </a:ext>
      </dgm:extLst>
    </dgm:pt>
    <dgm:pt modelId="{EBC954CE-F7B1-42D0-938D-0BA4A2748E1D}" type="pres">
      <dgm:prSet presAssocID="{3EAD50A7-92EE-463B-B874-2E31EF4156CB}" presName="spaceRect" presStyleCnt="0"/>
      <dgm:spPr/>
    </dgm:pt>
    <dgm:pt modelId="{F5D1ADD4-579D-4BAE-BEC5-B019897A91AC}" type="pres">
      <dgm:prSet presAssocID="{3EAD50A7-92EE-463B-B874-2E31EF4156CB}" presName="textRect" presStyleLbl="revTx" presStyleIdx="2" presStyleCnt="3">
        <dgm:presLayoutVars>
          <dgm:chMax val="1"/>
          <dgm:chPref val="1"/>
        </dgm:presLayoutVars>
      </dgm:prSet>
      <dgm:spPr/>
    </dgm:pt>
  </dgm:ptLst>
  <dgm:cxnLst>
    <dgm:cxn modelId="{95E1E02A-07B2-431C-8570-68CDF869A655}" type="presOf" srcId="{9A93539C-1871-487C-8902-4D02532A5D34}" destId="{D7CA5FDB-70A8-48A2-BEB4-4BD02F6EB375}" srcOrd="0" destOrd="0" presId="urn:microsoft.com/office/officeart/2018/5/layout/IconCircleLabelList"/>
    <dgm:cxn modelId="{CF79804D-FB59-420B-9C84-950DBEE9FCF5}" srcId="{06E1C781-3C95-44B4-9B65-F81D80F7E2C6}" destId="{3EAD50A7-92EE-463B-B874-2E31EF4156CB}" srcOrd="2" destOrd="0" parTransId="{695F11F5-3E09-4A06-8249-E0BB69F7014A}" sibTransId="{83152F00-FD90-420F-A406-1D4EC0B7AB79}"/>
    <dgm:cxn modelId="{DDDEB654-10F5-497B-A8AE-F965E78BDC8B}" srcId="{06E1C781-3C95-44B4-9B65-F81D80F7E2C6}" destId="{C79E22B7-3FC7-4693-B1AC-51C9C6AEA6ED}" srcOrd="1" destOrd="0" parTransId="{35C2D1CD-0E9D-49BC-A07E-3DA05C3E15F1}" sibTransId="{35DC8AC4-3C81-44EB-BE82-B35E6C11EA45}"/>
    <dgm:cxn modelId="{DB795C99-15B5-47CF-A316-F6C7950601E9}" type="presOf" srcId="{06E1C781-3C95-44B4-9B65-F81D80F7E2C6}" destId="{EA14CC1A-A44D-4CA0-9F84-4EB29D85B22F}" srcOrd="0" destOrd="0" presId="urn:microsoft.com/office/officeart/2018/5/layout/IconCircleLabelList"/>
    <dgm:cxn modelId="{D26373BC-D32D-4433-9970-12DE760C0B52}" type="presOf" srcId="{3EAD50A7-92EE-463B-B874-2E31EF4156CB}" destId="{F5D1ADD4-579D-4BAE-BEC5-B019897A91AC}" srcOrd="0" destOrd="0" presId="urn:microsoft.com/office/officeart/2018/5/layout/IconCircleLabelList"/>
    <dgm:cxn modelId="{5D3D02DE-36FD-4596-B92D-F0668486693C}" type="presOf" srcId="{C79E22B7-3FC7-4693-B1AC-51C9C6AEA6ED}" destId="{30B6177F-E4D4-437A-ACD9-4937AAE1A218}" srcOrd="0" destOrd="0" presId="urn:microsoft.com/office/officeart/2018/5/layout/IconCircleLabelList"/>
    <dgm:cxn modelId="{E24D5FE0-9644-4D84-91B9-9F3277C808BE}" srcId="{06E1C781-3C95-44B4-9B65-F81D80F7E2C6}" destId="{9A93539C-1871-487C-8902-4D02532A5D34}" srcOrd="0" destOrd="0" parTransId="{D125DC26-AE1E-4021-8ADA-C3A3B69B8252}" sibTransId="{75915A62-04BF-4595-A72F-740BAB70A2C2}"/>
    <dgm:cxn modelId="{C9C4C739-A735-42AE-ADBB-696247F8A66F}" type="presParOf" srcId="{EA14CC1A-A44D-4CA0-9F84-4EB29D85B22F}" destId="{0904DBDC-70C5-4D8B-BEB1-2969FCA19502}" srcOrd="0" destOrd="0" presId="urn:microsoft.com/office/officeart/2018/5/layout/IconCircleLabelList"/>
    <dgm:cxn modelId="{FDCA4292-3D89-4F7F-8A97-631A79DB1287}" type="presParOf" srcId="{0904DBDC-70C5-4D8B-BEB1-2969FCA19502}" destId="{521DA4C2-44D0-4DC4-BFA2-CE3D082CD02D}" srcOrd="0" destOrd="0" presId="urn:microsoft.com/office/officeart/2018/5/layout/IconCircleLabelList"/>
    <dgm:cxn modelId="{D05E8A34-C9FC-45E0-83D9-7E2EC6685037}" type="presParOf" srcId="{0904DBDC-70C5-4D8B-BEB1-2969FCA19502}" destId="{1A8926B4-966C-4A1C-BB24-B5F486AAFA6D}" srcOrd="1" destOrd="0" presId="urn:microsoft.com/office/officeart/2018/5/layout/IconCircleLabelList"/>
    <dgm:cxn modelId="{661C62D9-CF39-40DD-9EC9-6FF4FDEAF948}" type="presParOf" srcId="{0904DBDC-70C5-4D8B-BEB1-2969FCA19502}" destId="{668BECB7-088C-47D0-9AAF-340E3D48F905}" srcOrd="2" destOrd="0" presId="urn:microsoft.com/office/officeart/2018/5/layout/IconCircleLabelList"/>
    <dgm:cxn modelId="{AB010724-22DA-4984-882F-AED776FDFB69}" type="presParOf" srcId="{0904DBDC-70C5-4D8B-BEB1-2969FCA19502}" destId="{D7CA5FDB-70A8-48A2-BEB4-4BD02F6EB375}" srcOrd="3" destOrd="0" presId="urn:microsoft.com/office/officeart/2018/5/layout/IconCircleLabelList"/>
    <dgm:cxn modelId="{8D8156F3-D04B-4D9A-95C7-08D1D64790C9}" type="presParOf" srcId="{EA14CC1A-A44D-4CA0-9F84-4EB29D85B22F}" destId="{BE242E62-BB96-4446-9123-C2BAB5F6D102}" srcOrd="1" destOrd="0" presId="urn:microsoft.com/office/officeart/2018/5/layout/IconCircleLabelList"/>
    <dgm:cxn modelId="{DD87A918-05E2-4316-89D1-18683C19BD08}" type="presParOf" srcId="{EA14CC1A-A44D-4CA0-9F84-4EB29D85B22F}" destId="{D2F260E4-30A9-4535-995F-C999DF6D88A7}" srcOrd="2" destOrd="0" presId="urn:microsoft.com/office/officeart/2018/5/layout/IconCircleLabelList"/>
    <dgm:cxn modelId="{13705B7F-4952-4EA7-9326-0B903B0EACFD}" type="presParOf" srcId="{D2F260E4-30A9-4535-995F-C999DF6D88A7}" destId="{8A41DB4D-9A72-48B4-A136-416468B8B9AD}" srcOrd="0" destOrd="0" presId="urn:microsoft.com/office/officeart/2018/5/layout/IconCircleLabelList"/>
    <dgm:cxn modelId="{21D39CEB-3DA5-4B3D-8B77-BF0C5143A909}" type="presParOf" srcId="{D2F260E4-30A9-4535-995F-C999DF6D88A7}" destId="{CD2DF25C-3C7D-4FC6-898F-F64ADDFA954C}" srcOrd="1" destOrd="0" presId="urn:microsoft.com/office/officeart/2018/5/layout/IconCircleLabelList"/>
    <dgm:cxn modelId="{70528D13-7215-4B12-9A01-7E91FD7894C6}" type="presParOf" srcId="{D2F260E4-30A9-4535-995F-C999DF6D88A7}" destId="{27C04B6B-6044-49CC-91B0-A4448DDC2398}" srcOrd="2" destOrd="0" presId="urn:microsoft.com/office/officeart/2018/5/layout/IconCircleLabelList"/>
    <dgm:cxn modelId="{5EC6970D-4D98-4BA2-B329-20641C5D3DFA}" type="presParOf" srcId="{D2F260E4-30A9-4535-995F-C999DF6D88A7}" destId="{30B6177F-E4D4-437A-ACD9-4937AAE1A218}" srcOrd="3" destOrd="0" presId="urn:microsoft.com/office/officeart/2018/5/layout/IconCircleLabelList"/>
    <dgm:cxn modelId="{3BE2F58A-AF16-441F-889B-A13E5E208B76}" type="presParOf" srcId="{EA14CC1A-A44D-4CA0-9F84-4EB29D85B22F}" destId="{74B5F788-FFF4-4BF6-835E-282A3DB6A1BC}" srcOrd="3" destOrd="0" presId="urn:microsoft.com/office/officeart/2018/5/layout/IconCircleLabelList"/>
    <dgm:cxn modelId="{942037ED-EB5F-4304-B697-2204EF849974}" type="presParOf" srcId="{EA14CC1A-A44D-4CA0-9F84-4EB29D85B22F}" destId="{348829BE-75ED-4A86-9A83-FAF639949DB7}" srcOrd="4" destOrd="0" presId="urn:microsoft.com/office/officeart/2018/5/layout/IconCircleLabelList"/>
    <dgm:cxn modelId="{539D8BD8-4801-44CD-AD7C-02DDD0F6FDDA}" type="presParOf" srcId="{348829BE-75ED-4A86-9A83-FAF639949DB7}" destId="{7A95BE97-46F7-44B1-8790-722BAD18A774}" srcOrd="0" destOrd="0" presId="urn:microsoft.com/office/officeart/2018/5/layout/IconCircleLabelList"/>
    <dgm:cxn modelId="{7658AC0E-D311-4057-9501-6854D7ECDF15}" type="presParOf" srcId="{348829BE-75ED-4A86-9A83-FAF639949DB7}" destId="{92B867D2-BB5C-4454-B6F1-A4D4C8DB47EC}" srcOrd="1" destOrd="0" presId="urn:microsoft.com/office/officeart/2018/5/layout/IconCircleLabelList"/>
    <dgm:cxn modelId="{FD415AA6-B81E-44CA-9A44-FF6D8AAB66DF}" type="presParOf" srcId="{348829BE-75ED-4A86-9A83-FAF639949DB7}" destId="{EBC954CE-F7B1-42D0-938D-0BA4A2748E1D}" srcOrd="2" destOrd="0" presId="urn:microsoft.com/office/officeart/2018/5/layout/IconCircleLabelList"/>
    <dgm:cxn modelId="{C47AFB8E-88C2-4AEF-8764-220757D0A4D6}" type="presParOf" srcId="{348829BE-75ED-4A86-9A83-FAF639949DB7}" destId="{F5D1ADD4-579D-4BAE-BEC5-B019897A91A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D89B5-902C-4CE4-AE3C-F9BC972963B6}">
      <dsp:nvSpPr>
        <dsp:cNvPr id="0" name=""/>
        <dsp:cNvSpPr/>
      </dsp:nvSpPr>
      <dsp:spPr>
        <a:xfrm>
          <a:off x="285138" y="458466"/>
          <a:ext cx="1373490" cy="137349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DCC7E4-8C9F-419D-AD35-2F95F3482DB7}">
      <dsp:nvSpPr>
        <dsp:cNvPr id="0" name=""/>
        <dsp:cNvSpPr/>
      </dsp:nvSpPr>
      <dsp:spPr>
        <a:xfrm>
          <a:off x="573571" y="746899"/>
          <a:ext cx="796624" cy="796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0E2A43-9800-4C1B-8624-5494ADDBE52F}">
      <dsp:nvSpPr>
        <dsp:cNvPr id="0" name=""/>
        <dsp:cNvSpPr/>
      </dsp:nvSpPr>
      <dsp:spPr>
        <a:xfrm>
          <a:off x="1952948" y="458466"/>
          <a:ext cx="3237513" cy="137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Around late May or early June – clouds above the Bay of Bengal result in torrential monsoon rains (thanks to the Himalayas) – continue till September</a:t>
          </a:r>
        </a:p>
      </dsp:txBody>
      <dsp:txXfrm>
        <a:off x="1952948" y="458466"/>
        <a:ext cx="3237513" cy="1373490"/>
      </dsp:txXfrm>
    </dsp:sp>
    <dsp:sp modelId="{B2A4AD36-73EC-42A7-A0D8-FD3DCC34AED4}">
      <dsp:nvSpPr>
        <dsp:cNvPr id="0" name=""/>
        <dsp:cNvSpPr/>
      </dsp:nvSpPr>
      <dsp:spPr>
        <a:xfrm>
          <a:off x="5754574" y="458466"/>
          <a:ext cx="1373490" cy="137349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AFDC28-2858-471E-9C57-16AE1306147A}">
      <dsp:nvSpPr>
        <dsp:cNvPr id="0" name=""/>
        <dsp:cNvSpPr/>
      </dsp:nvSpPr>
      <dsp:spPr>
        <a:xfrm>
          <a:off x="6043007" y="746899"/>
          <a:ext cx="796624" cy="796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06A195-B00D-480A-A753-D8B7051D2BD0}">
      <dsp:nvSpPr>
        <dsp:cNvPr id="0" name=""/>
        <dsp:cNvSpPr/>
      </dsp:nvSpPr>
      <dsp:spPr>
        <a:xfrm>
          <a:off x="7422384" y="458466"/>
          <a:ext cx="3237513" cy="137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The reins provide moisture for the land, which is good for harvest</a:t>
          </a:r>
        </a:p>
      </dsp:txBody>
      <dsp:txXfrm>
        <a:off x="7422384" y="458466"/>
        <a:ext cx="3237513" cy="1373490"/>
      </dsp:txXfrm>
    </dsp:sp>
    <dsp:sp modelId="{ABDC68DE-96AC-4C67-8DF9-E1F2DC73D20F}">
      <dsp:nvSpPr>
        <dsp:cNvPr id="0" name=""/>
        <dsp:cNvSpPr/>
      </dsp:nvSpPr>
      <dsp:spPr>
        <a:xfrm>
          <a:off x="285138" y="2582397"/>
          <a:ext cx="1373490" cy="137349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CA5844-64CE-4FBB-8593-7DE17CC473AF}">
      <dsp:nvSpPr>
        <dsp:cNvPr id="0" name=""/>
        <dsp:cNvSpPr/>
      </dsp:nvSpPr>
      <dsp:spPr>
        <a:xfrm>
          <a:off x="573571" y="2870830"/>
          <a:ext cx="796624" cy="796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8891A8-5CB1-4D7A-BB2B-05B1A80D4A89}">
      <dsp:nvSpPr>
        <dsp:cNvPr id="0" name=""/>
        <dsp:cNvSpPr/>
      </dsp:nvSpPr>
      <dsp:spPr>
        <a:xfrm>
          <a:off x="1952948" y="2582397"/>
          <a:ext cx="3237513" cy="137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Rains also cool down the temperature, though causes suffering for the people and crops as well</a:t>
          </a:r>
        </a:p>
      </dsp:txBody>
      <dsp:txXfrm>
        <a:off x="1952948" y="2582397"/>
        <a:ext cx="3237513" cy="1373490"/>
      </dsp:txXfrm>
    </dsp:sp>
    <dsp:sp modelId="{8019BBB9-B3C2-4162-A612-685D298D6A54}">
      <dsp:nvSpPr>
        <dsp:cNvPr id="0" name=""/>
        <dsp:cNvSpPr/>
      </dsp:nvSpPr>
      <dsp:spPr>
        <a:xfrm>
          <a:off x="5754574" y="2582397"/>
          <a:ext cx="1373490" cy="137349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4FD394-C07F-4A19-93FB-DD2BB9B205FB}">
      <dsp:nvSpPr>
        <dsp:cNvPr id="0" name=""/>
        <dsp:cNvSpPr/>
      </dsp:nvSpPr>
      <dsp:spPr>
        <a:xfrm>
          <a:off x="6043007" y="2870830"/>
          <a:ext cx="796624" cy="7966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4BD725-4A58-4A43-B221-56278F8BBCB8}">
      <dsp:nvSpPr>
        <dsp:cNvPr id="0" name=""/>
        <dsp:cNvSpPr/>
      </dsp:nvSpPr>
      <dsp:spPr>
        <a:xfrm>
          <a:off x="7422384" y="2582397"/>
          <a:ext cx="3237513" cy="137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Finally, saline water from the Bay of Bengal penetrates inland due to tidal bores from tropical cyclones from October to May – the lower delta being very flat (less than three meters above sea level) – this sometimes result in  colossal natural disasters </a:t>
          </a:r>
        </a:p>
      </dsp:txBody>
      <dsp:txXfrm>
        <a:off x="7422384" y="2582397"/>
        <a:ext cx="3237513" cy="13734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1DA4C2-44D0-4DC4-BFA2-CE3D082CD02D}">
      <dsp:nvSpPr>
        <dsp:cNvPr id="0" name=""/>
        <dsp:cNvSpPr/>
      </dsp:nvSpPr>
      <dsp:spPr>
        <a:xfrm>
          <a:off x="672175" y="458215"/>
          <a:ext cx="1852875" cy="18528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8926B4-966C-4A1C-BB24-B5F486AAFA6D}">
      <dsp:nvSpPr>
        <dsp:cNvPr id="0" name=""/>
        <dsp:cNvSpPr/>
      </dsp:nvSpPr>
      <dsp:spPr>
        <a:xfrm>
          <a:off x="1067050" y="853090"/>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CA5FDB-70A8-48A2-BEB4-4BD02F6EB375}">
      <dsp:nvSpPr>
        <dsp:cNvPr id="0" name=""/>
        <dsp:cNvSpPr/>
      </dsp:nvSpPr>
      <dsp:spPr>
        <a:xfrm>
          <a:off x="79862" y="2888215"/>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largest mangrove forest (about 6,000 sq.km.)in the world – located in the South-West of Bangladesh, where Ganges-Brahmaputra merge with the Bay of Bengal</a:t>
          </a:r>
        </a:p>
      </dsp:txBody>
      <dsp:txXfrm>
        <a:off x="79862" y="2888215"/>
        <a:ext cx="3037500" cy="720000"/>
      </dsp:txXfrm>
    </dsp:sp>
    <dsp:sp modelId="{8A41DB4D-9A72-48B4-A136-416468B8B9AD}">
      <dsp:nvSpPr>
        <dsp:cNvPr id="0" name=""/>
        <dsp:cNvSpPr/>
      </dsp:nvSpPr>
      <dsp:spPr>
        <a:xfrm>
          <a:off x="4241237" y="458215"/>
          <a:ext cx="1852875" cy="18528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2DF25C-3C7D-4FC6-898F-F64ADDFA954C}">
      <dsp:nvSpPr>
        <dsp:cNvPr id="0" name=""/>
        <dsp:cNvSpPr/>
      </dsp:nvSpPr>
      <dsp:spPr>
        <a:xfrm>
          <a:off x="4636112" y="853090"/>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B6177F-E4D4-437A-ACD9-4937AAE1A218}">
      <dsp:nvSpPr>
        <dsp:cNvPr id="0" name=""/>
        <dsp:cNvSpPr/>
      </dsp:nvSpPr>
      <dsp:spPr>
        <a:xfrm>
          <a:off x="3648925" y="2888215"/>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 number of globally important and endangered species including Royal Bengal Tiger, Dolphins, Crocodiles, birds etc inhabit here</a:t>
          </a:r>
        </a:p>
      </dsp:txBody>
      <dsp:txXfrm>
        <a:off x="3648925" y="2888215"/>
        <a:ext cx="3037500" cy="720000"/>
      </dsp:txXfrm>
    </dsp:sp>
    <dsp:sp modelId="{7A95BE97-46F7-44B1-8790-722BAD18A774}">
      <dsp:nvSpPr>
        <dsp:cNvPr id="0" name=""/>
        <dsp:cNvSpPr/>
      </dsp:nvSpPr>
      <dsp:spPr>
        <a:xfrm>
          <a:off x="7810300" y="458215"/>
          <a:ext cx="1852875" cy="185287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B867D2-BB5C-4454-B6F1-A4D4C8DB47EC}">
      <dsp:nvSpPr>
        <dsp:cNvPr id="0" name=""/>
        <dsp:cNvSpPr/>
      </dsp:nvSpPr>
      <dsp:spPr>
        <a:xfrm>
          <a:off x="8205175" y="853090"/>
          <a:ext cx="1063125" cy="1063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D1ADD4-579D-4BAE-BEC5-B019897A91AC}">
      <dsp:nvSpPr>
        <dsp:cNvPr id="0" name=""/>
        <dsp:cNvSpPr/>
      </dsp:nvSpPr>
      <dsp:spPr>
        <a:xfrm>
          <a:off x="7217987" y="2888215"/>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Sundarbans is the ‘silent protector’ of Bangladesh – acts as a shield against natural disasters like cyclone and tidal surge </a:t>
          </a:r>
        </a:p>
      </dsp:txBody>
      <dsp:txXfrm>
        <a:off x="7217987" y="2888215"/>
        <a:ext cx="30375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146" cy="466017"/>
          </a:xfrm>
          <a:prstGeom prst="rect">
            <a:avLst/>
          </a:prstGeom>
        </p:spPr>
        <p:txBody>
          <a:bodyPr vert="horz" lIns="92025" tIns="46013" rIns="92025" bIns="46013" rtlCol="0"/>
          <a:lstStyle>
            <a:lvl1pPr algn="l">
              <a:defRPr sz="1200"/>
            </a:lvl1pPr>
          </a:lstStyle>
          <a:p>
            <a:endParaRPr lang="en-US"/>
          </a:p>
        </p:txBody>
      </p:sp>
      <p:sp>
        <p:nvSpPr>
          <p:cNvPr id="3" name="Date Placeholder 2"/>
          <p:cNvSpPr>
            <a:spLocks noGrp="1"/>
          </p:cNvSpPr>
          <p:nvPr>
            <p:ph type="dt" idx="1"/>
          </p:nvPr>
        </p:nvSpPr>
        <p:spPr>
          <a:xfrm>
            <a:off x="3971654" y="0"/>
            <a:ext cx="3037146" cy="466017"/>
          </a:xfrm>
          <a:prstGeom prst="rect">
            <a:avLst/>
          </a:prstGeom>
        </p:spPr>
        <p:txBody>
          <a:bodyPr vert="horz" lIns="92025" tIns="46013" rIns="92025" bIns="46013" rtlCol="0"/>
          <a:lstStyle>
            <a:lvl1pPr algn="r">
              <a:defRPr sz="1200"/>
            </a:lvl1pPr>
          </a:lstStyle>
          <a:p>
            <a:fld id="{195D72BD-19E3-48F9-B345-202E886ADAB2}" type="datetimeFigureOut">
              <a:rPr lang="en-US" smtClean="0"/>
              <a:t>23-Jul-25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2025" tIns="46013" rIns="92025" bIns="46013" rtlCol="0" anchor="ctr"/>
          <a:lstStyle/>
          <a:p>
            <a:endParaRPr lang="en-US"/>
          </a:p>
        </p:txBody>
      </p:sp>
      <p:sp>
        <p:nvSpPr>
          <p:cNvPr id="5" name="Notes Placeholder 4"/>
          <p:cNvSpPr>
            <a:spLocks noGrp="1"/>
          </p:cNvSpPr>
          <p:nvPr>
            <p:ph type="body" sz="quarter" idx="3"/>
          </p:nvPr>
        </p:nvSpPr>
        <p:spPr>
          <a:xfrm>
            <a:off x="700880" y="4473444"/>
            <a:ext cx="5608640" cy="3661106"/>
          </a:xfrm>
          <a:prstGeom prst="rect">
            <a:avLst/>
          </a:prstGeom>
        </p:spPr>
        <p:txBody>
          <a:bodyPr vert="horz" lIns="92025" tIns="46013" rIns="92025" bIns="4601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30383"/>
            <a:ext cx="3037146" cy="466017"/>
          </a:xfrm>
          <a:prstGeom prst="rect">
            <a:avLst/>
          </a:prstGeom>
        </p:spPr>
        <p:txBody>
          <a:bodyPr vert="horz" lIns="92025" tIns="46013" rIns="92025" bIns="46013" rtlCol="0" anchor="b"/>
          <a:lstStyle>
            <a:lvl1pPr algn="l">
              <a:defRPr sz="1200"/>
            </a:lvl1pPr>
          </a:lstStyle>
          <a:p>
            <a:endParaRPr lang="en-US"/>
          </a:p>
        </p:txBody>
      </p:sp>
      <p:sp>
        <p:nvSpPr>
          <p:cNvPr id="7" name="Slide Number Placeholder 6"/>
          <p:cNvSpPr>
            <a:spLocks noGrp="1"/>
          </p:cNvSpPr>
          <p:nvPr>
            <p:ph type="sldNum" sz="quarter" idx="5"/>
          </p:nvPr>
        </p:nvSpPr>
        <p:spPr>
          <a:xfrm>
            <a:off x="3971654" y="8830383"/>
            <a:ext cx="3037146" cy="466017"/>
          </a:xfrm>
          <a:prstGeom prst="rect">
            <a:avLst/>
          </a:prstGeom>
        </p:spPr>
        <p:txBody>
          <a:bodyPr vert="horz" lIns="92025" tIns="46013" rIns="92025" bIns="46013" rtlCol="0" anchor="b"/>
          <a:lstStyle>
            <a:lvl1pPr algn="r">
              <a:defRPr sz="1200"/>
            </a:lvl1pPr>
          </a:lstStyle>
          <a:p>
            <a:fld id="{601DB9F5-59E2-466E-854D-BF0C9CB1E15F}" type="slidenum">
              <a:rPr lang="en-US" smtClean="0"/>
              <a:t>‹#›</a:t>
            </a:fld>
            <a:endParaRPr lang="en-US"/>
          </a:p>
        </p:txBody>
      </p:sp>
    </p:spTree>
    <p:extLst>
      <p:ext uri="{BB962C8B-B14F-4D97-AF65-F5344CB8AC3E}">
        <p14:creationId xmlns:p14="http://schemas.microsoft.com/office/powerpoint/2010/main" val="2129601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DB9F5-59E2-466E-854D-BF0C9CB1E15F}" type="slidenum">
              <a:rPr lang="en-US" smtClean="0"/>
              <a:t>1</a:t>
            </a:fld>
            <a:endParaRPr lang="en-US"/>
          </a:p>
        </p:txBody>
      </p:sp>
    </p:spTree>
    <p:extLst>
      <p:ext uri="{BB962C8B-B14F-4D97-AF65-F5344CB8AC3E}">
        <p14:creationId xmlns:p14="http://schemas.microsoft.com/office/powerpoint/2010/main" val="3623538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6:notes"/>
          <p:cNvSpPr txBox="1">
            <a:spLocks noGrp="1"/>
          </p:cNvSpPr>
          <p:nvPr>
            <p:ph type="body" idx="1"/>
          </p:nvPr>
        </p:nvSpPr>
        <p:spPr>
          <a:xfrm>
            <a:off x="706640" y="4439290"/>
            <a:ext cx="5653125" cy="4205643"/>
          </a:xfrm>
          <a:prstGeom prst="rect">
            <a:avLst/>
          </a:prstGeom>
        </p:spPr>
        <p:txBody>
          <a:bodyPr spcFirstLastPara="1" wrap="square" lIns="93758" tIns="93758" rIns="93758" bIns="93758" anchor="t" anchorCtr="0">
            <a:noAutofit/>
          </a:bodyPr>
          <a:lstStyle/>
          <a:p>
            <a:endParaRPr/>
          </a:p>
        </p:txBody>
      </p:sp>
      <p:sp>
        <p:nvSpPr>
          <p:cNvPr id="298" name="Google Shape;298;p6:notes"/>
          <p:cNvSpPr>
            <a:spLocks noGrp="1" noRot="1" noChangeAspect="1"/>
          </p:cNvSpPr>
          <p:nvPr>
            <p:ph type="sldImg" idx="2"/>
          </p:nvPr>
        </p:nvSpPr>
        <p:spPr>
          <a:xfrm>
            <a:off x="417513" y="700088"/>
            <a:ext cx="6230937" cy="3505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79540F-A09C-4FBB-A50D-FDF6FACF6E5E}" type="datetimeFigureOut">
              <a:rPr lang="en-US" smtClean="0"/>
              <a:t>23-Jul-25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E380B-D55E-4B8A-997C-E0140BB13CAF}" type="slidenum">
              <a:rPr lang="en-US" smtClean="0"/>
              <a:t>‹#›</a:t>
            </a:fld>
            <a:endParaRPr lang="en-US"/>
          </a:p>
        </p:txBody>
      </p:sp>
    </p:spTree>
    <p:extLst>
      <p:ext uri="{BB962C8B-B14F-4D97-AF65-F5344CB8AC3E}">
        <p14:creationId xmlns:p14="http://schemas.microsoft.com/office/powerpoint/2010/main" val="3625120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79540F-A09C-4FBB-A50D-FDF6FACF6E5E}" type="datetimeFigureOut">
              <a:rPr lang="en-US" smtClean="0"/>
              <a:t>23-Jul-25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E380B-D55E-4B8A-997C-E0140BB13CAF}" type="slidenum">
              <a:rPr lang="en-US" smtClean="0"/>
              <a:t>‹#›</a:t>
            </a:fld>
            <a:endParaRPr lang="en-US"/>
          </a:p>
        </p:txBody>
      </p:sp>
    </p:spTree>
    <p:extLst>
      <p:ext uri="{BB962C8B-B14F-4D97-AF65-F5344CB8AC3E}">
        <p14:creationId xmlns:p14="http://schemas.microsoft.com/office/powerpoint/2010/main" val="215250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79540F-A09C-4FBB-A50D-FDF6FACF6E5E}" type="datetimeFigureOut">
              <a:rPr lang="en-US" smtClean="0"/>
              <a:t>23-Jul-25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E380B-D55E-4B8A-997C-E0140BB13CAF}" type="slidenum">
              <a:rPr lang="en-US" smtClean="0"/>
              <a:t>‹#›</a:t>
            </a:fld>
            <a:endParaRPr lang="en-US"/>
          </a:p>
        </p:txBody>
      </p:sp>
    </p:spTree>
    <p:extLst>
      <p:ext uri="{BB962C8B-B14F-4D97-AF65-F5344CB8AC3E}">
        <p14:creationId xmlns:p14="http://schemas.microsoft.com/office/powerpoint/2010/main" val="3257236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79540F-A09C-4FBB-A50D-FDF6FACF6E5E}" type="datetimeFigureOut">
              <a:rPr lang="en-US" smtClean="0"/>
              <a:t>23-Jul-25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E380B-D55E-4B8A-997C-E0140BB13CAF}" type="slidenum">
              <a:rPr lang="en-US" smtClean="0"/>
              <a:t>‹#›</a:t>
            </a:fld>
            <a:endParaRPr lang="en-US"/>
          </a:p>
        </p:txBody>
      </p:sp>
    </p:spTree>
    <p:extLst>
      <p:ext uri="{BB962C8B-B14F-4D97-AF65-F5344CB8AC3E}">
        <p14:creationId xmlns:p14="http://schemas.microsoft.com/office/powerpoint/2010/main" val="419397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79540F-A09C-4FBB-A50D-FDF6FACF6E5E}" type="datetimeFigureOut">
              <a:rPr lang="en-US" smtClean="0"/>
              <a:t>23-Jul-25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E380B-D55E-4B8A-997C-E0140BB13CAF}" type="slidenum">
              <a:rPr lang="en-US" smtClean="0"/>
              <a:t>‹#›</a:t>
            </a:fld>
            <a:endParaRPr lang="en-US"/>
          </a:p>
        </p:txBody>
      </p:sp>
    </p:spTree>
    <p:extLst>
      <p:ext uri="{BB962C8B-B14F-4D97-AF65-F5344CB8AC3E}">
        <p14:creationId xmlns:p14="http://schemas.microsoft.com/office/powerpoint/2010/main" val="332590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79540F-A09C-4FBB-A50D-FDF6FACF6E5E}" type="datetimeFigureOut">
              <a:rPr lang="en-US" smtClean="0"/>
              <a:t>23-Jul-25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E380B-D55E-4B8A-997C-E0140BB13CAF}" type="slidenum">
              <a:rPr lang="en-US" smtClean="0"/>
              <a:t>‹#›</a:t>
            </a:fld>
            <a:endParaRPr lang="en-US"/>
          </a:p>
        </p:txBody>
      </p:sp>
    </p:spTree>
    <p:extLst>
      <p:ext uri="{BB962C8B-B14F-4D97-AF65-F5344CB8AC3E}">
        <p14:creationId xmlns:p14="http://schemas.microsoft.com/office/powerpoint/2010/main" val="152902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79540F-A09C-4FBB-A50D-FDF6FACF6E5E}" type="datetimeFigureOut">
              <a:rPr lang="en-US" smtClean="0"/>
              <a:t>23-Jul-25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3E380B-D55E-4B8A-997C-E0140BB13CAF}" type="slidenum">
              <a:rPr lang="en-US" smtClean="0"/>
              <a:t>‹#›</a:t>
            </a:fld>
            <a:endParaRPr lang="en-US"/>
          </a:p>
        </p:txBody>
      </p:sp>
    </p:spTree>
    <p:extLst>
      <p:ext uri="{BB962C8B-B14F-4D97-AF65-F5344CB8AC3E}">
        <p14:creationId xmlns:p14="http://schemas.microsoft.com/office/powerpoint/2010/main" val="1902690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79540F-A09C-4FBB-A50D-FDF6FACF6E5E}" type="datetimeFigureOut">
              <a:rPr lang="en-US" smtClean="0"/>
              <a:t>23-Jul-25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3E380B-D55E-4B8A-997C-E0140BB13CAF}" type="slidenum">
              <a:rPr lang="en-US" smtClean="0"/>
              <a:t>‹#›</a:t>
            </a:fld>
            <a:endParaRPr lang="en-US"/>
          </a:p>
        </p:txBody>
      </p:sp>
    </p:spTree>
    <p:extLst>
      <p:ext uri="{BB962C8B-B14F-4D97-AF65-F5344CB8AC3E}">
        <p14:creationId xmlns:p14="http://schemas.microsoft.com/office/powerpoint/2010/main" val="1999877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79540F-A09C-4FBB-A50D-FDF6FACF6E5E}" type="datetimeFigureOut">
              <a:rPr lang="en-US" smtClean="0"/>
              <a:t>23-Jul-25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3E380B-D55E-4B8A-997C-E0140BB13CAF}" type="slidenum">
              <a:rPr lang="en-US" smtClean="0"/>
              <a:t>‹#›</a:t>
            </a:fld>
            <a:endParaRPr lang="en-US"/>
          </a:p>
        </p:txBody>
      </p:sp>
    </p:spTree>
    <p:extLst>
      <p:ext uri="{BB962C8B-B14F-4D97-AF65-F5344CB8AC3E}">
        <p14:creationId xmlns:p14="http://schemas.microsoft.com/office/powerpoint/2010/main" val="4037516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79540F-A09C-4FBB-A50D-FDF6FACF6E5E}" type="datetimeFigureOut">
              <a:rPr lang="en-US" smtClean="0"/>
              <a:t>23-Jul-25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E380B-D55E-4B8A-997C-E0140BB13CAF}" type="slidenum">
              <a:rPr lang="en-US" smtClean="0"/>
              <a:t>‹#›</a:t>
            </a:fld>
            <a:endParaRPr lang="en-US"/>
          </a:p>
        </p:txBody>
      </p:sp>
    </p:spTree>
    <p:extLst>
      <p:ext uri="{BB962C8B-B14F-4D97-AF65-F5344CB8AC3E}">
        <p14:creationId xmlns:p14="http://schemas.microsoft.com/office/powerpoint/2010/main" val="1516457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79540F-A09C-4FBB-A50D-FDF6FACF6E5E}" type="datetimeFigureOut">
              <a:rPr lang="en-US" smtClean="0"/>
              <a:t>23-Jul-25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E380B-D55E-4B8A-997C-E0140BB13CAF}" type="slidenum">
              <a:rPr lang="en-US" smtClean="0"/>
              <a:t>‹#›</a:t>
            </a:fld>
            <a:endParaRPr lang="en-US"/>
          </a:p>
        </p:txBody>
      </p:sp>
    </p:spTree>
    <p:extLst>
      <p:ext uri="{BB962C8B-B14F-4D97-AF65-F5344CB8AC3E}">
        <p14:creationId xmlns:p14="http://schemas.microsoft.com/office/powerpoint/2010/main" val="2288465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9540F-A09C-4FBB-A50D-FDF6FACF6E5E}" type="datetimeFigureOut">
              <a:rPr lang="en-US" smtClean="0"/>
              <a:t>23-Jul-25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E380B-D55E-4B8A-997C-E0140BB13CAF}" type="slidenum">
              <a:rPr lang="en-US" smtClean="0"/>
              <a:t>‹#›</a:t>
            </a:fld>
            <a:endParaRPr lang="en-US"/>
          </a:p>
        </p:txBody>
      </p:sp>
    </p:spTree>
    <p:extLst>
      <p:ext uri="{BB962C8B-B14F-4D97-AF65-F5344CB8AC3E}">
        <p14:creationId xmlns:p14="http://schemas.microsoft.com/office/powerpoint/2010/main" val="3916139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7200">
                <a:latin typeface="Arial Black" panose="020B0A04020102020204" pitchFamily="34" charset="0"/>
              </a:rPr>
              <a:t>History of Bangladesh</a:t>
            </a:r>
          </a:p>
        </p:txBody>
      </p:sp>
      <p:sp>
        <p:nvSpPr>
          <p:cNvPr id="3" name="Subtitle 2"/>
          <p:cNvSpPr>
            <a:spLocks noGrp="1"/>
          </p:cNvSpPr>
          <p:nvPr>
            <p:ph type="subTitle" idx="1"/>
          </p:nvPr>
        </p:nvSpPr>
        <p:spPr>
          <a:xfrm>
            <a:off x="1966912" y="5645150"/>
            <a:ext cx="8258176" cy="631825"/>
          </a:xfrm>
        </p:spPr>
        <p:txBody>
          <a:bodyPr anchor="ctr">
            <a:normAutofit/>
          </a:bodyPr>
          <a:lstStyle/>
          <a:p>
            <a:r>
              <a:rPr lang="en-US" sz="1500"/>
              <a:t>HST 103</a:t>
            </a:r>
          </a:p>
          <a:p>
            <a:r>
              <a:rPr lang="en-US" sz="1500"/>
              <a:t>T. 2 Geography and Environment</a:t>
            </a:r>
          </a:p>
        </p:txBody>
      </p:sp>
      <p:sp>
        <p:nvSpPr>
          <p:cNvPr id="29" name="Rectangle 28">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027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A22726-DA03-BCB0-F12E-98258FB7E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0" y="548640"/>
            <a:ext cx="9160475" cy="1132258"/>
          </a:xfrm>
        </p:spPr>
        <p:txBody>
          <a:bodyPr anchor="ctr">
            <a:normAutofit/>
          </a:bodyPr>
          <a:lstStyle/>
          <a:p>
            <a:pPr algn="ctr"/>
            <a:r>
              <a:rPr lang="en-US" dirty="0">
                <a:latin typeface="Arial Black" panose="020B0A04020102020204" pitchFamily="34" charset="0"/>
              </a:rPr>
              <a:t>The </a:t>
            </a:r>
            <a:r>
              <a:rPr lang="en-US" dirty="0" err="1">
                <a:latin typeface="Arial Black" panose="020B0A04020102020204" pitchFamily="34" charset="0"/>
              </a:rPr>
              <a:t>Sundarbans</a:t>
            </a:r>
            <a:endParaRPr lang="en-US" dirty="0">
              <a:latin typeface="Arial Black" panose="020B0A04020102020204" pitchFamily="34" charset="0"/>
            </a:endParaRPr>
          </a:p>
        </p:txBody>
      </p:sp>
      <p:graphicFrame>
        <p:nvGraphicFramePr>
          <p:cNvPr id="6" name="Content Placeholder 2">
            <a:extLst>
              <a:ext uri="{FF2B5EF4-FFF2-40B4-BE49-F238E27FC236}">
                <a16:creationId xmlns:a16="http://schemas.microsoft.com/office/drawing/2014/main" id="{36FA7F4F-AB48-0CDA-95C5-9107ED6475F4}"/>
              </a:ext>
            </a:extLst>
          </p:cNvPr>
          <p:cNvGraphicFramePr>
            <a:graphicFrameLocks noGrp="1"/>
          </p:cNvGraphicFramePr>
          <p:nvPr>
            <p:ph idx="1"/>
            <p:extLst>
              <p:ext uri="{D42A27DB-BD31-4B8C-83A1-F6EECF244321}">
                <p14:modId xmlns:p14="http://schemas.microsoft.com/office/powerpoint/2010/main" val="1947054665"/>
              </p:ext>
            </p:extLst>
          </p:nvPr>
        </p:nvGraphicFramePr>
        <p:xfrm>
          <a:off x="930876" y="2037806"/>
          <a:ext cx="10335350" cy="4066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9501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latin typeface="Arial Black" panose="020B0A04020102020204" pitchFamily="34" charset="0"/>
              </a:rPr>
              <a:t>The </a:t>
            </a:r>
            <a:r>
              <a:rPr lang="en-US" dirty="0" err="1">
                <a:latin typeface="Arial Black" panose="020B0A04020102020204" pitchFamily="34" charset="0"/>
              </a:rPr>
              <a:t>Sundarbans</a:t>
            </a:r>
            <a:endParaRPr lang="en-US" dirty="0">
              <a:latin typeface="Arial Black" panose="020B0A04020102020204" pitchFamily="34" charset="0"/>
            </a:endParaRPr>
          </a:p>
        </p:txBody>
      </p:sp>
      <p:sp>
        <p:nvSpPr>
          <p:cNvPr id="5" name="Text Placeholder 4"/>
          <p:cNvSpPr>
            <a:spLocks noGrp="1"/>
          </p:cNvSpPr>
          <p:nvPr>
            <p:ph type="body" idx="1"/>
          </p:nvPr>
        </p:nvSpPr>
        <p:spPr/>
        <p:txBody>
          <a:bodyPr/>
          <a:lstStyle/>
          <a:p>
            <a:r>
              <a:rPr lang="en-US" dirty="0"/>
              <a:t>Royal Bengal Tiger</a:t>
            </a:r>
          </a:p>
        </p:txBody>
      </p:sp>
      <p:sp>
        <p:nvSpPr>
          <p:cNvPr id="7" name="Text Placeholder 6"/>
          <p:cNvSpPr>
            <a:spLocks noGrp="1"/>
          </p:cNvSpPr>
          <p:nvPr>
            <p:ph type="body" sz="quarter" idx="3"/>
          </p:nvPr>
        </p:nvSpPr>
        <p:spPr/>
        <p:txBody>
          <a:bodyPr/>
          <a:lstStyle/>
          <a:p>
            <a:r>
              <a:rPr lang="en-US" dirty="0"/>
              <a:t>Mangrove Forest</a:t>
            </a:r>
          </a:p>
        </p:txBody>
      </p:sp>
      <p:pic>
        <p:nvPicPr>
          <p:cNvPr id="1032" name="Picture 8" descr="Sundarbans National Park - Wikipedia"/>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839788" y="2627569"/>
            <a:ext cx="5157787" cy="343959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y Mangrove forests are so crucial for our biodiversity and The Sundarban?  - Travel Chhuti Chhuti"/>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172200" y="2627569"/>
            <a:ext cx="5183188" cy="3439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748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2648" y="600074"/>
            <a:ext cx="6035040" cy="1529932"/>
          </a:xfrm>
        </p:spPr>
        <p:txBody>
          <a:bodyPr anchor="b">
            <a:normAutofit/>
          </a:bodyPr>
          <a:lstStyle/>
          <a:p>
            <a:r>
              <a:rPr lang="en-US" b="1">
                <a:latin typeface="Arial" panose="020B0604020202020204" pitchFamily="34" charset="0"/>
                <a:cs typeface="Arial" panose="020B0604020202020204" pitchFamily="34" charset="0"/>
              </a:rPr>
              <a:t>Geography</a:t>
            </a:r>
          </a:p>
        </p:txBody>
      </p:sp>
      <p:sp>
        <p:nvSpPr>
          <p:cNvPr id="3" name="Content Placeholder 2"/>
          <p:cNvSpPr>
            <a:spLocks noGrp="1"/>
          </p:cNvSpPr>
          <p:nvPr>
            <p:ph idx="1"/>
          </p:nvPr>
        </p:nvSpPr>
        <p:spPr>
          <a:xfrm>
            <a:off x="612647" y="2212848"/>
            <a:ext cx="6035041" cy="4096512"/>
          </a:xfrm>
        </p:spPr>
        <p:txBody>
          <a:bodyPr>
            <a:normAutofit/>
          </a:bodyPr>
          <a:lstStyle/>
          <a:p>
            <a:r>
              <a:rPr lang="en-US" sz="1800">
                <a:latin typeface="Arial" panose="020B0604020202020204" pitchFamily="34" charset="0"/>
                <a:cs typeface="Arial" panose="020B0604020202020204" pitchFamily="34" charset="0"/>
              </a:rPr>
              <a:t>Geographically, Bangladesh is a part of the world’s largest river delta (aka Bengal Delta or Ganges-Brahmaputra Delta) </a:t>
            </a:r>
          </a:p>
          <a:p>
            <a:r>
              <a:rPr lang="en-US" sz="1800">
                <a:latin typeface="Arial" panose="020B0604020202020204" pitchFamily="34" charset="0"/>
                <a:cs typeface="Arial" panose="020B0604020202020204" pitchFamily="34" charset="0"/>
              </a:rPr>
              <a:t>A delta is formed when rivers and their branches form a triangular shaped low and flat land mass</a:t>
            </a:r>
          </a:p>
          <a:p>
            <a:r>
              <a:rPr lang="en-US" sz="1800">
                <a:latin typeface="Arial" panose="020B0604020202020204" pitchFamily="34" charset="0"/>
                <a:cs typeface="Arial" panose="020B0604020202020204" pitchFamily="34" charset="0"/>
              </a:rPr>
              <a:t>Plenty of water from floods, rainfall, cyclones, tidal bores etc.</a:t>
            </a:r>
          </a:p>
          <a:p>
            <a:r>
              <a:rPr lang="en-US" sz="1800">
                <a:latin typeface="Arial" panose="020B0604020202020204" pitchFamily="34" charset="0"/>
                <a:cs typeface="Arial" panose="020B0604020202020204" pitchFamily="34" charset="0"/>
              </a:rPr>
              <a:t>The Himalayas are the most important source of land fertility – alluvial soil or silt carried by flood water coming down the mountains and emptying into the Bay of Bengal</a:t>
            </a:r>
          </a:p>
          <a:p>
            <a:endParaRPr lang="en-US" sz="1800"/>
          </a:p>
        </p:txBody>
      </p:sp>
      <p:pic>
        <p:nvPicPr>
          <p:cNvPr id="5" name="Picture 4" descr="Sunrise reflected by water">
            <a:extLst>
              <a:ext uri="{FF2B5EF4-FFF2-40B4-BE49-F238E27FC236}">
                <a16:creationId xmlns:a16="http://schemas.microsoft.com/office/drawing/2014/main" id="{8145D64C-4A3A-3DC8-BE88-50F7F4527BF2}"/>
              </a:ext>
            </a:extLst>
          </p:cNvPr>
          <p:cNvPicPr>
            <a:picLocks noChangeAspect="1"/>
          </p:cNvPicPr>
          <p:nvPr/>
        </p:nvPicPr>
        <p:blipFill>
          <a:blip r:embed="rId2"/>
          <a:srcRect l="46955" r="9585"/>
          <a:stretch>
            <a:fillRect/>
          </a:stretch>
        </p:blipFill>
        <p:spPr>
          <a:xfrm>
            <a:off x="7345680" y="10"/>
            <a:ext cx="4846320" cy="6857990"/>
          </a:xfrm>
          <a:prstGeom prst="rect">
            <a:avLst/>
          </a:prstGeom>
        </p:spPr>
      </p:pic>
    </p:spTree>
    <p:extLst>
      <p:ext uri="{BB962C8B-B14F-4D97-AF65-F5344CB8AC3E}">
        <p14:creationId xmlns:p14="http://schemas.microsoft.com/office/powerpoint/2010/main" val="1353399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9"/>
        <p:cNvGrpSpPr/>
        <p:nvPr/>
      </p:nvGrpSpPr>
      <p:grpSpPr>
        <a:xfrm>
          <a:off x="0" y="0"/>
          <a:ext cx="0" cy="0"/>
          <a:chOff x="0" y="0"/>
          <a:chExt cx="0" cy="0"/>
        </a:xfrm>
      </p:grpSpPr>
      <p:sp useBgFill="1">
        <p:nvSpPr>
          <p:cNvPr id="307" name="Rectangle 306">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Google Shape;300;p6"/>
          <p:cNvSpPr txBox="1">
            <a:spLocks noGrp="1"/>
          </p:cNvSpPr>
          <p:nvPr>
            <p:ph type="title"/>
          </p:nvPr>
        </p:nvSpPr>
        <p:spPr>
          <a:xfrm>
            <a:off x="5568534" y="603504"/>
            <a:ext cx="5916169" cy="1527048"/>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lt2"/>
              </a:buClr>
              <a:buSzPts val="3600"/>
              <a:buFont typeface="Century Gothic"/>
              <a:buNone/>
            </a:pPr>
            <a:r>
              <a:rPr lang="en-US" b="1"/>
              <a:t>Geographical Location</a:t>
            </a:r>
            <a:endParaRPr lang="en-US"/>
          </a:p>
        </p:txBody>
      </p:sp>
      <p:pic>
        <p:nvPicPr>
          <p:cNvPr id="303" name="Picture 302" descr="Ranges over sunrays">
            <a:extLst>
              <a:ext uri="{FF2B5EF4-FFF2-40B4-BE49-F238E27FC236}">
                <a16:creationId xmlns:a16="http://schemas.microsoft.com/office/drawing/2014/main" id="{3A8D6386-6CBA-D1EE-E28C-4EEFC6020862}"/>
              </a:ext>
            </a:extLst>
          </p:cNvPr>
          <p:cNvPicPr>
            <a:picLocks noChangeAspect="1"/>
          </p:cNvPicPr>
          <p:nvPr/>
        </p:nvPicPr>
        <p:blipFill>
          <a:blip r:embed="rId3"/>
          <a:srcRect l="31229" r="27064" b="-1"/>
          <a:stretch>
            <a:fillRect/>
          </a:stretch>
        </p:blipFill>
        <p:spPr>
          <a:xfrm>
            <a:off x="20" y="10"/>
            <a:ext cx="4910308" cy="6857990"/>
          </a:xfrm>
          <a:prstGeom prst="rect">
            <a:avLst/>
          </a:prstGeom>
        </p:spPr>
      </p:pic>
      <p:sp>
        <p:nvSpPr>
          <p:cNvPr id="301" name="Google Shape;301;p6"/>
          <p:cNvSpPr txBox="1">
            <a:spLocks noGrp="1"/>
          </p:cNvSpPr>
          <p:nvPr>
            <p:ph type="body" idx="1"/>
          </p:nvPr>
        </p:nvSpPr>
        <p:spPr>
          <a:xfrm>
            <a:off x="5568533" y="2214282"/>
            <a:ext cx="5916169" cy="4095078"/>
          </a:xfrm>
          <a:prstGeom prst="rect">
            <a:avLst/>
          </a:prstGeom>
        </p:spPr>
        <p:txBody>
          <a:bodyPr spcFirstLastPara="1" lIns="91425" tIns="45700" rIns="91425" bIns="45700" anchorCtr="0">
            <a:normAutofit/>
          </a:bodyPr>
          <a:lstStyle/>
          <a:p>
            <a:pPr marL="342900" lvl="0" indent="-342900" rtl="0">
              <a:spcBef>
                <a:spcPts val="0"/>
              </a:spcBef>
              <a:spcAft>
                <a:spcPts val="600"/>
              </a:spcAft>
              <a:buSzPts val="1600"/>
              <a:buChar char="►"/>
            </a:pPr>
            <a:r>
              <a:rPr lang="en-US" sz="1800">
                <a:latin typeface="Arial" panose="020B0604020202020204" pitchFamily="34" charset="0"/>
                <a:cs typeface="Arial" panose="020B0604020202020204" pitchFamily="34" charset="0"/>
              </a:rPr>
              <a:t>Surrounded by forested highlands, the Bay of Bengal to the south, and various mountain ranges, Bengal's geographical location has influenced its cultural and historical interactions. The eastern front faces Brahmaputra and hills, while dense forests and mountains mark its western borders. The Bay of Bengal provides a natural southern frontier</a:t>
            </a:r>
            <a:r>
              <a:rPr lang="en-US" sz="180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5471" y="0"/>
            <a:ext cx="6723694" cy="6858000"/>
          </a:xfrm>
          <a:prstGeom prst="rect">
            <a:avLst/>
          </a:prstGeom>
        </p:spPr>
      </p:pic>
    </p:spTree>
    <p:extLst>
      <p:ext uri="{BB962C8B-B14F-4D97-AF65-F5344CB8AC3E}">
        <p14:creationId xmlns:p14="http://schemas.microsoft.com/office/powerpoint/2010/main" val="283978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426720"/>
            <a:ext cx="10506456" cy="1919141"/>
          </a:xfrm>
        </p:spPr>
        <p:txBody>
          <a:bodyPr anchor="b">
            <a:normAutofit/>
          </a:bodyPr>
          <a:lstStyle/>
          <a:p>
            <a:r>
              <a:rPr lang="en-US" sz="5600">
                <a:latin typeface="Arial Black" panose="020B0A04020102020204" pitchFamily="34" charset="0"/>
              </a:rPr>
              <a:t>Impact of Geography and physical Environment </a:t>
            </a:r>
          </a:p>
        </p:txBody>
      </p:sp>
      <p:sp>
        <p:nvSpPr>
          <p:cNvPr id="17" name="Rectangle 1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41248" y="3337269"/>
            <a:ext cx="10509504" cy="2905686"/>
          </a:xfrm>
        </p:spPr>
        <p:txBody>
          <a:bodyPr>
            <a:normAutofit/>
          </a:bodyPr>
          <a:lstStyle/>
          <a:p>
            <a:r>
              <a:rPr lang="en-US" sz="2200"/>
              <a:t>Great influence of Geographical location and physical living conditions on society, culture and all aspects of life of the people </a:t>
            </a:r>
          </a:p>
          <a:p>
            <a:r>
              <a:rPr lang="en-US" sz="2200"/>
              <a:t>People living in a cold, dry country and those living in a warm, humid climate have different ways of life</a:t>
            </a:r>
          </a:p>
          <a:p>
            <a:r>
              <a:rPr lang="en-US" sz="2200"/>
              <a:t>Even the amount of humidity in air, type of food consumed by the people dictate their lifestyle, socio-cultural norms etc</a:t>
            </a:r>
          </a:p>
          <a:p>
            <a:r>
              <a:rPr lang="en-US" sz="2200"/>
              <a:t>Since history is created by human thoughts and actions, their living conditions need to be carefully explored </a:t>
            </a:r>
          </a:p>
        </p:txBody>
      </p:sp>
    </p:spTree>
    <p:extLst>
      <p:ext uri="{BB962C8B-B14F-4D97-AF65-F5344CB8AC3E}">
        <p14:creationId xmlns:p14="http://schemas.microsoft.com/office/powerpoint/2010/main" val="3376290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8534" y="603504"/>
            <a:ext cx="5916169" cy="1527048"/>
          </a:xfrm>
        </p:spPr>
        <p:txBody>
          <a:bodyPr anchor="b">
            <a:normAutofit/>
          </a:bodyPr>
          <a:lstStyle/>
          <a:p>
            <a:r>
              <a:rPr lang="en-US" b="1">
                <a:latin typeface="Arial" panose="020B0604020202020204" pitchFamily="34" charset="0"/>
                <a:cs typeface="Arial" panose="020B0604020202020204" pitchFamily="34" charset="0"/>
              </a:rPr>
              <a:t>Water as the Lifeline</a:t>
            </a:r>
          </a:p>
        </p:txBody>
      </p:sp>
      <p:pic>
        <p:nvPicPr>
          <p:cNvPr id="5" name="Picture 4" descr="Aerial view of valley map">
            <a:extLst>
              <a:ext uri="{FF2B5EF4-FFF2-40B4-BE49-F238E27FC236}">
                <a16:creationId xmlns:a16="http://schemas.microsoft.com/office/drawing/2014/main" id="{A1B782A4-D2BF-ADBB-33FA-7A3BCD8FB965}"/>
              </a:ext>
            </a:extLst>
          </p:cNvPr>
          <p:cNvPicPr>
            <a:picLocks noChangeAspect="1"/>
          </p:cNvPicPr>
          <p:nvPr/>
        </p:nvPicPr>
        <p:blipFill>
          <a:blip r:embed="rId2"/>
          <a:srcRect l="24404" r="34784"/>
          <a:stretch>
            <a:fillRect/>
          </a:stretch>
        </p:blipFill>
        <p:spPr>
          <a:xfrm>
            <a:off x="20" y="10"/>
            <a:ext cx="4910308" cy="6857990"/>
          </a:xfrm>
          <a:prstGeom prst="rect">
            <a:avLst/>
          </a:prstGeom>
        </p:spPr>
      </p:pic>
      <p:sp>
        <p:nvSpPr>
          <p:cNvPr id="3" name="Content Placeholder 2"/>
          <p:cNvSpPr>
            <a:spLocks noGrp="1"/>
          </p:cNvSpPr>
          <p:nvPr>
            <p:ph idx="1"/>
          </p:nvPr>
        </p:nvSpPr>
        <p:spPr>
          <a:xfrm>
            <a:off x="5568533" y="2214282"/>
            <a:ext cx="5916169" cy="4095078"/>
          </a:xfrm>
        </p:spPr>
        <p:txBody>
          <a:bodyPr>
            <a:normAutofit/>
          </a:bodyPr>
          <a:lstStyle/>
          <a:p>
            <a:pPr marL="0" indent="0">
              <a:buNone/>
            </a:pPr>
            <a:r>
              <a:rPr lang="en-US" sz="1800"/>
              <a:t> * </a:t>
            </a:r>
            <a:r>
              <a:rPr lang="en-US" sz="1800">
                <a:latin typeface="Arial" panose="020B0604020202020204" pitchFamily="34" charset="0"/>
                <a:cs typeface="Arial" panose="020B0604020202020204" pitchFamily="34" charset="0"/>
              </a:rPr>
              <a:t>Water and land fertility</a:t>
            </a:r>
          </a:p>
          <a:p>
            <a:pPr marL="0" indent="0">
              <a:buNone/>
            </a:pPr>
            <a:r>
              <a:rPr lang="en-US" sz="1800">
                <a:latin typeface="Arial" panose="020B0604020202020204" pitchFamily="34" charset="0"/>
                <a:cs typeface="Arial" panose="020B0604020202020204" pitchFamily="34" charset="0"/>
              </a:rPr>
              <a:t>Three main sources of water: rivers, monsoon rains and sea water </a:t>
            </a:r>
          </a:p>
          <a:p>
            <a:pPr marL="0" indent="0">
              <a:buNone/>
            </a:pPr>
            <a:r>
              <a:rPr lang="en-US" sz="1800">
                <a:latin typeface="Arial" panose="020B0604020202020204" pitchFamily="34" charset="0"/>
                <a:cs typeface="Arial" panose="020B0604020202020204" pitchFamily="34" charset="0"/>
              </a:rPr>
              <a:t>* Over fifty rivers flow from India and empty into the                        Bay of Bengal - on the way, they prepare the land for cultivation of rice</a:t>
            </a:r>
          </a:p>
          <a:p>
            <a:r>
              <a:rPr lang="en-US" sz="1800">
                <a:latin typeface="Arial" panose="020B0604020202020204" pitchFamily="34" charset="0"/>
                <a:cs typeface="Arial" panose="020B0604020202020204" pitchFamily="34" charset="0"/>
              </a:rPr>
              <a:t>Three main rivers: Padma, Jamuna (Brahmaputra) and Meghna)</a:t>
            </a:r>
          </a:p>
          <a:p>
            <a:r>
              <a:rPr lang="en-US" sz="1800">
                <a:latin typeface="Arial" panose="020B0604020202020204" pitchFamily="34" charset="0"/>
                <a:cs typeface="Arial" panose="020B0604020202020204" pitchFamily="34" charset="0"/>
              </a:rPr>
              <a:t>The rivers carry silt that increases land fertility</a:t>
            </a:r>
          </a:p>
        </p:txBody>
      </p:sp>
    </p:spTree>
    <p:extLst>
      <p:ext uri="{BB962C8B-B14F-4D97-AF65-F5344CB8AC3E}">
        <p14:creationId xmlns:p14="http://schemas.microsoft.com/office/powerpoint/2010/main" val="1500103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3CF00F-82D0-0DBA-75D5-1D01B4526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2648" y="548640"/>
            <a:ext cx="10945037" cy="1133856"/>
          </a:xfrm>
        </p:spPr>
        <p:txBody>
          <a:bodyPr anchor="t">
            <a:normAutofit/>
          </a:bodyPr>
          <a:lstStyle/>
          <a:p>
            <a:r>
              <a:rPr lang="en-US">
                <a:latin typeface="Arial Black" panose="020B0A04020102020204" pitchFamily="34" charset="0"/>
              </a:rPr>
              <a:t>Second &amp; Third sources of water</a:t>
            </a:r>
          </a:p>
        </p:txBody>
      </p:sp>
      <p:graphicFrame>
        <p:nvGraphicFramePr>
          <p:cNvPr id="5" name="Content Placeholder 2">
            <a:extLst>
              <a:ext uri="{FF2B5EF4-FFF2-40B4-BE49-F238E27FC236}">
                <a16:creationId xmlns:a16="http://schemas.microsoft.com/office/drawing/2014/main" id="{7689B304-CFDF-F356-6B09-918AE474849B}"/>
              </a:ext>
            </a:extLst>
          </p:cNvPr>
          <p:cNvGraphicFramePr>
            <a:graphicFrameLocks noGrp="1"/>
          </p:cNvGraphicFramePr>
          <p:nvPr>
            <p:ph idx="1"/>
            <p:extLst>
              <p:ext uri="{D42A27DB-BD31-4B8C-83A1-F6EECF244321}">
                <p14:modId xmlns:p14="http://schemas.microsoft.com/office/powerpoint/2010/main" val="528836539"/>
              </p:ext>
            </p:extLst>
          </p:nvPr>
        </p:nvGraphicFramePr>
        <p:xfrm>
          <a:off x="612648" y="1881051"/>
          <a:ext cx="10945037" cy="4414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3533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2648" y="600074"/>
            <a:ext cx="6035040" cy="1529932"/>
          </a:xfrm>
        </p:spPr>
        <p:txBody>
          <a:bodyPr anchor="b">
            <a:normAutofit/>
          </a:bodyPr>
          <a:lstStyle/>
          <a:p>
            <a:r>
              <a:rPr lang="en-US" b="1" dirty="0"/>
              <a:t>Himalayas – our ‘guardian angel’!</a:t>
            </a:r>
            <a:endParaRPr lang="en-US" b="1"/>
          </a:p>
        </p:txBody>
      </p:sp>
      <p:sp>
        <p:nvSpPr>
          <p:cNvPr id="3" name="Content Placeholder 2"/>
          <p:cNvSpPr>
            <a:spLocks noGrp="1"/>
          </p:cNvSpPr>
          <p:nvPr>
            <p:ph idx="1"/>
          </p:nvPr>
        </p:nvSpPr>
        <p:spPr>
          <a:xfrm>
            <a:off x="612647" y="2212848"/>
            <a:ext cx="6035041" cy="4096512"/>
          </a:xfrm>
        </p:spPr>
        <p:txBody>
          <a:bodyPr>
            <a:normAutofit/>
          </a:bodyPr>
          <a:lstStyle/>
          <a:p>
            <a:r>
              <a:rPr lang="en-US" sz="1500">
                <a:latin typeface="Arial" panose="020B0604020202020204" pitchFamily="34" charset="0"/>
                <a:cs typeface="Arial" panose="020B0604020202020204" pitchFamily="34" charset="0"/>
              </a:rPr>
              <a:t>Great role played by the mountain range of Himalayas in shaping the society, culture and state of Bangladesh</a:t>
            </a:r>
          </a:p>
          <a:p>
            <a:r>
              <a:rPr lang="en-US" sz="1500">
                <a:latin typeface="Arial" panose="020B0604020202020204" pitchFamily="34" charset="0"/>
                <a:cs typeface="Arial" panose="020B0604020202020204" pitchFamily="34" charset="0"/>
              </a:rPr>
              <a:t>It blocks the monsoon winds blowing from Arabian Sea and the Bay of Bengal, forcing them to release moisture in the form of snow and rain across India and Bangladesh</a:t>
            </a:r>
          </a:p>
          <a:p>
            <a:r>
              <a:rPr lang="en-US" sz="1500">
                <a:latin typeface="Arial" panose="020B0604020202020204" pitchFamily="34" charset="0"/>
                <a:cs typeface="Arial" panose="020B0604020202020204" pitchFamily="34" charset="0"/>
              </a:rPr>
              <a:t>It also prevents East Asian winter storms from entering our country, protecting us from extreme cold</a:t>
            </a:r>
          </a:p>
          <a:p>
            <a:r>
              <a:rPr lang="en-US" sz="1500">
                <a:latin typeface="Arial" panose="020B0604020202020204" pitchFamily="34" charset="0"/>
                <a:cs typeface="Arial" panose="020B0604020202020204" pitchFamily="34" charset="0"/>
              </a:rPr>
              <a:t>It acts as the source of our great rivers like Padma, Jamuna (Brahmaputra) Meghna and many others</a:t>
            </a:r>
          </a:p>
          <a:p>
            <a:r>
              <a:rPr lang="en-US" sz="1500">
                <a:latin typeface="Arial" panose="020B0604020202020204" pitchFamily="34" charset="0"/>
                <a:cs typeface="Arial" panose="020B0604020202020204" pitchFamily="34" charset="0"/>
              </a:rPr>
              <a:t>The rivers carry silt, which increases our land fertility </a:t>
            </a:r>
          </a:p>
          <a:p>
            <a:r>
              <a:rPr lang="en-US" sz="1500">
                <a:latin typeface="Arial" panose="020B0604020202020204" pitchFamily="34" charset="0"/>
                <a:cs typeface="Arial" panose="020B0604020202020204" pitchFamily="34" charset="0"/>
              </a:rPr>
              <a:t>Thanks to such abundant water supply, there was no need for elaborate irrigation (hydraulic) system, also no need for a strong tyrannical regime like Mesopotamia or Egypt</a:t>
            </a:r>
          </a:p>
          <a:p>
            <a:pPr marL="0" indent="0">
              <a:buNone/>
            </a:pPr>
            <a:r>
              <a:rPr lang="en-US" sz="1500"/>
              <a:t>     </a:t>
            </a:r>
          </a:p>
        </p:txBody>
      </p:sp>
      <p:pic>
        <p:nvPicPr>
          <p:cNvPr id="5" name="Picture 4" descr="Snowy mountain with high winds">
            <a:extLst>
              <a:ext uri="{FF2B5EF4-FFF2-40B4-BE49-F238E27FC236}">
                <a16:creationId xmlns:a16="http://schemas.microsoft.com/office/drawing/2014/main" id="{A0400A79-3752-8CCE-C886-851AD1504357}"/>
              </a:ext>
            </a:extLst>
          </p:cNvPr>
          <p:cNvPicPr>
            <a:picLocks noChangeAspect="1"/>
          </p:cNvPicPr>
          <p:nvPr/>
        </p:nvPicPr>
        <p:blipFill>
          <a:blip r:embed="rId2"/>
          <a:srcRect l="28675" r="24154" b="-1"/>
          <a:stretch>
            <a:fillRect/>
          </a:stretch>
        </p:blipFill>
        <p:spPr>
          <a:xfrm>
            <a:off x="7345680" y="10"/>
            <a:ext cx="4846320" cy="6857990"/>
          </a:xfrm>
          <a:prstGeom prst="rect">
            <a:avLst/>
          </a:prstGeom>
        </p:spPr>
      </p:pic>
    </p:spTree>
    <p:extLst>
      <p:ext uri="{BB962C8B-B14F-4D97-AF65-F5344CB8AC3E}">
        <p14:creationId xmlns:p14="http://schemas.microsoft.com/office/powerpoint/2010/main" val="1067493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le:Himalayas Map Slovenia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741" y="1132581"/>
            <a:ext cx="7248525" cy="513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535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TotalTime>
  <Words>642</Words>
  <Application>Microsoft Office PowerPoint</Application>
  <PresentationFormat>Widescreen</PresentationFormat>
  <Paragraphs>42</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Calibri Light</vt:lpstr>
      <vt:lpstr>Century Gothic</vt:lpstr>
      <vt:lpstr>Office Theme</vt:lpstr>
      <vt:lpstr>History of Bangladesh</vt:lpstr>
      <vt:lpstr>Geography</vt:lpstr>
      <vt:lpstr>Geographical Location</vt:lpstr>
      <vt:lpstr>PowerPoint Presentation</vt:lpstr>
      <vt:lpstr>Impact of Geography and physical Environment </vt:lpstr>
      <vt:lpstr>Water as the Lifeline</vt:lpstr>
      <vt:lpstr>Second &amp; Third sources of water</vt:lpstr>
      <vt:lpstr>Himalayas – our ‘guardian angel’!</vt:lpstr>
      <vt:lpstr>PowerPoint Presentation</vt:lpstr>
      <vt:lpstr>The Sundarbans</vt:lpstr>
      <vt:lpstr>The Sundarbans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Bangladesh</dc:title>
  <dc:creator>Ahmed Jamal</dc:creator>
  <cp:lastModifiedBy>Mostofa Morshed</cp:lastModifiedBy>
  <cp:revision>56</cp:revision>
  <cp:lastPrinted>2025-06-18T08:42:44Z</cp:lastPrinted>
  <dcterms:created xsi:type="dcterms:W3CDTF">2024-04-09T07:17:24Z</dcterms:created>
  <dcterms:modified xsi:type="dcterms:W3CDTF">2025-07-22T20:47:15Z</dcterms:modified>
</cp:coreProperties>
</file>