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9" r:id="rId4"/>
    <p:sldId id="272" r:id="rId5"/>
    <p:sldId id="260" r:id="rId6"/>
    <p:sldId id="261" r:id="rId7"/>
    <p:sldId id="270" r:id="rId8"/>
    <p:sldId id="263" r:id="rId9"/>
    <p:sldId id="265" r:id="rId10"/>
    <p:sldId id="269"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7" d="100"/>
          <a:sy n="117" d="100"/>
        </p:scale>
        <p:origin x="24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FBB36FF-2B26-40E1-85F3-36968284C569}"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9703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2383698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32857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BB36FF-2B26-40E1-85F3-36968284C569}"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56033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BB36FF-2B26-40E1-85F3-36968284C569}" type="datetimeFigureOut">
              <a:rPr lang="en-US" smtClean="0"/>
              <a:t>23-Jul-25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0975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BB36FF-2B26-40E1-85F3-36968284C569}"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61900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BB36FF-2B26-40E1-85F3-36968284C569}" type="datetimeFigureOut">
              <a:rPr lang="en-US" smtClean="0"/>
              <a:t>23-Jul-25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176274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BB36FF-2B26-40E1-85F3-36968284C569}" type="datetimeFigureOut">
              <a:rPr lang="en-US" smtClean="0"/>
              <a:t>23-Jul-25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207613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BB36FF-2B26-40E1-85F3-36968284C569}" type="datetimeFigureOut">
              <a:rPr lang="en-US" smtClean="0"/>
              <a:t>23-Jul-25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193382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B36FF-2B26-40E1-85F3-36968284C569}"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679206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BB36FF-2B26-40E1-85F3-36968284C569}" type="datetimeFigureOut">
              <a:rPr lang="en-US" smtClean="0"/>
              <a:t>23-Jul-25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E15F2-47A8-4EE4-93D4-93DC51CC4FF4}" type="slidenum">
              <a:rPr lang="en-US" smtClean="0"/>
              <a:t>‹#›</a:t>
            </a:fld>
            <a:endParaRPr lang="en-US"/>
          </a:p>
        </p:txBody>
      </p:sp>
    </p:spTree>
    <p:extLst>
      <p:ext uri="{BB962C8B-B14F-4D97-AF65-F5344CB8AC3E}">
        <p14:creationId xmlns:p14="http://schemas.microsoft.com/office/powerpoint/2010/main" val="3272901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B36FF-2B26-40E1-85F3-36968284C569}" type="datetimeFigureOut">
              <a:rPr lang="en-US" smtClean="0"/>
              <a:t>23-Jul-25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E15F2-47A8-4EE4-93D4-93DC51CC4FF4}" type="slidenum">
              <a:rPr lang="en-US" smtClean="0"/>
              <a:t>‹#›</a:t>
            </a:fld>
            <a:endParaRPr lang="en-US"/>
          </a:p>
        </p:txBody>
      </p:sp>
    </p:spTree>
    <p:extLst>
      <p:ext uri="{BB962C8B-B14F-4D97-AF65-F5344CB8AC3E}">
        <p14:creationId xmlns:p14="http://schemas.microsoft.com/office/powerpoint/2010/main" val="4101928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3"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a:off x="789708" y="841664"/>
            <a:ext cx="4874661" cy="5156800"/>
          </a:xfrm>
        </p:spPr>
        <p:txBody>
          <a:bodyPr vert="horz" lIns="91440" tIns="45720" rIns="91440" bIns="45720" rtlCol="0" anchor="ctr">
            <a:normAutofit/>
          </a:bodyPr>
          <a:lstStyle/>
          <a:p>
            <a:r>
              <a:rPr lang="en-US" sz="4800" u="sng" kern="1200">
                <a:solidFill>
                  <a:schemeClr val="bg1"/>
                </a:solidFill>
                <a:latin typeface="+mj-lt"/>
                <a:ea typeface="+mj-ea"/>
                <a:cs typeface="+mj-cs"/>
              </a:rPr>
              <a:t>History of Bangladesh</a:t>
            </a:r>
            <a:br>
              <a:rPr lang="en-US" sz="4800" u="sng" kern="1200">
                <a:solidFill>
                  <a:schemeClr val="bg1"/>
                </a:solidFill>
                <a:latin typeface="+mj-lt"/>
                <a:ea typeface="+mj-ea"/>
                <a:cs typeface="+mj-cs"/>
              </a:rPr>
            </a:br>
            <a:endParaRPr lang="en-US" sz="4800" kern="1200">
              <a:solidFill>
                <a:schemeClr val="bg1"/>
              </a:solidFill>
              <a:latin typeface="+mj-lt"/>
              <a:ea typeface="+mj-ea"/>
              <a:cs typeface="+mj-cs"/>
            </a:endParaRPr>
          </a:p>
        </p:txBody>
      </p:sp>
      <p:sp>
        <p:nvSpPr>
          <p:cNvPr id="3" name="Subtitle 2"/>
          <p:cNvSpPr>
            <a:spLocks noGrp="1"/>
          </p:cNvSpPr>
          <p:nvPr>
            <p:ph type="subTitle" idx="4294967295"/>
          </p:nvPr>
        </p:nvSpPr>
        <p:spPr>
          <a:xfrm>
            <a:off x="6534687" y="841664"/>
            <a:ext cx="4867605" cy="5156800"/>
          </a:xfrm>
        </p:spPr>
        <p:txBody>
          <a:bodyPr vert="horz" lIns="91440" tIns="45720" rIns="91440" bIns="45720" rtlCol="0" anchor="ctr">
            <a:normAutofit/>
          </a:bodyPr>
          <a:lstStyle/>
          <a:p>
            <a:pPr marL="0" indent="0">
              <a:buNone/>
            </a:pPr>
            <a:r>
              <a:rPr lang="en-US" sz="2400" kern="1200">
                <a:solidFill>
                  <a:schemeClr val="tx2"/>
                </a:solidFill>
                <a:latin typeface="+mn-lt"/>
                <a:ea typeface="+mn-ea"/>
                <a:cs typeface="+mn-cs"/>
              </a:rPr>
              <a:t>HST 103</a:t>
            </a:r>
          </a:p>
          <a:p>
            <a:pPr marL="0" indent="0">
              <a:buNone/>
            </a:pPr>
            <a:r>
              <a:rPr lang="en-US" sz="2400" kern="1200">
                <a:solidFill>
                  <a:schemeClr val="tx2"/>
                </a:solidFill>
                <a:latin typeface="+mn-lt"/>
                <a:ea typeface="+mn-ea"/>
                <a:cs typeface="+mn-cs"/>
              </a:rPr>
              <a:t>T.4 Periodization (Medieval and Modern)</a:t>
            </a:r>
          </a:p>
        </p:txBody>
      </p:sp>
    </p:spTree>
    <p:extLst>
      <p:ext uri="{BB962C8B-B14F-4D97-AF65-F5344CB8AC3E}">
        <p14:creationId xmlns:p14="http://schemas.microsoft.com/office/powerpoint/2010/main" val="338352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AF695F69-7001-421E-98A8-E74156934A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ndefin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r="2" b="9721"/>
          <a:stretch>
            <a:fillRect/>
          </a:stretch>
        </p:blipFill>
        <p:spPr bwMode="auto">
          <a:xfrm>
            <a:off x="6096010" y="10"/>
            <a:ext cx="6095999" cy="6857990"/>
          </a:xfrm>
          <a:custGeom>
            <a:avLst/>
            <a:gdLst/>
            <a:ahLst/>
            <a:cxnLst/>
            <a:rect l="l" t="t" r="r" b="b"/>
            <a:pathLst>
              <a:path w="6095999" h="6858000">
                <a:moveTo>
                  <a:pt x="0" y="0"/>
                </a:moveTo>
                <a:lnTo>
                  <a:pt x="6095999" y="0"/>
                </a:lnTo>
                <a:lnTo>
                  <a:pt x="6095999" y="6858000"/>
                </a:lnTo>
                <a:lnTo>
                  <a:pt x="0" y="6858000"/>
                </a:lnTo>
                <a:lnTo>
                  <a:pt x="0" y="6857999"/>
                </a:lnTo>
                <a:lnTo>
                  <a:pt x="4220980" y="6857999"/>
                </a:lnTo>
                <a:lnTo>
                  <a:pt x="4213164" y="6851010"/>
                </a:lnTo>
                <a:cubicBezTo>
                  <a:pt x="4181666" y="6825777"/>
                  <a:pt x="4066661" y="6744343"/>
                  <a:pt x="4062999" y="6737842"/>
                </a:cubicBezTo>
                <a:cubicBezTo>
                  <a:pt x="4024279" y="6693220"/>
                  <a:pt x="4060463" y="6731339"/>
                  <a:pt x="3994350" y="6686435"/>
                </a:cubicBezTo>
                <a:cubicBezTo>
                  <a:pt x="3947033" y="6670674"/>
                  <a:pt x="3899856" y="6566625"/>
                  <a:pt x="3859426" y="6512643"/>
                </a:cubicBezTo>
                <a:cubicBezTo>
                  <a:pt x="3843619" y="6494605"/>
                  <a:pt x="3819111" y="6476220"/>
                  <a:pt x="3795266" y="6469055"/>
                </a:cubicBezTo>
                <a:cubicBezTo>
                  <a:pt x="3772240" y="6479507"/>
                  <a:pt x="3769424" y="6446115"/>
                  <a:pt x="3752228" y="6440526"/>
                </a:cubicBezTo>
                <a:cubicBezTo>
                  <a:pt x="3742060" y="6447641"/>
                  <a:pt x="3719048" y="6424775"/>
                  <a:pt x="3716355" y="6414007"/>
                </a:cubicBezTo>
                <a:cubicBezTo>
                  <a:pt x="3729286" y="6392352"/>
                  <a:pt x="3629924" y="6387100"/>
                  <a:pt x="3629916" y="6370687"/>
                </a:cubicBezTo>
                <a:cubicBezTo>
                  <a:pt x="3600280" y="6362353"/>
                  <a:pt x="3495200" y="6368444"/>
                  <a:pt x="3479034" y="6339494"/>
                </a:cubicBezTo>
                <a:cubicBezTo>
                  <a:pt x="3420435" y="6317314"/>
                  <a:pt x="3345614" y="6290932"/>
                  <a:pt x="3319627" y="6285893"/>
                </a:cubicBezTo>
                <a:cubicBezTo>
                  <a:pt x="3282294" y="6327705"/>
                  <a:pt x="3185936" y="6185255"/>
                  <a:pt x="3075494" y="6164273"/>
                </a:cubicBezTo>
                <a:cubicBezTo>
                  <a:pt x="3059427" y="6166243"/>
                  <a:pt x="3051440" y="6164859"/>
                  <a:pt x="3050019" y="6153683"/>
                </a:cubicBezTo>
                <a:cubicBezTo>
                  <a:pt x="3016030" y="6146243"/>
                  <a:pt x="2991340" y="6114870"/>
                  <a:pt x="2963636" y="6123708"/>
                </a:cubicBezTo>
                <a:cubicBezTo>
                  <a:pt x="2928425" y="6105855"/>
                  <a:pt x="2947049" y="6092097"/>
                  <a:pt x="2914912" y="6078439"/>
                </a:cubicBezTo>
                <a:lnTo>
                  <a:pt x="2770812" y="6041758"/>
                </a:lnTo>
                <a:cubicBezTo>
                  <a:pt x="2750466" y="6034724"/>
                  <a:pt x="2729222" y="6014032"/>
                  <a:pt x="2708585" y="6007728"/>
                </a:cubicBezTo>
                <a:lnTo>
                  <a:pt x="2687072" y="6003931"/>
                </a:lnTo>
                <a:lnTo>
                  <a:pt x="2674457" y="5991515"/>
                </a:lnTo>
                <a:cubicBezTo>
                  <a:pt x="2668773" y="5988707"/>
                  <a:pt x="2661696" y="5988167"/>
                  <a:pt x="2652298" y="5991525"/>
                </a:cubicBezTo>
                <a:cubicBezTo>
                  <a:pt x="2634345" y="5986939"/>
                  <a:pt x="2583809" y="5969299"/>
                  <a:pt x="2566743" y="5963996"/>
                </a:cubicBezTo>
                <a:lnTo>
                  <a:pt x="2549903" y="5959709"/>
                </a:lnTo>
                <a:lnTo>
                  <a:pt x="2542177" y="5951723"/>
                </a:lnTo>
                <a:cubicBezTo>
                  <a:pt x="2529898" y="5945994"/>
                  <a:pt x="2498812" y="5935402"/>
                  <a:pt x="2476225" y="5925338"/>
                </a:cubicBezTo>
                <a:cubicBezTo>
                  <a:pt x="2457810" y="5911056"/>
                  <a:pt x="2433846" y="5899348"/>
                  <a:pt x="2406656" y="5891344"/>
                </a:cubicBezTo>
                <a:cubicBezTo>
                  <a:pt x="2400991" y="5896275"/>
                  <a:pt x="2393612" y="5885783"/>
                  <a:pt x="2389160" y="5883030"/>
                </a:cubicBezTo>
                <a:cubicBezTo>
                  <a:pt x="2387458" y="5886701"/>
                  <a:pt x="2375233" y="5885881"/>
                  <a:pt x="2372540" y="5881920"/>
                </a:cubicBezTo>
                <a:cubicBezTo>
                  <a:pt x="2293168" y="5849488"/>
                  <a:pt x="2325743" y="5894734"/>
                  <a:pt x="2283811" y="5862541"/>
                </a:cubicBezTo>
                <a:cubicBezTo>
                  <a:pt x="2275730" y="5859531"/>
                  <a:pt x="2268484" y="5859925"/>
                  <a:pt x="2261759" y="5861764"/>
                </a:cubicBezTo>
                <a:lnTo>
                  <a:pt x="2219265" y="5849327"/>
                </a:lnTo>
                <a:cubicBezTo>
                  <a:pt x="2203078" y="5842651"/>
                  <a:pt x="2185672" y="5837119"/>
                  <a:pt x="2167456" y="5832891"/>
                </a:cubicBezTo>
                <a:cubicBezTo>
                  <a:pt x="2161387" y="5839963"/>
                  <a:pt x="2149583" y="5826532"/>
                  <a:pt x="2143288" y="5823218"/>
                </a:cubicBezTo>
                <a:cubicBezTo>
                  <a:pt x="2141966" y="5828274"/>
                  <a:pt x="2126227" y="5828196"/>
                  <a:pt x="2121889" y="5823116"/>
                </a:cubicBezTo>
                <a:cubicBezTo>
                  <a:pt x="2013448" y="5786297"/>
                  <a:pt x="2065303" y="5844161"/>
                  <a:pt x="2004548" y="5804552"/>
                </a:cubicBezTo>
                <a:cubicBezTo>
                  <a:pt x="1993575" y="5801194"/>
                  <a:pt x="1984449" y="5802325"/>
                  <a:pt x="1976317" y="5805346"/>
                </a:cubicBezTo>
                <a:lnTo>
                  <a:pt x="1960968" y="5813703"/>
                </a:lnTo>
                <a:lnTo>
                  <a:pt x="1951886" y="5808313"/>
                </a:lnTo>
                <a:cubicBezTo>
                  <a:pt x="1914205" y="5801767"/>
                  <a:pt x="1900427" y="5810657"/>
                  <a:pt x="1881129" y="5796205"/>
                </a:cubicBezTo>
                <a:cubicBezTo>
                  <a:pt x="1847467" y="5788576"/>
                  <a:pt x="1808824" y="5783942"/>
                  <a:pt x="1778393" y="5776687"/>
                </a:cubicBezTo>
                <a:cubicBezTo>
                  <a:pt x="1764338" y="5756704"/>
                  <a:pt x="1721542" y="5761928"/>
                  <a:pt x="1698544" y="5752677"/>
                </a:cubicBezTo>
                <a:cubicBezTo>
                  <a:pt x="1688689" y="5744367"/>
                  <a:pt x="1680710" y="5741898"/>
                  <a:pt x="1667763" y="5746936"/>
                </a:cubicBezTo>
                <a:cubicBezTo>
                  <a:pt x="1622782" y="5706970"/>
                  <a:pt x="1636232" y="5740258"/>
                  <a:pt x="1589890" y="5720079"/>
                </a:cubicBezTo>
                <a:cubicBezTo>
                  <a:pt x="1550522" y="5700408"/>
                  <a:pt x="1504390" y="5684235"/>
                  <a:pt x="1470745" y="5647268"/>
                </a:cubicBezTo>
                <a:cubicBezTo>
                  <a:pt x="1465307" y="5637473"/>
                  <a:pt x="1447590" y="5631171"/>
                  <a:pt x="1431171" y="5633192"/>
                </a:cubicBezTo>
                <a:cubicBezTo>
                  <a:pt x="1428344" y="5633540"/>
                  <a:pt x="1425665" y="5634127"/>
                  <a:pt x="1423215" y="5634934"/>
                </a:cubicBezTo>
                <a:cubicBezTo>
                  <a:pt x="1404063" y="5609561"/>
                  <a:pt x="1384477" y="5616951"/>
                  <a:pt x="1377158" y="5600720"/>
                </a:cubicBezTo>
                <a:cubicBezTo>
                  <a:pt x="1337416" y="5587406"/>
                  <a:pt x="1299119" y="5594952"/>
                  <a:pt x="1292001" y="5580595"/>
                </a:cubicBezTo>
                <a:cubicBezTo>
                  <a:pt x="1270404" y="5577445"/>
                  <a:pt x="1236263" y="5586393"/>
                  <a:pt x="1224877" y="5570207"/>
                </a:cubicBezTo>
                <a:cubicBezTo>
                  <a:pt x="1218892" y="5580643"/>
                  <a:pt x="1203320" y="5557444"/>
                  <a:pt x="1188481" y="5562311"/>
                </a:cubicBezTo>
                <a:cubicBezTo>
                  <a:pt x="1177571" y="5566931"/>
                  <a:pt x="1170302" y="5560971"/>
                  <a:pt x="1160620" y="5558862"/>
                </a:cubicBezTo>
                <a:cubicBezTo>
                  <a:pt x="1146504" y="5561577"/>
                  <a:pt x="1106544" y="5545833"/>
                  <a:pt x="1097113" y="5537725"/>
                </a:cubicBezTo>
                <a:cubicBezTo>
                  <a:pt x="1076260" y="5511528"/>
                  <a:pt x="1012618" y="5517876"/>
                  <a:pt x="994944" y="5497522"/>
                </a:cubicBezTo>
                <a:cubicBezTo>
                  <a:pt x="987638" y="5493756"/>
                  <a:pt x="980141" y="5491480"/>
                  <a:pt x="972567" y="5490138"/>
                </a:cubicBezTo>
                <a:lnTo>
                  <a:pt x="927036" y="5488921"/>
                </a:lnTo>
                <a:lnTo>
                  <a:pt x="905198" y="5488488"/>
                </a:lnTo>
                <a:cubicBezTo>
                  <a:pt x="920127" y="5466532"/>
                  <a:pt x="847550" y="5479119"/>
                  <a:pt x="871473" y="5463326"/>
                </a:cubicBezTo>
                <a:cubicBezTo>
                  <a:pt x="835241" y="5455796"/>
                  <a:pt x="824844" y="5441869"/>
                  <a:pt x="787335" y="5431076"/>
                </a:cubicBezTo>
                <a:lnTo>
                  <a:pt x="646418" y="5398569"/>
                </a:lnTo>
                <a:cubicBezTo>
                  <a:pt x="594533" y="5378172"/>
                  <a:pt x="569175" y="5376706"/>
                  <a:pt x="522316" y="5365133"/>
                </a:cubicBezTo>
                <a:cubicBezTo>
                  <a:pt x="485699" y="5316148"/>
                  <a:pt x="451396" y="5327743"/>
                  <a:pt x="425051" y="5295085"/>
                </a:cubicBezTo>
                <a:cubicBezTo>
                  <a:pt x="373115" y="5280721"/>
                  <a:pt x="376598" y="5265782"/>
                  <a:pt x="318461" y="5265657"/>
                </a:cubicBezTo>
                <a:lnTo>
                  <a:pt x="266536" y="5232252"/>
                </a:lnTo>
                <a:cubicBezTo>
                  <a:pt x="254867" y="5225616"/>
                  <a:pt x="251642" y="5227516"/>
                  <a:pt x="248444" y="5225838"/>
                </a:cubicBezTo>
                <a:lnTo>
                  <a:pt x="247345" y="5222181"/>
                </a:lnTo>
                <a:lnTo>
                  <a:pt x="237345" y="5217023"/>
                </a:lnTo>
                <a:lnTo>
                  <a:pt x="219603" y="5204977"/>
                </a:lnTo>
                <a:lnTo>
                  <a:pt x="214443" y="5204489"/>
                </a:lnTo>
                <a:lnTo>
                  <a:pt x="184816" y="5189073"/>
                </a:lnTo>
                <a:lnTo>
                  <a:pt x="183534" y="5189699"/>
                </a:lnTo>
                <a:cubicBezTo>
                  <a:pt x="179981" y="5190754"/>
                  <a:pt x="176085" y="5190869"/>
                  <a:pt x="171363" y="5189023"/>
                </a:cubicBezTo>
                <a:cubicBezTo>
                  <a:pt x="165797" y="5204157"/>
                  <a:pt x="163531" y="5192594"/>
                  <a:pt x="150096" y="5185813"/>
                </a:cubicBezTo>
                <a:lnTo>
                  <a:pt x="59253" y="5172817"/>
                </a:lnTo>
                <a:lnTo>
                  <a:pt x="52526" y="5170052"/>
                </a:lnTo>
                <a:lnTo>
                  <a:pt x="52188" y="5170183"/>
                </a:lnTo>
                <a:cubicBezTo>
                  <a:pt x="50293" y="5169980"/>
                  <a:pt x="47917" y="5169219"/>
                  <a:pt x="44687" y="5167637"/>
                </a:cubicBezTo>
                <a:lnTo>
                  <a:pt x="40261" y="5165012"/>
                </a:lnTo>
                <a:lnTo>
                  <a:pt x="27209" y="5159648"/>
                </a:lnTo>
                <a:lnTo>
                  <a:pt x="21368" y="5159036"/>
                </a:lnTo>
                <a:lnTo>
                  <a:pt x="0" y="5158850"/>
                </a:lnTo>
                <a:close/>
              </a:path>
            </a:pathLst>
          </a:cu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99818" y="5234320"/>
            <a:ext cx="6931319" cy="752217"/>
          </a:xfrm>
        </p:spPr>
        <p:txBody>
          <a:bodyPr vert="horz" lIns="91440" tIns="45720" rIns="91440" bIns="45720" rtlCol="0" anchor="b">
            <a:normAutofit/>
          </a:bodyPr>
          <a:lstStyle/>
          <a:p>
            <a:r>
              <a:rPr lang="en-US" sz="3600" kern="1200">
                <a:solidFill>
                  <a:schemeClr val="tx1">
                    <a:lumMod val="85000"/>
                    <a:lumOff val="15000"/>
                  </a:schemeClr>
                </a:solidFill>
                <a:latin typeface="+mj-lt"/>
                <a:ea typeface="+mj-ea"/>
                <a:cs typeface="+mj-cs"/>
              </a:rPr>
              <a:t>Siraj-ud-Daulah &amp; his Masouleum</a:t>
            </a:r>
          </a:p>
        </p:txBody>
      </p:sp>
      <p:pic>
        <p:nvPicPr>
          <p:cNvPr id="1028" name="Picture 4" descr="undefined"/>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l="8031" r="5566" b="2"/>
          <a:stretch>
            <a:fillRect/>
          </a:stretch>
        </p:blipFill>
        <p:spPr bwMode="auto">
          <a:xfrm>
            <a:off x="-5388" y="10"/>
            <a:ext cx="6169518" cy="5158840"/>
          </a:xfrm>
          <a:custGeom>
            <a:avLst/>
            <a:gdLst/>
            <a:ahLst/>
            <a:cxnLst/>
            <a:rect l="l" t="t" r="r" b="b"/>
            <a:pathLst>
              <a:path w="6096000" h="5158850">
                <a:moveTo>
                  <a:pt x="0" y="0"/>
                </a:moveTo>
                <a:lnTo>
                  <a:pt x="6096000" y="0"/>
                </a:lnTo>
                <a:lnTo>
                  <a:pt x="6096000" y="5158850"/>
                </a:lnTo>
                <a:lnTo>
                  <a:pt x="5957305" y="5157644"/>
                </a:lnTo>
                <a:cubicBezTo>
                  <a:pt x="5920540" y="5151975"/>
                  <a:pt x="5887096" y="5153588"/>
                  <a:pt x="5857259" y="5143603"/>
                </a:cubicBezTo>
                <a:cubicBezTo>
                  <a:pt x="5843335" y="5146861"/>
                  <a:pt x="5830921" y="5147051"/>
                  <a:pt x="5821375" y="5137142"/>
                </a:cubicBezTo>
                <a:cubicBezTo>
                  <a:pt x="5786501" y="5134144"/>
                  <a:pt x="5775399" y="5144200"/>
                  <a:pt x="5755916" y="5131695"/>
                </a:cubicBezTo>
                <a:cubicBezTo>
                  <a:pt x="5732132" y="5146996"/>
                  <a:pt x="5732735" y="5139753"/>
                  <a:pt x="5725007" y="5132964"/>
                </a:cubicBezTo>
                <a:lnTo>
                  <a:pt x="5723810" y="5132374"/>
                </a:lnTo>
                <a:lnTo>
                  <a:pt x="5720531" y="5134578"/>
                </a:lnTo>
                <a:lnTo>
                  <a:pt x="5714795" y="5134902"/>
                </a:lnTo>
                <a:lnTo>
                  <a:pt x="5700142" y="5131655"/>
                </a:lnTo>
                <a:lnTo>
                  <a:pt x="5694799" y="5129754"/>
                </a:lnTo>
                <a:cubicBezTo>
                  <a:pt x="5691058" y="5128696"/>
                  <a:pt x="5688491" y="5128320"/>
                  <a:pt x="5686627" y="5128420"/>
                </a:cubicBezTo>
                <a:lnTo>
                  <a:pt x="5686371" y="5128603"/>
                </a:lnTo>
                <a:lnTo>
                  <a:pt x="5678819" y="5126929"/>
                </a:lnTo>
                <a:cubicBezTo>
                  <a:pt x="5666199" y="5123608"/>
                  <a:pt x="5654035" y="5119908"/>
                  <a:pt x="5642547" y="5116000"/>
                </a:cubicBezTo>
                <a:cubicBezTo>
                  <a:pt x="5629445" y="5126457"/>
                  <a:pt x="5588783" y="5104807"/>
                  <a:pt x="5587979" y="5128480"/>
                </a:cubicBezTo>
                <a:cubicBezTo>
                  <a:pt x="5572317" y="5123886"/>
                  <a:pt x="5564904" y="5112774"/>
                  <a:pt x="5566635" y="5128675"/>
                </a:cubicBezTo>
                <a:cubicBezTo>
                  <a:pt x="5561375" y="5127594"/>
                  <a:pt x="5557787" y="5128327"/>
                  <a:pt x="5554953" y="5129937"/>
                </a:cubicBezTo>
                <a:lnTo>
                  <a:pt x="5554039" y="5130763"/>
                </a:lnTo>
                <a:lnTo>
                  <a:pt x="5514254" y="5120517"/>
                </a:lnTo>
                <a:lnTo>
                  <a:pt x="5492156" y="5111382"/>
                </a:lnTo>
                <a:lnTo>
                  <a:pt x="5480446" y="5107855"/>
                </a:lnTo>
                <a:lnTo>
                  <a:pt x="5477744" y="5104402"/>
                </a:lnTo>
                <a:cubicBezTo>
                  <a:pt x="5474490" y="5102038"/>
                  <a:pt x="5469391" y="5100405"/>
                  <a:pt x="5460150" y="5100442"/>
                </a:cubicBezTo>
                <a:lnTo>
                  <a:pt x="5457901" y="5100914"/>
                </a:lnTo>
                <a:lnTo>
                  <a:pt x="5444243" y="5094201"/>
                </a:lnTo>
                <a:cubicBezTo>
                  <a:pt x="5439994" y="5091441"/>
                  <a:pt x="5436419" y="5088231"/>
                  <a:pt x="5433825" y="5084410"/>
                </a:cubicBezTo>
                <a:cubicBezTo>
                  <a:pt x="5379443" y="5093528"/>
                  <a:pt x="5336110" y="5069767"/>
                  <a:pt x="5280996" y="5063773"/>
                </a:cubicBezTo>
                <a:cubicBezTo>
                  <a:pt x="5250806" y="5055129"/>
                  <a:pt x="5168599" y="5059471"/>
                  <a:pt x="5161582" y="5030966"/>
                </a:cubicBezTo>
                <a:cubicBezTo>
                  <a:pt x="5121870" y="5022662"/>
                  <a:pt x="5095637" y="5020496"/>
                  <a:pt x="5042717" y="5013952"/>
                </a:cubicBezTo>
                <a:cubicBezTo>
                  <a:pt x="4991136" y="4983679"/>
                  <a:pt x="4902283" y="4990567"/>
                  <a:pt x="4840514" y="4970468"/>
                </a:cubicBezTo>
                <a:cubicBezTo>
                  <a:pt x="4799904" y="4987615"/>
                  <a:pt x="4824087" y="4969531"/>
                  <a:pt x="4786778" y="4967817"/>
                </a:cubicBezTo>
                <a:cubicBezTo>
                  <a:pt x="4801901" y="4948343"/>
                  <a:pt x="4739845" y="4972374"/>
                  <a:pt x="4743741" y="4948216"/>
                </a:cubicBezTo>
                <a:cubicBezTo>
                  <a:pt x="4736829" y="4948670"/>
                  <a:pt x="4730010" y="4949869"/>
                  <a:pt x="4723136" y="4951257"/>
                </a:cubicBezTo>
                <a:lnTo>
                  <a:pt x="4719535" y="4951970"/>
                </a:lnTo>
                <a:lnTo>
                  <a:pt x="4706143" y="4950704"/>
                </a:lnTo>
                <a:lnTo>
                  <a:pt x="4701098" y="4955500"/>
                </a:lnTo>
                <a:lnTo>
                  <a:pt x="4680034" y="4957289"/>
                </a:lnTo>
                <a:cubicBezTo>
                  <a:pt x="4672339" y="4957161"/>
                  <a:pt x="4664292" y="4956094"/>
                  <a:pt x="4655741" y="4953520"/>
                </a:cubicBezTo>
                <a:cubicBezTo>
                  <a:pt x="4636359" y="4940479"/>
                  <a:pt x="4599701" y="4946454"/>
                  <a:pt x="4569298" y="4940691"/>
                </a:cubicBezTo>
                <a:lnTo>
                  <a:pt x="4555978" y="4935439"/>
                </a:lnTo>
                <a:lnTo>
                  <a:pt x="4508950" y="4932725"/>
                </a:lnTo>
                <a:cubicBezTo>
                  <a:pt x="4495669" y="4931511"/>
                  <a:pt x="4482007" y="4929765"/>
                  <a:pt x="4467838" y="4927057"/>
                </a:cubicBezTo>
                <a:lnTo>
                  <a:pt x="4441949" y="4920349"/>
                </a:lnTo>
                <a:lnTo>
                  <a:pt x="4394719" y="4912853"/>
                </a:lnTo>
                <a:lnTo>
                  <a:pt x="4356810" y="4916186"/>
                </a:lnTo>
                <a:lnTo>
                  <a:pt x="4222145" y="4920166"/>
                </a:lnTo>
                <a:cubicBezTo>
                  <a:pt x="4202488" y="4924963"/>
                  <a:pt x="4184742" y="4944595"/>
                  <a:pt x="4160481" y="4934555"/>
                </a:cubicBezTo>
                <a:cubicBezTo>
                  <a:pt x="4165854" y="4945670"/>
                  <a:pt x="4131661" y="4931019"/>
                  <a:pt x="4124879" y="4940397"/>
                </a:cubicBezTo>
                <a:cubicBezTo>
                  <a:pt x="4120895" y="4948198"/>
                  <a:pt x="4109593" y="4945570"/>
                  <a:pt x="4100114" y="4947117"/>
                </a:cubicBezTo>
                <a:cubicBezTo>
                  <a:pt x="4091835" y="4954382"/>
                  <a:pt x="4045978" y="4954676"/>
                  <a:pt x="4030957" y="4950944"/>
                </a:cubicBezTo>
                <a:cubicBezTo>
                  <a:pt x="3989825" y="4935537"/>
                  <a:pt x="3946860" y="4963196"/>
                  <a:pt x="3913764" y="4951738"/>
                </a:cubicBezTo>
                <a:cubicBezTo>
                  <a:pt x="3904534" y="4951024"/>
                  <a:pt x="3896577" y="4951663"/>
                  <a:pt x="3889457" y="4953140"/>
                </a:cubicBezTo>
                <a:lnTo>
                  <a:pt x="3871115" y="4959252"/>
                </a:lnTo>
                <a:lnTo>
                  <a:pt x="3869086" y="4964946"/>
                </a:lnTo>
                <a:lnTo>
                  <a:pt x="3856124" y="4966504"/>
                </a:lnTo>
                <a:lnTo>
                  <a:pt x="3835967" y="4975175"/>
                </a:lnTo>
                <a:cubicBezTo>
                  <a:pt x="3826465" y="4950975"/>
                  <a:pt x="3782586" y="4987146"/>
                  <a:pt x="3785910" y="4965148"/>
                </a:cubicBezTo>
                <a:cubicBezTo>
                  <a:pt x="3750785" y="4971249"/>
                  <a:pt x="3699033" y="4952693"/>
                  <a:pt x="3671085" y="4977741"/>
                </a:cubicBezTo>
                <a:cubicBezTo>
                  <a:pt x="3621255" y="4982620"/>
                  <a:pt x="3562637" y="4994206"/>
                  <a:pt x="3486928" y="4994420"/>
                </a:cubicBezTo>
                <a:cubicBezTo>
                  <a:pt x="3446030" y="4994640"/>
                  <a:pt x="3343460" y="4976299"/>
                  <a:pt x="3280956" y="4975036"/>
                </a:cubicBezTo>
                <a:cubicBezTo>
                  <a:pt x="3227193" y="4980695"/>
                  <a:pt x="3256481" y="4973778"/>
                  <a:pt x="3211563" y="4993919"/>
                </a:cubicBezTo>
                <a:cubicBezTo>
                  <a:pt x="3207119" y="4990757"/>
                  <a:pt x="3170070" y="4988394"/>
                  <a:pt x="3164681" y="4986606"/>
                </a:cubicBezTo>
                <a:lnTo>
                  <a:pt x="3127171" y="4979411"/>
                </a:lnTo>
                <a:lnTo>
                  <a:pt x="3096889" y="4976795"/>
                </a:lnTo>
                <a:cubicBezTo>
                  <a:pt x="3088441" y="4978753"/>
                  <a:pt x="3082883" y="4978233"/>
                  <a:pt x="3078620" y="4976620"/>
                </a:cubicBezTo>
                <a:lnTo>
                  <a:pt x="3074275" y="4973840"/>
                </a:lnTo>
                <a:lnTo>
                  <a:pt x="3036436" y="4968613"/>
                </a:lnTo>
                <a:lnTo>
                  <a:pt x="3031995" y="4969990"/>
                </a:lnTo>
                <a:lnTo>
                  <a:pt x="2994028" y="4967956"/>
                </a:lnTo>
                <a:cubicBezTo>
                  <a:pt x="2992299" y="4970105"/>
                  <a:pt x="2989407" y="4971561"/>
                  <a:pt x="2984001" y="4971609"/>
                </a:cubicBezTo>
                <a:cubicBezTo>
                  <a:pt x="2994191" y="4986644"/>
                  <a:pt x="2981386" y="4977427"/>
                  <a:pt x="2964542" y="4976237"/>
                </a:cubicBezTo>
                <a:cubicBezTo>
                  <a:pt x="2976613" y="4999323"/>
                  <a:pt x="2927627" y="4986817"/>
                  <a:pt x="2921274" y="4999668"/>
                </a:cubicBezTo>
                <a:cubicBezTo>
                  <a:pt x="2908629" y="4998274"/>
                  <a:pt x="2895476" y="4997220"/>
                  <a:pt x="2882111" y="4996632"/>
                </a:cubicBezTo>
                <a:lnTo>
                  <a:pt x="2874282" y="4996582"/>
                </a:lnTo>
                <a:cubicBezTo>
                  <a:pt x="2874237" y="4996658"/>
                  <a:pt x="2874193" y="4996735"/>
                  <a:pt x="2874147" y="4996812"/>
                </a:cubicBezTo>
                <a:cubicBezTo>
                  <a:pt x="2872492" y="4997296"/>
                  <a:pt x="2869935" y="4997466"/>
                  <a:pt x="2865932" y="4997221"/>
                </a:cubicBezTo>
                <a:lnTo>
                  <a:pt x="2860008" y="4996489"/>
                </a:lnTo>
                <a:lnTo>
                  <a:pt x="2844819" y="4996392"/>
                </a:lnTo>
                <a:lnTo>
                  <a:pt x="2839735" y="4997900"/>
                </a:lnTo>
                <a:lnTo>
                  <a:pt x="2837922" y="5000718"/>
                </a:lnTo>
                <a:lnTo>
                  <a:pt x="2836507" y="5000394"/>
                </a:lnTo>
                <a:cubicBezTo>
                  <a:pt x="2825749" y="4995427"/>
                  <a:pt x="2822382" y="4988291"/>
                  <a:pt x="2808859" y="5008050"/>
                </a:cubicBezTo>
                <a:cubicBezTo>
                  <a:pt x="2784233" y="4999995"/>
                  <a:pt x="2779499" y="5012041"/>
                  <a:pt x="2745907" y="5016391"/>
                </a:cubicBezTo>
                <a:cubicBezTo>
                  <a:pt x="2731796" y="5008784"/>
                  <a:pt x="2720518" y="5011549"/>
                  <a:pt x="2709519" y="5017601"/>
                </a:cubicBezTo>
                <a:cubicBezTo>
                  <a:pt x="2676766" y="5014138"/>
                  <a:pt x="2646981" y="5022656"/>
                  <a:pt x="2610212" y="5024813"/>
                </a:cubicBezTo>
                <a:cubicBezTo>
                  <a:pt x="2570359" y="5014992"/>
                  <a:pt x="2550109" y="5032793"/>
                  <a:pt x="2510814" y="5035020"/>
                </a:cubicBezTo>
                <a:cubicBezTo>
                  <a:pt x="2476639" y="5017991"/>
                  <a:pt x="2482834" y="5049980"/>
                  <a:pt x="2462736" y="5056754"/>
                </a:cubicBezTo>
                <a:lnTo>
                  <a:pt x="2457050" y="5057379"/>
                </a:lnTo>
                <a:lnTo>
                  <a:pt x="2442184" y="5054901"/>
                </a:lnTo>
                <a:lnTo>
                  <a:pt x="2436703" y="5053277"/>
                </a:lnTo>
                <a:cubicBezTo>
                  <a:pt x="2432888" y="5052418"/>
                  <a:pt x="2430299" y="5052175"/>
                  <a:pt x="2428451" y="5052373"/>
                </a:cubicBezTo>
                <a:lnTo>
                  <a:pt x="2420551" y="5051292"/>
                </a:lnTo>
                <a:cubicBezTo>
                  <a:pt x="2407700" y="5048633"/>
                  <a:pt x="2395274" y="5045570"/>
                  <a:pt x="2383501" y="5042264"/>
                </a:cubicBezTo>
                <a:cubicBezTo>
                  <a:pt x="2362992" y="5043848"/>
                  <a:pt x="2317884" y="5059023"/>
                  <a:pt x="2297493" y="5060796"/>
                </a:cubicBezTo>
                <a:lnTo>
                  <a:pt x="2261156" y="5052905"/>
                </a:lnTo>
                <a:lnTo>
                  <a:pt x="2200581" y="5036274"/>
                </a:lnTo>
                <a:lnTo>
                  <a:pt x="2198380" y="5036861"/>
                </a:lnTo>
                <a:lnTo>
                  <a:pt x="2116066" y="5030866"/>
                </a:lnTo>
                <a:cubicBezTo>
                  <a:pt x="2111600" y="5028328"/>
                  <a:pt x="2059664" y="5017338"/>
                  <a:pt x="2056754" y="5013653"/>
                </a:cubicBezTo>
                <a:cubicBezTo>
                  <a:pt x="2003393" y="5025622"/>
                  <a:pt x="1998298" y="5020073"/>
                  <a:pt x="1942916" y="5016969"/>
                </a:cubicBezTo>
                <a:cubicBezTo>
                  <a:pt x="1882138" y="5005950"/>
                  <a:pt x="1836966" y="4987831"/>
                  <a:pt x="1796717" y="4981610"/>
                </a:cubicBezTo>
                <a:cubicBezTo>
                  <a:pt x="1724075" y="4970499"/>
                  <a:pt x="1636218" y="4947449"/>
                  <a:pt x="1583222" y="4942334"/>
                </a:cubicBezTo>
                <a:cubicBezTo>
                  <a:pt x="1544265" y="4961611"/>
                  <a:pt x="1556109" y="4938719"/>
                  <a:pt x="1518821" y="4938963"/>
                </a:cubicBezTo>
                <a:cubicBezTo>
                  <a:pt x="1497291" y="4936197"/>
                  <a:pt x="1483221" y="4927794"/>
                  <a:pt x="1471837" y="4925740"/>
                </a:cubicBezTo>
                <a:lnTo>
                  <a:pt x="1450515" y="4926642"/>
                </a:lnTo>
                <a:lnTo>
                  <a:pt x="1437078" y="4926078"/>
                </a:lnTo>
                <a:lnTo>
                  <a:pt x="1432462" y="4931139"/>
                </a:lnTo>
                <a:lnTo>
                  <a:pt x="1411645" y="4934032"/>
                </a:lnTo>
                <a:cubicBezTo>
                  <a:pt x="1384856" y="4931153"/>
                  <a:pt x="1306656" y="4918434"/>
                  <a:pt x="1271729" y="4913863"/>
                </a:cubicBezTo>
                <a:cubicBezTo>
                  <a:pt x="1258697" y="4907976"/>
                  <a:pt x="1213546" y="4901042"/>
                  <a:pt x="1202076" y="4906608"/>
                </a:cubicBezTo>
                <a:cubicBezTo>
                  <a:pt x="1192059" y="4906580"/>
                  <a:pt x="1182171" y="4902320"/>
                  <a:pt x="1174670" y="4909064"/>
                </a:cubicBezTo>
                <a:cubicBezTo>
                  <a:pt x="1163701" y="4916862"/>
                  <a:pt x="1136874" y="4897641"/>
                  <a:pt x="1137035" y="4908989"/>
                </a:cubicBezTo>
                <a:cubicBezTo>
                  <a:pt x="1117838" y="4895687"/>
                  <a:pt x="1091386" y="4911450"/>
                  <a:pt x="1069882" y="4912892"/>
                </a:cubicBezTo>
                <a:cubicBezTo>
                  <a:pt x="1055589" y="4900472"/>
                  <a:pt x="1024570" y="4915744"/>
                  <a:pt x="980935" y="4911119"/>
                </a:cubicBezTo>
                <a:cubicBezTo>
                  <a:pt x="947614" y="4906556"/>
                  <a:pt x="913224" y="4897403"/>
                  <a:pt x="869960" y="4885518"/>
                </a:cubicBezTo>
                <a:cubicBezTo>
                  <a:pt x="819114" y="4856727"/>
                  <a:pt x="768074" y="4850663"/>
                  <a:pt x="721345" y="4839806"/>
                </a:cubicBezTo>
                <a:cubicBezTo>
                  <a:pt x="667944" y="4829906"/>
                  <a:pt x="698286" y="4859338"/>
                  <a:pt x="635428" y="4830000"/>
                </a:cubicBezTo>
                <a:cubicBezTo>
                  <a:pt x="626286" y="4837571"/>
                  <a:pt x="617638" y="4836842"/>
                  <a:pt x="604106" y="4830842"/>
                </a:cubicBezTo>
                <a:cubicBezTo>
                  <a:pt x="583276" y="4833091"/>
                  <a:pt x="539859" y="4845979"/>
                  <a:pt x="510451" y="4843485"/>
                </a:cubicBezTo>
                <a:cubicBezTo>
                  <a:pt x="489781" y="4840800"/>
                  <a:pt x="443867" y="4818678"/>
                  <a:pt x="427656" y="4815877"/>
                </a:cubicBezTo>
                <a:cubicBezTo>
                  <a:pt x="424088" y="4817297"/>
                  <a:pt x="419580" y="4820561"/>
                  <a:pt x="413184" y="4826676"/>
                </a:cubicBezTo>
                <a:cubicBezTo>
                  <a:pt x="387673" y="4816699"/>
                  <a:pt x="379855" y="4828170"/>
                  <a:pt x="341772" y="4829671"/>
                </a:cubicBezTo>
                <a:cubicBezTo>
                  <a:pt x="327795" y="4821005"/>
                  <a:pt x="314729" y="4822794"/>
                  <a:pt x="301266" y="4827842"/>
                </a:cubicBezTo>
                <a:cubicBezTo>
                  <a:pt x="265781" y="4821714"/>
                  <a:pt x="231017" y="4827635"/>
                  <a:pt x="189886" y="4826710"/>
                </a:cubicBezTo>
                <a:cubicBezTo>
                  <a:pt x="147910" y="4813727"/>
                  <a:pt x="121702" y="4829584"/>
                  <a:pt x="77762" y="4828518"/>
                </a:cubicBezTo>
                <a:cubicBezTo>
                  <a:pt x="38733" y="4806108"/>
                  <a:pt x="44308" y="4851138"/>
                  <a:pt x="8164" y="4846203"/>
                </a:cubicBezTo>
                <a:lnTo>
                  <a:pt x="0" y="4843648"/>
                </a:lnTo>
                <a:lnTo>
                  <a:pt x="0" y="4080681"/>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517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ED61A3-E74C-1ACC-1852-024C47EBB9E3}"/>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bg1"/>
                </a:solidFill>
                <a:latin typeface="+mj-lt"/>
                <a:ea typeface="+mj-ea"/>
                <a:cs typeface="+mj-cs"/>
              </a:rPr>
              <a:t>Modern Period (cond.)</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pPr marL="0"/>
            <a:endParaRPr lang="en-US" sz="1000" b="1"/>
          </a:p>
          <a:p>
            <a:pPr marL="0"/>
            <a:r>
              <a:rPr lang="en-US" sz="1000" b="1"/>
              <a:t>British Crown Rule (1858–1947)</a:t>
            </a:r>
          </a:p>
          <a:p>
            <a:r>
              <a:rPr lang="en-US" sz="1000"/>
              <a:t>The Indian Rebellion of 1857 replaced the Company rule by with the direct control of Bengal by the British Crown - the Governor of Bengal concurrently became the Governor-General of India for many years  </a:t>
            </a:r>
          </a:p>
          <a:p>
            <a:r>
              <a:rPr lang="en-US" sz="1000"/>
              <a:t>In 1877, when </a:t>
            </a:r>
            <a:r>
              <a:rPr lang="en-US" sz="1000" b="1"/>
              <a:t>Queen</a:t>
            </a:r>
            <a:r>
              <a:rPr lang="en-US" sz="1000"/>
              <a:t> </a:t>
            </a:r>
            <a:r>
              <a:rPr lang="en-US" sz="1000" b="1"/>
              <a:t>Victoria</a:t>
            </a:r>
            <a:r>
              <a:rPr lang="en-US" sz="1000"/>
              <a:t> took the title of </a:t>
            </a:r>
            <a:r>
              <a:rPr lang="en-US" sz="1000" b="1"/>
              <a:t>"Empress of India"</a:t>
            </a:r>
            <a:r>
              <a:rPr lang="en-US" sz="1000"/>
              <a:t>,</a:t>
            </a:r>
            <a:r>
              <a:rPr lang="en-US" sz="1000" b="1"/>
              <a:t> </a:t>
            </a:r>
            <a:r>
              <a:rPr lang="en-US" sz="1000"/>
              <a:t>the British declared Calcutta the capital of the British Raj -   Bengal Legislative Council was the principal lawmaking body in the province - it was created by the Indian Councils Act 1861, the Indian Councils Act 1909, the Government of India Act 1919 and the Government of India Act 1935</a:t>
            </a:r>
            <a:endParaRPr lang="en-US" sz="1000" b="1" u="sng"/>
          </a:p>
          <a:p>
            <a:r>
              <a:rPr lang="en-US" sz="1000"/>
              <a:t>The partition of Bengal in 1947 left a deep impact on the people of Bengal. The Indian National Congress and the Hindu Mahasabha on one side and the Muslim League on the other were in favor of partitioning Bengal along religious lines - as a result, Bengal was divided into the state of West Bengal of India while the province of East Bengal under Pakistan, renamed East Pakistan in 1955.</a:t>
            </a:r>
          </a:p>
          <a:p>
            <a:pPr marL="0"/>
            <a:endParaRPr lang="en-US" sz="1000" b="1" u="sng"/>
          </a:p>
          <a:p>
            <a:pPr marL="0"/>
            <a:r>
              <a:rPr lang="en-US" sz="1000" b="1" u="sng"/>
              <a:t>Some other European Settlements in Bengal</a:t>
            </a:r>
          </a:p>
          <a:p>
            <a:pPr marL="0"/>
            <a:endParaRPr lang="en-US" sz="1000"/>
          </a:p>
          <a:p>
            <a:pPr marL="0"/>
            <a:r>
              <a:rPr lang="en-US" sz="1000"/>
              <a:t>Portuguese in Chittagong (1528–1666)</a:t>
            </a:r>
          </a:p>
          <a:p>
            <a:pPr marL="0"/>
            <a:r>
              <a:rPr lang="en-US" sz="1000"/>
              <a:t>Dutch settlements (1610–1824)</a:t>
            </a:r>
          </a:p>
          <a:p>
            <a:pPr marL="0"/>
            <a:r>
              <a:rPr lang="en-US" sz="1000"/>
              <a:t>French settlements (1692–1952)</a:t>
            </a:r>
          </a:p>
          <a:p>
            <a:pPr marL="0"/>
            <a:r>
              <a:rPr lang="en-US" sz="1000"/>
              <a:t>Danish settlements (1625–1845)</a:t>
            </a:r>
          </a:p>
          <a:p>
            <a:pPr marL="0"/>
            <a:endParaRPr lang="en-US" sz="1000"/>
          </a:p>
          <a:p>
            <a:pPr marL="0"/>
            <a:endParaRPr lang="en-US" sz="1000"/>
          </a:p>
        </p:txBody>
      </p:sp>
    </p:spTree>
    <p:extLst>
      <p:ext uri="{BB962C8B-B14F-4D97-AF65-F5344CB8AC3E}">
        <p14:creationId xmlns:p14="http://schemas.microsoft.com/office/powerpoint/2010/main" val="58063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087ABA-DACA-5833-0144-AD313597FAE6}"/>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a:solidFill>
                  <a:schemeClr val="bg1"/>
                </a:solidFill>
                <a:latin typeface="+mj-lt"/>
                <a:ea typeface="+mj-ea"/>
                <a:cs typeface="+mj-cs"/>
              </a:rPr>
              <a:t>Modern Period (contd.)</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pPr marL="0"/>
            <a:endParaRPr lang="en-US" sz="1700" u="sng" dirty="0"/>
          </a:p>
          <a:p>
            <a:pPr marL="0"/>
            <a:r>
              <a:rPr lang="en-US" sz="1700" b="1" dirty="0"/>
              <a:t>Emergence of Bangladesh  </a:t>
            </a:r>
          </a:p>
          <a:p>
            <a:pPr marL="0"/>
            <a:endParaRPr lang="en-US" sz="1700" u="sng" dirty="0"/>
          </a:p>
          <a:p>
            <a:pPr marL="0"/>
            <a:r>
              <a:rPr lang="en-US" sz="1700" b="1" dirty="0"/>
              <a:t>Bangladesh as East Bengal (1947-1955): From the early historic period, Bangladesh (Banga, Bengal, East Bengal) was a part of India. In 1947, it became a part of Pakistan as East Bengal.</a:t>
            </a:r>
          </a:p>
          <a:p>
            <a:pPr marL="0"/>
            <a:endParaRPr lang="en-US" sz="1700" b="1" dirty="0"/>
          </a:p>
          <a:p>
            <a:pPr marL="0"/>
            <a:r>
              <a:rPr lang="en-US" sz="1700" b="1" dirty="0"/>
              <a:t>Bangladesh as East Pakistan (1955-1971) : under the One Unit Policy, East Bengal was renamed East Pakistan by Pakistani Prime Minister Mohammad Ali of </a:t>
            </a:r>
            <a:r>
              <a:rPr lang="en-US" sz="1700" b="1" dirty="0" err="1"/>
              <a:t>Bogra</a:t>
            </a:r>
            <a:endParaRPr lang="en-US" sz="1700" b="1" dirty="0"/>
          </a:p>
          <a:p>
            <a:pPr marL="0"/>
            <a:endParaRPr lang="en-US" sz="1700" b="1" dirty="0"/>
          </a:p>
          <a:p>
            <a:pPr marL="0"/>
            <a:r>
              <a:rPr lang="en-US" sz="1700" b="1" dirty="0"/>
              <a:t>Independent Bangladesh (1971- till date)   </a:t>
            </a:r>
          </a:p>
          <a:p>
            <a:pPr marL="0"/>
            <a:r>
              <a:rPr lang="en-US" sz="1700" b="1" dirty="0"/>
              <a:t>In 1971, West Pakistan started a military crackdown on Bangladesh (former East Pakistan) leading to the Bangladesh Liberation War - this led to the creation of Bangladesh on 16 December 1971. </a:t>
            </a:r>
          </a:p>
          <a:p>
            <a:pPr marL="0"/>
            <a:endParaRPr lang="en-US" sz="1700" dirty="0"/>
          </a:p>
          <a:p>
            <a:pPr marL="0"/>
            <a:endParaRPr lang="en-US" sz="1700" dirty="0"/>
          </a:p>
        </p:txBody>
      </p:sp>
    </p:spTree>
    <p:extLst>
      <p:ext uri="{BB962C8B-B14F-4D97-AF65-F5344CB8AC3E}">
        <p14:creationId xmlns:p14="http://schemas.microsoft.com/office/powerpoint/2010/main" val="392497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14"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3FDBA005-5AA2-0C40-31F5-23AE7A93E5F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86385" y="2844637"/>
            <a:ext cx="5270026" cy="2608662"/>
          </a:xfrm>
          <a:prstGeom prst="rect">
            <a:avLst/>
          </a:prstGeom>
        </p:spPr>
      </p:pic>
      <p:grpSp>
        <p:nvGrpSpPr>
          <p:cNvPr id="17" name="Group 16">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66354E4A-6B18-C3D2-24F6-2C716FAC49F4}"/>
              </a:ext>
            </a:extLst>
          </p:cNvPr>
          <p:cNvSpPr>
            <a:spLocks noGrp="1"/>
          </p:cNvSpPr>
          <p:nvPr>
            <p:ph type="title"/>
          </p:nvPr>
        </p:nvSpPr>
        <p:spPr>
          <a:xfrm>
            <a:off x="786384" y="576072"/>
            <a:ext cx="10377484" cy="1546533"/>
          </a:xfrm>
        </p:spPr>
        <p:txBody>
          <a:bodyPr vert="horz" lIns="91440" tIns="45720" rIns="91440" bIns="45720" rtlCol="0" anchor="t">
            <a:normAutofit/>
          </a:bodyPr>
          <a:lstStyle/>
          <a:p>
            <a:r>
              <a:rPr lang="en-US" sz="2600" b="1" kern="1200">
                <a:solidFill>
                  <a:schemeClr val="bg1"/>
                </a:solidFill>
                <a:latin typeface="+mj-lt"/>
                <a:ea typeface="+mj-ea"/>
                <a:cs typeface="+mj-cs"/>
              </a:rPr>
              <a:t>                            Medieval Period</a:t>
            </a:r>
            <a:br>
              <a:rPr lang="en-US" sz="2600" b="1" kern="1200">
                <a:solidFill>
                  <a:schemeClr val="bg1"/>
                </a:solidFill>
                <a:latin typeface="+mj-lt"/>
                <a:ea typeface="+mj-ea"/>
                <a:cs typeface="+mj-cs"/>
              </a:rPr>
            </a:br>
            <a:r>
              <a:rPr lang="en-US" sz="2600" b="1" kern="1200">
                <a:solidFill>
                  <a:schemeClr val="bg1"/>
                </a:solidFill>
                <a:latin typeface="+mj-lt"/>
                <a:ea typeface="+mj-ea"/>
                <a:cs typeface="+mj-cs"/>
              </a:rPr>
              <a:t>Conquest of Bengal by Ikhtiyar Uddin Muhammad bin Bakhtiyar Khalji </a:t>
            </a:r>
            <a:br>
              <a:rPr lang="en-US" sz="2600" b="1" u="sng" kern="1200">
                <a:solidFill>
                  <a:schemeClr val="bg1"/>
                </a:solidFill>
                <a:latin typeface="+mj-lt"/>
                <a:ea typeface="+mj-ea"/>
                <a:cs typeface="+mj-cs"/>
              </a:rPr>
            </a:br>
            <a:endParaRPr lang="en-US" sz="2600" kern="120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7D5B3D87-176F-4BB3-FB4C-84E82CFFC33C}"/>
              </a:ext>
            </a:extLst>
          </p:cNvPr>
          <p:cNvSpPr>
            <a:spLocks noGrp="1"/>
          </p:cNvSpPr>
          <p:nvPr>
            <p:ph sz="half" idx="1"/>
          </p:nvPr>
        </p:nvSpPr>
        <p:spPr>
          <a:xfrm>
            <a:off x="6464409" y="2197386"/>
            <a:ext cx="4699459" cy="3903163"/>
          </a:xfrm>
        </p:spPr>
        <p:txBody>
          <a:bodyPr vert="horz" lIns="91440" tIns="45720" rIns="91440" bIns="45720" rtlCol="0" anchor="ctr">
            <a:normAutofit/>
          </a:bodyPr>
          <a:lstStyle/>
          <a:p>
            <a:r>
              <a:rPr lang="en-US" sz="1800">
                <a:solidFill>
                  <a:schemeClr val="bg1"/>
                </a:solidFill>
              </a:rPr>
              <a:t>Muslim conquest of Bengal began with the capture of </a:t>
            </a:r>
            <a:r>
              <a:rPr lang="en-US" sz="1800" b="1">
                <a:solidFill>
                  <a:schemeClr val="bg1"/>
                </a:solidFill>
              </a:rPr>
              <a:t>Nadia</a:t>
            </a:r>
            <a:r>
              <a:rPr lang="en-US" sz="1800">
                <a:solidFill>
                  <a:schemeClr val="bg1"/>
                </a:solidFill>
              </a:rPr>
              <a:t> from the Sena dynasty in 1204 - </a:t>
            </a:r>
            <a:r>
              <a:rPr lang="en-US" sz="1800" b="1">
                <a:solidFill>
                  <a:schemeClr val="bg1"/>
                </a:solidFill>
              </a:rPr>
              <a:t>Ikhtiyar Uddin Muhammad bin Bakhtiyar Khalji</a:t>
            </a:r>
            <a:r>
              <a:rPr lang="en-US" sz="1800">
                <a:solidFill>
                  <a:schemeClr val="bg1"/>
                </a:solidFill>
              </a:rPr>
              <a:t>, a Turko-Afghan, became the founder of the </a:t>
            </a:r>
            <a:r>
              <a:rPr lang="en-US" sz="1800" b="1">
                <a:solidFill>
                  <a:schemeClr val="bg1"/>
                </a:solidFill>
              </a:rPr>
              <a:t>Khalji dynasty </a:t>
            </a:r>
            <a:r>
              <a:rPr lang="en-US" sz="1800">
                <a:solidFill>
                  <a:schemeClr val="bg1"/>
                </a:solidFill>
              </a:rPr>
              <a:t>of Bengal - ruled Bengal till 1227 CE</a:t>
            </a:r>
          </a:p>
          <a:p>
            <a:r>
              <a:rPr lang="en-US" sz="1800">
                <a:solidFill>
                  <a:schemeClr val="bg1"/>
                </a:solidFill>
              </a:rPr>
              <a:t>After this,  Bengal was ruled by several other Muslim Sultans and Nawabs for over 500 years.</a:t>
            </a:r>
          </a:p>
          <a:p>
            <a:endParaRPr lang="en-US" sz="1800">
              <a:solidFill>
                <a:schemeClr val="bg1"/>
              </a:solidFill>
            </a:endParaRPr>
          </a:p>
        </p:txBody>
      </p:sp>
    </p:spTree>
    <p:extLst>
      <p:ext uri="{BB962C8B-B14F-4D97-AF65-F5344CB8AC3E}">
        <p14:creationId xmlns:p14="http://schemas.microsoft.com/office/powerpoint/2010/main" val="3436349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F44A655-CDFF-4431-780E-05E29C95310C}"/>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kern="1200">
                <a:solidFill>
                  <a:schemeClr val="tx1"/>
                </a:solidFill>
                <a:latin typeface="+mj-lt"/>
                <a:ea typeface="+mj-ea"/>
                <a:cs typeface="+mj-cs"/>
              </a:rPr>
              <a:t>Medieval Period continued…</a:t>
            </a: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vert="horz" lIns="91440" tIns="45720" rIns="91440" bIns="45720" numCol="1" rtlCol="0">
            <a:normAutofit/>
          </a:bodyPr>
          <a:lstStyle/>
          <a:p>
            <a:pPr marL="0"/>
            <a:endParaRPr lang="en-US" sz="2000" b="1" u="sng"/>
          </a:p>
          <a:p>
            <a:pPr marL="0"/>
            <a:r>
              <a:rPr lang="en-US" sz="2000" b="1"/>
              <a:t>Ilyas Shahi dynasty (1342–1414 and 1435–1487)</a:t>
            </a:r>
          </a:p>
          <a:p>
            <a:r>
              <a:rPr lang="en-US" sz="2000"/>
              <a:t>In 1352, Shamsuddin Ilyas Shah unified the three small sultanates (</a:t>
            </a:r>
            <a:r>
              <a:rPr lang="en-US" sz="2000" cap="small"/>
              <a:t>Satgaon, laknauti, SONARGAO)</a:t>
            </a:r>
            <a:r>
              <a:rPr lang="en-US" sz="2000"/>
              <a:t> in </a:t>
            </a:r>
            <a:r>
              <a:rPr lang="en-US" sz="2000" b="1"/>
              <a:t>Bengal into a single government</a:t>
            </a:r>
            <a:r>
              <a:rPr lang="en-US" sz="2000"/>
              <a:t>. Ilyas Shah proclaimed himself as the "Shah of Bangalah". He gave to this united territory the name of Bangalah and to the people thus integrated the name of Bangali. </a:t>
            </a:r>
          </a:p>
          <a:p>
            <a:r>
              <a:rPr lang="en-US" sz="2000"/>
              <a:t>He felt the necessity of introducing a good administration and thereby winning the support of the local people for maintaining the independence of his Sultanate. He gave the administration a popular character by offering liberal concessions to local elements and opened the government services to talent without any distinction of caste, creed or color. He was probably the first to make a large recruitment of the local people in the army.</a:t>
            </a:r>
          </a:p>
          <a:p>
            <a:r>
              <a:rPr lang="en-US" sz="2000"/>
              <a:t>End of Ilyas Shahi reign by an uprising organized by the sultan's premier Raja Ganesha, a Hindu aristocrat - later restored by Nasiruddin Mahmud Shah in 1435. </a:t>
            </a:r>
          </a:p>
          <a:p>
            <a:pPr marL="0"/>
            <a:endParaRPr lang="en-US" sz="2000"/>
          </a:p>
          <a:p>
            <a:pPr marL="0"/>
            <a:endParaRPr lang="en-US" sz="2000"/>
          </a:p>
          <a:p>
            <a:pPr marL="0"/>
            <a:endParaRPr lang="en-US" sz="2000"/>
          </a:p>
          <a:p>
            <a:pPr marL="0"/>
            <a:endParaRPr lang="en-US" sz="2000" b="1" u="sng"/>
          </a:p>
        </p:txBody>
      </p:sp>
    </p:spTree>
    <p:extLst>
      <p:ext uri="{BB962C8B-B14F-4D97-AF65-F5344CB8AC3E}">
        <p14:creationId xmlns:p14="http://schemas.microsoft.com/office/powerpoint/2010/main" val="2909338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4AA98-63D7-0EBA-9BF4-227A1DF6461F}"/>
              </a:ext>
            </a:extLst>
          </p:cNvPr>
          <p:cNvSpPr>
            <a:spLocks noGrp="1"/>
          </p:cNvSpPr>
          <p:nvPr>
            <p:ph type="title"/>
          </p:nvPr>
        </p:nvSpPr>
        <p:spPr>
          <a:xfrm>
            <a:off x="838200" y="365125"/>
            <a:ext cx="10515600" cy="1325563"/>
          </a:xfrm>
        </p:spPr>
        <p:txBody>
          <a:bodyPr>
            <a:normAutofit/>
          </a:bodyPr>
          <a:lstStyle/>
          <a:p>
            <a:r>
              <a:rPr lang="en-US" sz="4200" b="1" dirty="0">
                <a:latin typeface="Times New Roman" panose="02020603050405020304" pitchFamily="18" charset="0"/>
                <a:cs typeface="Times New Roman" panose="02020603050405020304" pitchFamily="18" charset="0"/>
              </a:rPr>
              <a:t>Medieval Period continued…</a:t>
            </a:r>
            <a:br>
              <a:rPr lang="en-US" sz="4200" b="1" dirty="0">
                <a:latin typeface="Times New Roman" panose="02020603050405020304" pitchFamily="18" charset="0"/>
                <a:cs typeface="Times New Roman" panose="02020603050405020304" pitchFamily="18" charset="0"/>
              </a:rPr>
            </a:br>
            <a:endParaRPr lang="en-US" sz="4200" dirty="0"/>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909FAC-0D29-C7DE-CBA2-58F414F24A83}"/>
              </a:ext>
            </a:extLst>
          </p:cNvPr>
          <p:cNvSpPr>
            <a:spLocks noGrp="1"/>
          </p:cNvSpPr>
          <p:nvPr>
            <p:ph idx="1"/>
          </p:nvPr>
        </p:nvSpPr>
        <p:spPr>
          <a:xfrm>
            <a:off x="838200" y="1929384"/>
            <a:ext cx="10515600" cy="4251960"/>
          </a:xfrm>
        </p:spPr>
        <p:txBody>
          <a:bodyPr>
            <a:normAutofit/>
          </a:bodyPr>
          <a:lstStyle/>
          <a:p>
            <a:pPr marL="0" indent="0">
              <a:buNone/>
            </a:pPr>
            <a:r>
              <a:rPr lang="en-GB" sz="2200" b="1" u="sng">
                <a:latin typeface="Times New Roman" panose="02020603050405020304" pitchFamily="18" charset="0"/>
                <a:cs typeface="Times New Roman" panose="02020603050405020304" pitchFamily="18" charset="0"/>
              </a:rPr>
              <a:t>Hussain Shahi dynasty (1494–1538)</a:t>
            </a:r>
          </a:p>
          <a:p>
            <a:r>
              <a:rPr lang="en-US" sz="2200">
                <a:latin typeface="Times New Roman" panose="02020603050405020304" pitchFamily="18" charset="0"/>
                <a:cs typeface="Times New Roman" panose="02020603050405020304" pitchFamily="18" charset="0"/>
              </a:rPr>
              <a:t>Bengal Sultanate's greatest territorial expansion under </a:t>
            </a:r>
            <a:r>
              <a:rPr lang="en-US" sz="2200" b="1">
                <a:latin typeface="Times New Roman" panose="02020603050405020304" pitchFamily="18" charset="0"/>
                <a:cs typeface="Times New Roman" panose="02020603050405020304" pitchFamily="18" charset="0"/>
              </a:rPr>
              <a:t>Alauddin Hussain Shah</a:t>
            </a:r>
            <a:r>
              <a:rPr lang="en-US" sz="2200">
                <a:latin typeface="Times New Roman" panose="02020603050405020304" pitchFamily="18" charset="0"/>
                <a:cs typeface="Times New Roman" panose="02020603050405020304" pitchFamily="18" charset="0"/>
              </a:rPr>
              <a:t>, founder of the Hussain Shahi dynasty - regarded by many historians as a </a:t>
            </a:r>
            <a:r>
              <a:rPr lang="en-US" sz="2200" b="1">
                <a:latin typeface="Times New Roman" panose="02020603050405020304" pitchFamily="18" charset="0"/>
                <a:cs typeface="Times New Roman" panose="02020603050405020304" pitchFamily="18" charset="0"/>
              </a:rPr>
              <a:t>golden age</a:t>
            </a:r>
            <a:r>
              <a:rPr lang="en-US" sz="2200">
                <a:latin typeface="Times New Roman" panose="02020603050405020304" pitchFamily="18" charset="0"/>
                <a:cs typeface="Times New Roman" panose="02020603050405020304" pitchFamily="18" charset="0"/>
              </a:rPr>
              <a:t> in which a </a:t>
            </a:r>
            <a:r>
              <a:rPr lang="en-US" sz="2200" b="1">
                <a:latin typeface="Times New Roman" panose="02020603050405020304" pitchFamily="18" charset="0"/>
                <a:cs typeface="Times New Roman" panose="02020603050405020304" pitchFamily="18" charset="0"/>
              </a:rPr>
              <a:t>syncretic Bengali culture</a:t>
            </a:r>
            <a:r>
              <a:rPr lang="en-US" sz="2200">
                <a:latin typeface="Times New Roman" panose="02020603050405020304" pitchFamily="18" charset="0"/>
                <a:cs typeface="Times New Roman" panose="02020603050405020304" pitchFamily="18" charset="0"/>
              </a:rPr>
              <a:t> that included elements of Muslim and Hindu traditions</a:t>
            </a:r>
          </a:p>
          <a:p>
            <a:r>
              <a:rPr lang="en-US" sz="2200">
                <a:latin typeface="Times New Roman" panose="02020603050405020304" pitchFamily="18" charset="0"/>
                <a:cs typeface="Times New Roman" panose="02020603050405020304" pitchFamily="18" charset="0"/>
              </a:rPr>
              <a:t>He conquered Kamrup-Kamakhya (in Assam) and Orissa, and extended the Sultanate to the port of Chittagong</a:t>
            </a:r>
          </a:p>
          <a:p>
            <a:r>
              <a:rPr lang="en-US" sz="2200">
                <a:latin typeface="Times New Roman" panose="02020603050405020304" pitchFamily="18" charset="0"/>
                <a:cs typeface="Times New Roman" panose="02020603050405020304" pitchFamily="18" charset="0"/>
              </a:rPr>
              <a:t>Under Alauddin Husain Shah the country enjoyed undisturbed peace and </a:t>
            </a:r>
            <a:r>
              <a:rPr lang="en-US" sz="2200" cap="small">
                <a:latin typeface="Times New Roman" panose="02020603050405020304" pitchFamily="18" charset="0"/>
                <a:cs typeface="Times New Roman" panose="02020603050405020304" pitchFamily="18" charset="0"/>
              </a:rPr>
              <a:t>vijay gupta</a:t>
            </a:r>
            <a:r>
              <a:rPr lang="en-US" sz="2200">
                <a:latin typeface="Times New Roman" panose="02020603050405020304" pitchFamily="18" charset="0"/>
                <a:cs typeface="Times New Roman" panose="02020603050405020304" pitchFamily="18" charset="0"/>
              </a:rPr>
              <a:t>, the contemporary poet, mentioned him as </a:t>
            </a:r>
            <a:r>
              <a:rPr lang="en-US" sz="2200" i="1">
                <a:latin typeface="Times New Roman" panose="02020603050405020304" pitchFamily="18" charset="0"/>
                <a:cs typeface="Times New Roman" panose="02020603050405020304" pitchFamily="18" charset="0"/>
              </a:rPr>
              <a:t>nripati-tilaka</a:t>
            </a:r>
            <a:r>
              <a:rPr lang="en-US" sz="2200">
                <a:latin typeface="Times New Roman" panose="02020603050405020304" pitchFamily="18" charset="0"/>
                <a:cs typeface="Times New Roman" panose="02020603050405020304" pitchFamily="18" charset="0"/>
              </a:rPr>
              <a:t> (the tilak-mark of kings), </a:t>
            </a:r>
            <a:r>
              <a:rPr lang="en-US" sz="2200" i="1">
                <a:latin typeface="Times New Roman" panose="02020603050405020304" pitchFamily="18" charset="0"/>
                <a:cs typeface="Times New Roman" panose="02020603050405020304" pitchFamily="18" charset="0"/>
              </a:rPr>
              <a:t>jagatabhusana</a:t>
            </a:r>
            <a:r>
              <a:rPr lang="en-US" sz="2200">
                <a:latin typeface="Times New Roman" panose="02020603050405020304" pitchFamily="18" charset="0"/>
                <a:cs typeface="Times New Roman" panose="02020603050405020304" pitchFamily="18" charset="0"/>
              </a:rPr>
              <a:t> (the adornment of the universe) and </a:t>
            </a:r>
            <a:r>
              <a:rPr lang="en-US" sz="2200" i="1">
                <a:latin typeface="Times New Roman" panose="02020603050405020304" pitchFamily="18" charset="0"/>
                <a:cs typeface="Times New Roman" panose="02020603050405020304" pitchFamily="18" charset="0"/>
              </a:rPr>
              <a:t>Krsina-avatara</a:t>
            </a:r>
            <a:r>
              <a:rPr lang="en-US" sz="2200">
                <a:latin typeface="Times New Roman" panose="02020603050405020304" pitchFamily="18" charset="0"/>
                <a:cs typeface="Times New Roman" panose="02020603050405020304" pitchFamily="18" charset="0"/>
              </a:rPr>
              <a:t> (the incarnation of Krisna). His policy towards the Hindus was marked by tolerance and liberalism; some of the most important offices were held by Hindus. Under his patronization the Bangla version of MAHABHARATA was prepared.</a:t>
            </a:r>
          </a:p>
          <a:p>
            <a:pPr marL="0" indent="0">
              <a:buNone/>
            </a:pPr>
            <a:endParaRPr lang="en-US" sz="2200" b="1" u="sng"/>
          </a:p>
          <a:p>
            <a:endParaRPr lang="en-US" sz="2200"/>
          </a:p>
        </p:txBody>
      </p:sp>
    </p:spTree>
    <p:extLst>
      <p:ext uri="{BB962C8B-B14F-4D97-AF65-F5344CB8AC3E}">
        <p14:creationId xmlns:p14="http://schemas.microsoft.com/office/powerpoint/2010/main" val="2525075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33574" y="643467"/>
            <a:ext cx="5111452" cy="5571066"/>
          </a:xfrm>
          <a:prstGeom prst="rect">
            <a:avLst/>
          </a:prstGeom>
        </p:spPr>
      </p:pic>
      <p:pic>
        <p:nvPicPr>
          <p:cNvPr id="9" name="Picture 8">
            <a:extLst>
              <a:ext uri="{FF2B5EF4-FFF2-40B4-BE49-F238E27FC236}">
                <a16:creationId xmlns:a16="http://schemas.microsoft.com/office/drawing/2014/main" id="{96C31BA4-48F8-3D7B-3EBE-508310145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5" y="2079625"/>
            <a:ext cx="5291667" cy="2698750"/>
          </a:xfrm>
          <a:prstGeom prst="rect">
            <a:avLst/>
          </a:prstGeom>
        </p:spPr>
      </p:pic>
      <p:sp>
        <p:nvSpPr>
          <p:cNvPr id="6" name="Rectangle 5"/>
          <p:cNvSpPr/>
          <p:nvPr/>
        </p:nvSpPr>
        <p:spPr>
          <a:xfrm>
            <a:off x="959031" y="6035040"/>
            <a:ext cx="4197531" cy="82296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GB" sz="2000" b="1"/>
              <a:t>Shamsuddin Ilyas Shah</a:t>
            </a:r>
            <a:endParaRPr lang="en-GB" sz="2000" b="1" dirty="0"/>
          </a:p>
        </p:txBody>
      </p:sp>
      <p:sp>
        <p:nvSpPr>
          <p:cNvPr id="7" name="Rectangle 6"/>
          <p:cNvSpPr/>
          <p:nvPr/>
        </p:nvSpPr>
        <p:spPr>
          <a:xfrm>
            <a:off x="6559826" y="5550896"/>
            <a:ext cx="4739547" cy="45339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315645B-5D4E-3876-BACA-698CC6194FCD}"/>
              </a:ext>
            </a:extLst>
          </p:cNvPr>
          <p:cNvSpPr txBox="1"/>
          <p:nvPr/>
        </p:nvSpPr>
        <p:spPr>
          <a:xfrm>
            <a:off x="7104970" y="4979969"/>
            <a:ext cx="6094638" cy="369332"/>
          </a:xfrm>
          <a:prstGeom prst="rect">
            <a:avLst/>
          </a:prstGeom>
          <a:noFill/>
        </p:spPr>
        <p:txBody>
          <a:bodyPr wrap="square">
            <a:spAutoFit/>
          </a:bodyPr>
          <a:lstStyle/>
          <a:p>
            <a:r>
              <a:rPr lang="en-US" dirty="0"/>
              <a:t>Coins of Alauddin  Hussain Shah</a:t>
            </a:r>
          </a:p>
        </p:txBody>
      </p:sp>
    </p:spTree>
    <p:extLst>
      <p:ext uri="{BB962C8B-B14F-4D97-AF65-F5344CB8AC3E}">
        <p14:creationId xmlns:p14="http://schemas.microsoft.com/office/powerpoint/2010/main" val="1573982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458A818-8DF6-E6C4-FC09-AEC8984DB81C}"/>
              </a:ext>
            </a:extLst>
          </p:cNvPr>
          <p:cNvSpPr txBox="1"/>
          <p:nvPr/>
        </p:nvSpPr>
        <p:spPr>
          <a:xfrm>
            <a:off x="5297762" y="329184"/>
            <a:ext cx="6251110" cy="17830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latin typeface="+mj-lt"/>
                <a:ea typeface="+mj-ea"/>
                <a:cs typeface="+mj-cs"/>
              </a:rPr>
              <a:t>Medieval Period continued…</a:t>
            </a:r>
          </a:p>
        </p:txBody>
      </p:sp>
      <p:pic>
        <p:nvPicPr>
          <p:cNvPr id="15" name="Picture 14" descr="Cathedral ceiling in yellow sunlight design">
            <a:extLst>
              <a:ext uri="{FF2B5EF4-FFF2-40B4-BE49-F238E27FC236}">
                <a16:creationId xmlns:a16="http://schemas.microsoft.com/office/drawing/2014/main" id="{57499F08-27EF-2236-B485-77AD443D32D4}"/>
              </a:ext>
            </a:extLst>
          </p:cNvPr>
          <p:cNvPicPr>
            <a:picLocks noChangeAspect="1"/>
          </p:cNvPicPr>
          <p:nvPr/>
        </p:nvPicPr>
        <p:blipFill>
          <a:blip r:embed="rId2"/>
          <a:srcRect l="24127" r="24939"/>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vert="horz" lIns="91440" tIns="45720" rIns="91440" bIns="45720" numCol="1" rtlCol="0">
            <a:normAutofit/>
          </a:bodyPr>
          <a:lstStyle/>
          <a:p>
            <a:pPr marL="0"/>
            <a:endParaRPr lang="en-US" sz="1200" b="1" u="sng"/>
          </a:p>
          <a:p>
            <a:pPr marL="0"/>
            <a:r>
              <a:rPr lang="en-US" sz="1200" b="1"/>
              <a:t>Mughal Empire</a:t>
            </a:r>
          </a:p>
          <a:p>
            <a:pPr marL="0"/>
            <a:r>
              <a:rPr lang="en-US" sz="1200" b="1"/>
              <a:t>Mirza Zahiruddin Muhammad Babur</a:t>
            </a:r>
            <a:r>
              <a:rPr lang="en-US" sz="1200"/>
              <a:t>, ruler of Farghana (Uzbekistan) occupied</a:t>
            </a:r>
            <a:r>
              <a:rPr lang="en-US" sz="1200" b="1"/>
              <a:t> </a:t>
            </a:r>
            <a:r>
              <a:rPr lang="en-US" sz="1200"/>
              <a:t>India In 1525 - following the collapse of the Bengal Sultanate in the Battle of Raj Mahal in 1576,  Bengal region was brought under Mughal control as the Bengal Subah during the rule of </a:t>
            </a:r>
            <a:r>
              <a:rPr lang="en-US" sz="1200" b="1"/>
              <a:t>Jalāl al-Dīn Muḥammad Akbar </a:t>
            </a:r>
            <a:r>
              <a:rPr lang="en-US" sz="1200"/>
              <a:t>(arguably the initiator of ‘</a:t>
            </a:r>
            <a:r>
              <a:rPr lang="en-US" sz="1200" i="1"/>
              <a:t>Bangabda</a:t>
            </a:r>
            <a:r>
              <a:rPr lang="en-US" sz="1200"/>
              <a:t>’).</a:t>
            </a:r>
          </a:p>
          <a:p>
            <a:r>
              <a:rPr lang="en-US" sz="1200"/>
              <a:t>The Bara Bhuiya put up strong resistance to the Mughals during the time of </a:t>
            </a:r>
            <a:r>
              <a:rPr lang="en-US" sz="1200" cap="small"/>
              <a:t>akbar </a:t>
            </a:r>
            <a:r>
              <a:rPr lang="en-US" sz="1200"/>
              <a:t>and </a:t>
            </a:r>
            <a:r>
              <a:rPr lang="en-US" sz="1200" cap="small"/>
              <a:t>jahangir</a:t>
            </a:r>
            <a:r>
              <a:rPr lang="en-US" sz="1200"/>
              <a:t>. The term Bara-Bhuiyans means twelve territorial landholders. The Bara-Bhuiyans rose to power in Eastern Bengal and put up resistance to the Mughals, until </a:t>
            </a:r>
            <a:r>
              <a:rPr lang="en-US" sz="1200" cap="small"/>
              <a:t>islam khan chisti</a:t>
            </a:r>
            <a:r>
              <a:rPr lang="en-US" sz="1200"/>
              <a:t> made them submit in the reign of Jahangir.</a:t>
            </a:r>
          </a:p>
          <a:p>
            <a:r>
              <a:rPr lang="en-US" sz="1200"/>
              <a:t>Bengal became the largest and one of the most revenue earning provinces of Mughal empire</a:t>
            </a:r>
          </a:p>
          <a:p>
            <a:r>
              <a:rPr lang="en-US" sz="1200"/>
              <a:t>In 1717, the Mughal Court elevated the ‘</a:t>
            </a:r>
            <a:r>
              <a:rPr lang="en-US" sz="1200" i="1"/>
              <a:t>Subahdar</a:t>
            </a:r>
            <a:r>
              <a:rPr lang="en-US" sz="1200"/>
              <a:t>’ (Governor) rank to that of the hereditary ‘Nawab Nazim’ of Bengal, granting the region greater autonomy</a:t>
            </a:r>
          </a:p>
          <a:p>
            <a:r>
              <a:rPr lang="en-US" sz="1200"/>
              <a:t>Gradual decline of Mughal Empire after the demise of Aurangzeb in 1707 – eventually fragmented into different independent states. </a:t>
            </a:r>
          </a:p>
          <a:p>
            <a:endParaRPr lang="en-US" sz="1200" b="1" u="sng"/>
          </a:p>
          <a:p>
            <a:pPr marL="0"/>
            <a:endParaRPr lang="en-US" sz="1200" b="1" u="sng"/>
          </a:p>
          <a:p>
            <a:pPr marL="0"/>
            <a:endParaRPr lang="en-US" sz="1200" b="1" u="sng"/>
          </a:p>
        </p:txBody>
      </p:sp>
      <p:sp>
        <p:nvSpPr>
          <p:cNvPr id="6" name="Rectangle 5"/>
          <p:cNvSpPr/>
          <p:nvPr/>
        </p:nvSpPr>
        <p:spPr>
          <a:xfrm>
            <a:off x="8544969" y="6283234"/>
            <a:ext cx="2620463" cy="41801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29603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8373A3F-54E0-424E-A84D-352212210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391E73B3-1A65-1ACA-C339-D6F2F09C7A70}"/>
              </a:ext>
            </a:extLst>
          </p:cNvPr>
          <p:cNvSpPr>
            <a:spLocks noGrp="1"/>
          </p:cNvSpPr>
          <p:nvPr>
            <p:ph type="title"/>
          </p:nvPr>
        </p:nvSpPr>
        <p:spPr>
          <a:xfrm>
            <a:off x="4354513" y="841375"/>
            <a:ext cx="3505200" cy="3114698"/>
          </a:xfrm>
        </p:spPr>
        <p:txBody>
          <a:bodyPr vert="horz" lIns="91440" tIns="45720" rIns="91440" bIns="45720" rtlCol="0" anchor="b">
            <a:normAutofit/>
          </a:bodyPr>
          <a:lstStyle/>
          <a:p>
            <a:pPr algn="ctr"/>
            <a:r>
              <a:rPr lang="en-US" sz="5600" b="1">
                <a:solidFill>
                  <a:schemeClr val="bg1"/>
                </a:solidFill>
              </a:rPr>
              <a:t>Emperor Babur and Akbar</a:t>
            </a:r>
            <a:r>
              <a:rPr lang="en-US" sz="5600">
                <a:solidFill>
                  <a:schemeClr val="bg1"/>
                </a:solidFill>
              </a:rPr>
              <a:t> </a:t>
            </a:r>
          </a:p>
        </p:txBody>
      </p:sp>
      <p:grpSp>
        <p:nvGrpSpPr>
          <p:cNvPr id="20" name="Group 19">
            <a:extLst>
              <a:ext uri="{FF2B5EF4-FFF2-40B4-BE49-F238E27FC236}">
                <a16:creationId xmlns:a16="http://schemas.microsoft.com/office/drawing/2014/main" id="{B7BAEF06-AB74-442C-8C30-B88233FD83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4087640" cy="6858000"/>
            <a:chOff x="1" y="0"/>
            <a:chExt cx="4087640" cy="6858000"/>
          </a:xfrm>
          <a:effectLst>
            <a:outerShdw blurRad="381000" dist="152400" algn="ctr" rotWithShape="0">
              <a:srgbClr val="000000">
                <a:alpha val="10000"/>
              </a:srgbClr>
            </a:outerShdw>
          </a:effectLst>
        </p:grpSpPr>
        <p:grpSp>
          <p:nvGrpSpPr>
            <p:cNvPr id="21" name="Group 20">
              <a:extLst>
                <a:ext uri="{FF2B5EF4-FFF2-40B4-BE49-F238E27FC236}">
                  <a16:creationId xmlns:a16="http://schemas.microsoft.com/office/drawing/2014/main" id="{BDFD9AA5-A6A4-499F-BB09-5CD7F8145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25" name="Freeform: Shape 24">
                <a:extLst>
                  <a:ext uri="{FF2B5EF4-FFF2-40B4-BE49-F238E27FC236}">
                    <a16:creationId xmlns:a16="http://schemas.microsoft.com/office/drawing/2014/main" id="{5F499571-4EEA-4442-B71C-2972335B3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FFC7284-7A71-4F33-AB06-E0D1EB1CA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27F758D-B23C-459E-AD21-6621782C72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15" name="Freeform: Shape 14">
                <a:extLst>
                  <a:ext uri="{FF2B5EF4-FFF2-40B4-BE49-F238E27FC236}">
                    <a16:creationId xmlns:a16="http://schemas.microsoft.com/office/drawing/2014/main" id="{08DD5D69-A882-48D7-ACFB-68E2DC6B0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A2432BD6-3DCC-4397-BD7F-3FE84F3210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5" name="Content Placeholder 4">
            <a:extLst>
              <a:ext uri="{FF2B5EF4-FFF2-40B4-BE49-F238E27FC236}">
                <a16:creationId xmlns:a16="http://schemas.microsoft.com/office/drawing/2014/main" id="{DDF8889C-44B1-3634-0E01-35F3C543903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47993" y="1524001"/>
            <a:ext cx="2529840" cy="3810000"/>
          </a:xfrm>
          <a:prstGeom prst="rect">
            <a:avLst/>
          </a:prstGeom>
        </p:spPr>
      </p:pic>
      <p:grpSp>
        <p:nvGrpSpPr>
          <p:cNvPr id="19" name="Group 18">
            <a:extLst>
              <a:ext uri="{FF2B5EF4-FFF2-40B4-BE49-F238E27FC236}">
                <a16:creationId xmlns:a16="http://schemas.microsoft.com/office/drawing/2014/main" id="{C9829185-6353-4E3C-B082-AA7F519391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8104360" y="0"/>
            <a:ext cx="4087640" cy="6858000"/>
            <a:chOff x="1" y="0"/>
            <a:chExt cx="4087640" cy="6858000"/>
          </a:xfrm>
          <a:effectLst>
            <a:outerShdw blurRad="381000" dist="152400" algn="ctr" rotWithShape="0">
              <a:srgbClr val="000000">
                <a:alpha val="10000"/>
              </a:srgbClr>
            </a:outerShdw>
          </a:effectLst>
        </p:grpSpPr>
        <p:grpSp>
          <p:nvGrpSpPr>
            <p:cNvPr id="35" name="Group 34">
              <a:extLst>
                <a:ext uri="{FF2B5EF4-FFF2-40B4-BE49-F238E27FC236}">
                  <a16:creationId xmlns:a16="http://schemas.microsoft.com/office/drawing/2014/main" id="{BB7BB359-8B77-484C-B9CD-6376139A3AB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 y="0"/>
              <a:ext cx="3986041" cy="6858000"/>
              <a:chOff x="1" y="0"/>
              <a:chExt cx="3986041" cy="6858000"/>
            </a:xfrm>
          </p:grpSpPr>
          <p:sp>
            <p:nvSpPr>
              <p:cNvPr id="36" name="Freeform: Shape 35">
                <a:extLst>
                  <a:ext uri="{FF2B5EF4-FFF2-40B4-BE49-F238E27FC236}">
                    <a16:creationId xmlns:a16="http://schemas.microsoft.com/office/drawing/2014/main" id="{AA96BE9D-5B3B-4CA9-8895-33FAA3804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7840E2BF-E954-4173-BF70-2DAE9E19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0"/>
                <a:ext cx="3986041" cy="6858000"/>
              </a:xfrm>
              <a:custGeom>
                <a:avLst/>
                <a:gdLst>
                  <a:gd name="connsiteX0" fmla="*/ 0 w 3986041"/>
                  <a:gd name="connsiteY0" fmla="*/ 0 h 6858000"/>
                  <a:gd name="connsiteX1" fmla="*/ 3066495 w 3986041"/>
                  <a:gd name="connsiteY1" fmla="*/ 0 h 6858000"/>
                  <a:gd name="connsiteX2" fmla="*/ 3427241 w 3986041"/>
                  <a:gd name="connsiteY2" fmla="*/ 1211943 h 6858000"/>
                  <a:gd name="connsiteX3" fmla="*/ 3986041 w 3986041"/>
                  <a:gd name="connsiteY3" fmla="*/ 4122057 h 6858000"/>
                  <a:gd name="connsiteX4" fmla="*/ 3751724 w 3986041"/>
                  <a:gd name="connsiteY4" fmla="*/ 6858000 h 6858000"/>
                  <a:gd name="connsiteX5" fmla="*/ 0 w 398604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86041" h="6858000">
                    <a:moveTo>
                      <a:pt x="0" y="0"/>
                    </a:moveTo>
                    <a:lnTo>
                      <a:pt x="3066495" y="0"/>
                    </a:lnTo>
                    <a:lnTo>
                      <a:pt x="3427241" y="1211943"/>
                    </a:lnTo>
                    <a:lnTo>
                      <a:pt x="3986041" y="4122057"/>
                    </a:lnTo>
                    <a:lnTo>
                      <a:pt x="3751724" y="6858000"/>
                    </a:lnTo>
                    <a:lnTo>
                      <a:pt x="0" y="685800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F125B5A-DFAC-4B6D-B14F-287F8C436AA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748588" y="0"/>
              <a:ext cx="1339053" cy="6858000"/>
              <a:chOff x="2748588" y="0"/>
              <a:chExt cx="1339053" cy="6858000"/>
            </a:xfrm>
          </p:grpSpPr>
          <p:sp>
            <p:nvSpPr>
              <p:cNvPr id="38" name="Freeform: Shape 37">
                <a:extLst>
                  <a:ext uri="{FF2B5EF4-FFF2-40B4-BE49-F238E27FC236}">
                    <a16:creationId xmlns:a16="http://schemas.microsoft.com/office/drawing/2014/main" id="{6AF4804F-69E5-479A-9F45-C0E463171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3CA5C733-38F9-4D36-A78D-0AB08CCBB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48588" y="0"/>
                <a:ext cx="1339053" cy="6858000"/>
              </a:xfrm>
              <a:custGeom>
                <a:avLst/>
                <a:gdLst>
                  <a:gd name="connsiteX0" fmla="*/ 850532 w 1339053"/>
                  <a:gd name="connsiteY0" fmla="*/ 3481838 h 6858000"/>
                  <a:gd name="connsiteX1" fmla="*/ 877027 w 1339053"/>
                  <a:gd name="connsiteY1" fmla="*/ 3490955 h 6858000"/>
                  <a:gd name="connsiteX2" fmla="*/ 922718 w 1339053"/>
                  <a:gd name="connsiteY2" fmla="*/ 3516472 h 6858000"/>
                  <a:gd name="connsiteX3" fmla="*/ 1094179 w 1339053"/>
                  <a:gd name="connsiteY3" fmla="*/ 3567567 h 6858000"/>
                  <a:gd name="connsiteX4" fmla="*/ 1118891 w 1339053"/>
                  <a:gd name="connsiteY4" fmla="*/ 3568331 h 6858000"/>
                  <a:gd name="connsiteX5" fmla="*/ 1295961 w 1339053"/>
                  <a:gd name="connsiteY5" fmla="*/ 3584709 h 6858000"/>
                  <a:gd name="connsiteX6" fmla="*/ 1308070 w 1339053"/>
                  <a:gd name="connsiteY6" fmla="*/ 3585183 h 6858000"/>
                  <a:gd name="connsiteX7" fmla="*/ 1325263 w 1339053"/>
                  <a:gd name="connsiteY7" fmla="*/ 3705453 h 6858000"/>
                  <a:gd name="connsiteX8" fmla="*/ 1334107 w 1339053"/>
                  <a:gd name="connsiteY8" fmla="*/ 3772268 h 6858000"/>
                  <a:gd name="connsiteX9" fmla="*/ 1338203 w 1339053"/>
                  <a:gd name="connsiteY9" fmla="*/ 3831076 h 6858000"/>
                  <a:gd name="connsiteX10" fmla="*/ 1338805 w 1339053"/>
                  <a:gd name="connsiteY10" fmla="*/ 3839709 h 6858000"/>
                  <a:gd name="connsiteX11" fmla="*/ 1335635 w 1339053"/>
                  <a:gd name="connsiteY11" fmla="*/ 4118635 h 6858000"/>
                  <a:gd name="connsiteX12" fmla="*/ 1337171 w 1339053"/>
                  <a:gd name="connsiteY12" fmla="*/ 4209403 h 6858000"/>
                  <a:gd name="connsiteX13" fmla="*/ 1325840 w 1339053"/>
                  <a:gd name="connsiteY13" fmla="*/ 4309174 h 6858000"/>
                  <a:gd name="connsiteX14" fmla="*/ 1321122 w 1339053"/>
                  <a:gd name="connsiteY14" fmla="*/ 4473630 h 6858000"/>
                  <a:gd name="connsiteX15" fmla="*/ 1302196 w 1339053"/>
                  <a:gd name="connsiteY15" fmla="*/ 4791709 h 6858000"/>
                  <a:gd name="connsiteX16" fmla="*/ 1293239 w 1339053"/>
                  <a:gd name="connsiteY16" fmla="*/ 4860048 h 6858000"/>
                  <a:gd name="connsiteX17" fmla="*/ 1288829 w 1339053"/>
                  <a:gd name="connsiteY17" fmla="*/ 5039837 h 6858000"/>
                  <a:gd name="connsiteX18" fmla="*/ 1289584 w 1339053"/>
                  <a:gd name="connsiteY18" fmla="*/ 5148703 h 6858000"/>
                  <a:gd name="connsiteX19" fmla="*/ 1282205 w 1339053"/>
                  <a:gd name="connsiteY19" fmla="*/ 5236435 h 6858000"/>
                  <a:gd name="connsiteX20" fmla="*/ 1268145 w 1339053"/>
                  <a:gd name="connsiteY20" fmla="*/ 5311662 h 6858000"/>
                  <a:gd name="connsiteX21" fmla="*/ 1250547 w 1339053"/>
                  <a:gd name="connsiteY21" fmla="*/ 5515595 h 6858000"/>
                  <a:gd name="connsiteX22" fmla="*/ 1243323 w 1339053"/>
                  <a:gd name="connsiteY22" fmla="*/ 5596885 h 6858000"/>
                  <a:gd name="connsiteX23" fmla="*/ 1238303 w 1339053"/>
                  <a:gd name="connsiteY23" fmla="*/ 5812036 h 6858000"/>
                  <a:gd name="connsiteX24" fmla="*/ 1223551 w 1339053"/>
                  <a:gd name="connsiteY24" fmla="*/ 5991171 h 6858000"/>
                  <a:gd name="connsiteX25" fmla="*/ 1219699 w 1339053"/>
                  <a:gd name="connsiteY25" fmla="*/ 6066726 h 6858000"/>
                  <a:gd name="connsiteX26" fmla="*/ 1199935 w 1339053"/>
                  <a:gd name="connsiteY26" fmla="*/ 6236130 h 6858000"/>
                  <a:gd name="connsiteX27" fmla="*/ 1192857 w 1339053"/>
                  <a:gd name="connsiteY27" fmla="*/ 6333267 h 6858000"/>
                  <a:gd name="connsiteX28" fmla="*/ 1148174 w 1339053"/>
                  <a:gd name="connsiteY28" fmla="*/ 6561849 h 6858000"/>
                  <a:gd name="connsiteX29" fmla="*/ 1100424 w 1339053"/>
                  <a:gd name="connsiteY29" fmla="*/ 6797385 h 6858000"/>
                  <a:gd name="connsiteX30" fmla="*/ 1085621 w 1339053"/>
                  <a:gd name="connsiteY30" fmla="*/ 6858000 h 6858000"/>
                  <a:gd name="connsiteX31" fmla="*/ 932341 w 1339053"/>
                  <a:gd name="connsiteY31" fmla="*/ 6858000 h 6858000"/>
                  <a:gd name="connsiteX32" fmla="*/ 944496 w 1339053"/>
                  <a:gd name="connsiteY32" fmla="*/ 6829656 h 6858000"/>
                  <a:gd name="connsiteX33" fmla="*/ 913239 w 1339053"/>
                  <a:gd name="connsiteY33" fmla="*/ 6720119 h 6858000"/>
                  <a:gd name="connsiteX34" fmla="*/ 870682 w 1339053"/>
                  <a:gd name="connsiteY34" fmla="*/ 6655346 h 6858000"/>
                  <a:gd name="connsiteX35" fmla="*/ 846442 w 1339053"/>
                  <a:gd name="connsiteY35" fmla="*/ 6498594 h 6858000"/>
                  <a:gd name="connsiteX36" fmla="*/ 881150 w 1339053"/>
                  <a:gd name="connsiteY36" fmla="*/ 6473756 h 6858000"/>
                  <a:gd name="connsiteX37" fmla="*/ 922470 w 1339053"/>
                  <a:gd name="connsiteY37" fmla="*/ 6377035 h 6858000"/>
                  <a:gd name="connsiteX38" fmla="*/ 955039 w 1339053"/>
                  <a:gd name="connsiteY38" fmla="*/ 6268585 h 6858000"/>
                  <a:gd name="connsiteX39" fmla="*/ 1024350 w 1339053"/>
                  <a:gd name="connsiteY39" fmla="*/ 6083443 h 6858000"/>
                  <a:gd name="connsiteX40" fmla="*/ 999696 w 1339053"/>
                  <a:gd name="connsiteY40" fmla="*/ 5938416 h 6858000"/>
                  <a:gd name="connsiteX41" fmla="*/ 988342 w 1339053"/>
                  <a:gd name="connsiteY41" fmla="*/ 5882426 h 6858000"/>
                  <a:gd name="connsiteX42" fmla="*/ 985444 w 1339053"/>
                  <a:gd name="connsiteY42" fmla="*/ 5832438 h 6858000"/>
                  <a:gd name="connsiteX43" fmla="*/ 992016 w 1339053"/>
                  <a:gd name="connsiteY43" fmla="*/ 5777751 h 6858000"/>
                  <a:gd name="connsiteX44" fmla="*/ 995028 w 1339053"/>
                  <a:gd name="connsiteY44" fmla="*/ 5641832 h 6858000"/>
                  <a:gd name="connsiteX45" fmla="*/ 981247 w 1339053"/>
                  <a:gd name="connsiteY45" fmla="*/ 5562522 h 6858000"/>
                  <a:gd name="connsiteX46" fmla="*/ 995131 w 1339053"/>
                  <a:gd name="connsiteY46" fmla="*/ 5398075 h 6858000"/>
                  <a:gd name="connsiteX47" fmla="*/ 997379 w 1339053"/>
                  <a:gd name="connsiteY47" fmla="*/ 5283928 h 6858000"/>
                  <a:gd name="connsiteX48" fmla="*/ 979617 w 1339053"/>
                  <a:gd name="connsiteY48" fmla="*/ 5157396 h 6858000"/>
                  <a:gd name="connsiteX49" fmla="*/ 976441 w 1339053"/>
                  <a:gd name="connsiteY49" fmla="*/ 5139485 h 6858000"/>
                  <a:gd name="connsiteX50" fmla="*/ 953793 w 1339053"/>
                  <a:gd name="connsiteY50" fmla="*/ 5091862 h 6858000"/>
                  <a:gd name="connsiteX51" fmla="*/ 853056 w 1339053"/>
                  <a:gd name="connsiteY51" fmla="*/ 5001787 h 6858000"/>
                  <a:gd name="connsiteX52" fmla="*/ 833979 w 1339053"/>
                  <a:gd name="connsiteY52" fmla="*/ 4978966 h 6858000"/>
                  <a:gd name="connsiteX53" fmla="*/ 796995 w 1339053"/>
                  <a:gd name="connsiteY53" fmla="*/ 4813768 h 6858000"/>
                  <a:gd name="connsiteX54" fmla="*/ 820590 w 1339053"/>
                  <a:gd name="connsiteY54" fmla="*/ 4764057 h 6858000"/>
                  <a:gd name="connsiteX55" fmla="*/ 864688 w 1339053"/>
                  <a:gd name="connsiteY55" fmla="*/ 4714752 h 6858000"/>
                  <a:gd name="connsiteX56" fmla="*/ 910485 w 1339053"/>
                  <a:gd name="connsiteY56" fmla="*/ 4590911 h 6858000"/>
                  <a:gd name="connsiteX57" fmla="*/ 911445 w 1339053"/>
                  <a:gd name="connsiteY57" fmla="*/ 4539571 h 6858000"/>
                  <a:gd name="connsiteX58" fmla="*/ 900285 w 1339053"/>
                  <a:gd name="connsiteY58" fmla="*/ 4445837 h 6858000"/>
                  <a:gd name="connsiteX59" fmla="*/ 863237 w 1339053"/>
                  <a:gd name="connsiteY59" fmla="*/ 4364703 h 6858000"/>
                  <a:gd name="connsiteX60" fmla="*/ 798070 w 1339053"/>
                  <a:gd name="connsiteY60" fmla="*/ 4243284 h 6858000"/>
                  <a:gd name="connsiteX61" fmla="*/ 817097 w 1339053"/>
                  <a:gd name="connsiteY61" fmla="*/ 4054750 h 6858000"/>
                  <a:gd name="connsiteX62" fmla="*/ 826251 w 1339053"/>
                  <a:gd name="connsiteY62" fmla="*/ 3982801 h 6858000"/>
                  <a:gd name="connsiteX63" fmla="*/ 836848 w 1339053"/>
                  <a:gd name="connsiteY63" fmla="*/ 3784939 h 6858000"/>
                  <a:gd name="connsiteX64" fmla="*/ 841285 w 1339053"/>
                  <a:gd name="connsiteY64" fmla="*/ 3766755 h 6858000"/>
                  <a:gd name="connsiteX65" fmla="*/ 841284 w 1339053"/>
                  <a:gd name="connsiteY65" fmla="*/ 3766755 h 6858000"/>
                  <a:gd name="connsiteX66" fmla="*/ 852925 w 1339053"/>
                  <a:gd name="connsiteY66" fmla="*/ 3719034 h 6858000"/>
                  <a:gd name="connsiteX67" fmla="*/ 857932 w 1339053"/>
                  <a:gd name="connsiteY67" fmla="*/ 3696880 h 6858000"/>
                  <a:gd name="connsiteX68" fmla="*/ 853534 w 1339053"/>
                  <a:gd name="connsiteY68" fmla="*/ 3507036 h 6858000"/>
                  <a:gd name="connsiteX69" fmla="*/ 850226 w 1339053"/>
                  <a:gd name="connsiteY69" fmla="*/ 3485839 h 6858000"/>
                  <a:gd name="connsiteX70" fmla="*/ 0 w 1339053"/>
                  <a:gd name="connsiteY70" fmla="*/ 0 h 6858000"/>
                  <a:gd name="connsiteX71" fmla="*/ 455609 w 1339053"/>
                  <a:gd name="connsiteY71" fmla="*/ 0 h 6858000"/>
                  <a:gd name="connsiteX72" fmla="*/ 459171 w 1339053"/>
                  <a:gd name="connsiteY72" fmla="*/ 72395 h 6858000"/>
                  <a:gd name="connsiteX73" fmla="*/ 460041 w 1339053"/>
                  <a:gd name="connsiteY73" fmla="*/ 131917 h 6858000"/>
                  <a:gd name="connsiteX74" fmla="*/ 504421 w 1339053"/>
                  <a:gd name="connsiteY74" fmla="*/ 389691 h 6858000"/>
                  <a:gd name="connsiteX75" fmla="*/ 582097 w 1339053"/>
                  <a:gd name="connsiteY75" fmla="*/ 634609 h 6858000"/>
                  <a:gd name="connsiteX76" fmla="*/ 702468 w 1339053"/>
                  <a:gd name="connsiteY76" fmla="*/ 834019 h 6858000"/>
                  <a:gd name="connsiteX77" fmla="*/ 729203 w 1339053"/>
                  <a:gd name="connsiteY77" fmla="*/ 887701 h 6858000"/>
                  <a:gd name="connsiteX78" fmla="*/ 743787 w 1339053"/>
                  <a:gd name="connsiteY78" fmla="*/ 1016355 h 6858000"/>
                  <a:gd name="connsiteX79" fmla="*/ 750083 w 1339053"/>
                  <a:gd name="connsiteY79" fmla="*/ 1128060 h 6858000"/>
                  <a:gd name="connsiteX80" fmla="*/ 768866 w 1339053"/>
                  <a:gd name="connsiteY80" fmla="*/ 1213431 h 6858000"/>
                  <a:gd name="connsiteX81" fmla="*/ 787802 w 1339053"/>
                  <a:gd name="connsiteY81" fmla="*/ 1286432 h 6858000"/>
                  <a:gd name="connsiteX82" fmla="*/ 842837 w 1339053"/>
                  <a:gd name="connsiteY82" fmla="*/ 1455511 h 6858000"/>
                  <a:gd name="connsiteX83" fmla="*/ 877988 w 1339053"/>
                  <a:gd name="connsiteY83" fmla="*/ 1634814 h 6858000"/>
                  <a:gd name="connsiteX84" fmla="*/ 941063 w 1339053"/>
                  <a:gd name="connsiteY84" fmla="*/ 1789731 h 6858000"/>
                  <a:gd name="connsiteX85" fmla="*/ 980124 w 1339053"/>
                  <a:gd name="connsiteY85" fmla="*/ 1857657 h 6858000"/>
                  <a:gd name="connsiteX86" fmla="*/ 984484 w 1339053"/>
                  <a:gd name="connsiteY86" fmla="*/ 1976384 h 6858000"/>
                  <a:gd name="connsiteX87" fmla="*/ 1007189 w 1339053"/>
                  <a:gd name="connsiteY87" fmla="*/ 2110650 h 6858000"/>
                  <a:gd name="connsiteX88" fmla="*/ 1039893 w 1339053"/>
                  <a:gd name="connsiteY88" fmla="*/ 2211041 h 6858000"/>
                  <a:gd name="connsiteX89" fmla="*/ 1059162 w 1339053"/>
                  <a:gd name="connsiteY89" fmla="*/ 2286682 h 6858000"/>
                  <a:gd name="connsiteX90" fmla="*/ 1070522 w 1339053"/>
                  <a:gd name="connsiteY90" fmla="*/ 2388667 h 6858000"/>
                  <a:gd name="connsiteX91" fmla="*/ 1093939 w 1339053"/>
                  <a:gd name="connsiteY91" fmla="*/ 2494653 h 6858000"/>
                  <a:gd name="connsiteX92" fmla="*/ 1112007 w 1339053"/>
                  <a:gd name="connsiteY92" fmla="*/ 2548197 h 6858000"/>
                  <a:gd name="connsiteX93" fmla="*/ 1138346 w 1339053"/>
                  <a:gd name="connsiteY93" fmla="*/ 2649163 h 6858000"/>
                  <a:gd name="connsiteX94" fmla="*/ 1160337 w 1339053"/>
                  <a:gd name="connsiteY94" fmla="*/ 2751608 h 6858000"/>
                  <a:gd name="connsiteX95" fmla="*/ 1165737 w 1339053"/>
                  <a:gd name="connsiteY95" fmla="*/ 2933012 h 6858000"/>
                  <a:gd name="connsiteX96" fmla="*/ 1202029 w 1339053"/>
                  <a:gd name="connsiteY96" fmla="*/ 3107873 h 6858000"/>
                  <a:gd name="connsiteX97" fmla="*/ 1225692 w 1339053"/>
                  <a:gd name="connsiteY97" fmla="*/ 3244974 h 6858000"/>
                  <a:gd name="connsiteX98" fmla="*/ 1243916 w 1339053"/>
                  <a:gd name="connsiteY98" fmla="*/ 3326221 h 6858000"/>
                  <a:gd name="connsiteX99" fmla="*/ 1293067 w 1339053"/>
                  <a:gd name="connsiteY99" fmla="*/ 3480219 h 6858000"/>
                  <a:gd name="connsiteX100" fmla="*/ 1308071 w 1339053"/>
                  <a:gd name="connsiteY100" fmla="*/ 3585182 h 6858000"/>
                  <a:gd name="connsiteX101" fmla="*/ 1295962 w 1339053"/>
                  <a:gd name="connsiteY101" fmla="*/ 3584708 h 6858000"/>
                  <a:gd name="connsiteX102" fmla="*/ 1118893 w 1339053"/>
                  <a:gd name="connsiteY102" fmla="*/ 3568330 h 6858000"/>
                  <a:gd name="connsiteX103" fmla="*/ 1094179 w 1339053"/>
                  <a:gd name="connsiteY103" fmla="*/ 3567566 h 6858000"/>
                  <a:gd name="connsiteX104" fmla="*/ 922719 w 1339053"/>
                  <a:gd name="connsiteY104" fmla="*/ 3516472 h 6858000"/>
                  <a:gd name="connsiteX105" fmla="*/ 877028 w 1339053"/>
                  <a:gd name="connsiteY105" fmla="*/ 3490955 h 6858000"/>
                  <a:gd name="connsiteX106" fmla="*/ 850533 w 1339053"/>
                  <a:gd name="connsiteY106" fmla="*/ 3481837 h 6858000"/>
                  <a:gd name="connsiteX107" fmla="*/ 852113 w 1339053"/>
                  <a:gd name="connsiteY107" fmla="*/ 3461170 h 6858000"/>
                  <a:gd name="connsiteX108" fmla="*/ 831383 w 1339053"/>
                  <a:gd name="connsiteY108" fmla="*/ 3399179 h 6858000"/>
                  <a:gd name="connsiteX109" fmla="*/ 743141 w 1339053"/>
                  <a:gd name="connsiteY109" fmla="*/ 3320580 h 6858000"/>
                  <a:gd name="connsiteX110" fmla="*/ 713221 w 1339053"/>
                  <a:gd name="connsiteY110" fmla="*/ 3251241 h 6858000"/>
                  <a:gd name="connsiteX111" fmla="*/ 697098 w 1339053"/>
                  <a:gd name="connsiteY111" fmla="*/ 3202528 h 6858000"/>
                  <a:gd name="connsiteX112" fmla="*/ 664820 w 1339053"/>
                  <a:gd name="connsiteY112" fmla="*/ 3154190 h 6858000"/>
                  <a:gd name="connsiteX113" fmla="*/ 572501 w 1339053"/>
                  <a:gd name="connsiteY113" fmla="*/ 3087312 h 6858000"/>
                  <a:gd name="connsiteX114" fmla="*/ 497703 w 1339053"/>
                  <a:gd name="connsiteY114" fmla="*/ 3005243 h 6858000"/>
                  <a:gd name="connsiteX115" fmla="*/ 476984 w 1339053"/>
                  <a:gd name="connsiteY115" fmla="*/ 2892751 h 6858000"/>
                  <a:gd name="connsiteX116" fmla="*/ 468947 w 1339053"/>
                  <a:gd name="connsiteY116" fmla="*/ 2824527 h 6858000"/>
                  <a:gd name="connsiteX117" fmla="*/ 569138 w 1339053"/>
                  <a:gd name="connsiteY117" fmla="*/ 2595026 h 6858000"/>
                  <a:gd name="connsiteX118" fmla="*/ 645397 w 1339053"/>
                  <a:gd name="connsiteY118" fmla="*/ 2440808 h 6858000"/>
                  <a:gd name="connsiteX119" fmla="*/ 651820 w 1339053"/>
                  <a:gd name="connsiteY119" fmla="*/ 2384384 h 6858000"/>
                  <a:gd name="connsiteX120" fmla="*/ 612994 w 1339053"/>
                  <a:gd name="connsiteY120" fmla="*/ 2207332 h 6858000"/>
                  <a:gd name="connsiteX121" fmla="*/ 620894 w 1339053"/>
                  <a:gd name="connsiteY121" fmla="*/ 2046679 h 6858000"/>
                  <a:gd name="connsiteX122" fmla="*/ 644614 w 1339053"/>
                  <a:gd name="connsiteY122" fmla="*/ 1931265 h 6858000"/>
                  <a:gd name="connsiteX123" fmla="*/ 665994 w 1339053"/>
                  <a:gd name="connsiteY123" fmla="*/ 1832337 h 6858000"/>
                  <a:gd name="connsiteX124" fmla="*/ 678276 w 1339053"/>
                  <a:gd name="connsiteY124" fmla="*/ 1709437 h 6858000"/>
                  <a:gd name="connsiteX125" fmla="*/ 672955 w 1339053"/>
                  <a:gd name="connsiteY125" fmla="*/ 1636123 h 6858000"/>
                  <a:gd name="connsiteX126" fmla="*/ 668480 w 1339053"/>
                  <a:gd name="connsiteY126" fmla="*/ 1520749 h 6858000"/>
                  <a:gd name="connsiteX127" fmla="*/ 653920 w 1339053"/>
                  <a:gd name="connsiteY127" fmla="*/ 1399437 h 6858000"/>
                  <a:gd name="connsiteX128" fmla="*/ 612686 w 1339053"/>
                  <a:gd name="connsiteY128" fmla="*/ 1296979 h 6858000"/>
                  <a:gd name="connsiteX129" fmla="*/ 570220 w 1339053"/>
                  <a:gd name="connsiteY129" fmla="*/ 1235618 h 6858000"/>
                  <a:gd name="connsiteX130" fmla="*/ 529736 w 1339053"/>
                  <a:gd name="connsiteY130" fmla="*/ 1081752 h 6858000"/>
                  <a:gd name="connsiteX131" fmla="*/ 414305 w 1339053"/>
                  <a:gd name="connsiteY131" fmla="*/ 918292 h 6858000"/>
                  <a:gd name="connsiteX132" fmla="*/ 373924 w 1339053"/>
                  <a:gd name="connsiteY132" fmla="*/ 825689 h 6858000"/>
                  <a:gd name="connsiteX133" fmla="*/ 368949 w 1339053"/>
                  <a:gd name="connsiteY133" fmla="*/ 778726 h 6858000"/>
                  <a:gd name="connsiteX134" fmla="*/ 347020 w 1339053"/>
                  <a:gd name="connsiteY134" fmla="*/ 694643 h 6858000"/>
                  <a:gd name="connsiteX135" fmla="*/ 327478 w 1339053"/>
                  <a:gd name="connsiteY135" fmla="*/ 642898 h 6858000"/>
                  <a:gd name="connsiteX136" fmla="*/ 243468 w 1339053"/>
                  <a:gd name="connsiteY136" fmla="*/ 491960 h 6858000"/>
                  <a:gd name="connsiteX137" fmla="*/ 218930 w 1339053"/>
                  <a:gd name="connsiteY137" fmla="*/ 446010 h 6858000"/>
                  <a:gd name="connsiteX138" fmla="*/ 180614 w 1339053"/>
                  <a:gd name="connsiteY138" fmla="*/ 354892 h 6858000"/>
                  <a:gd name="connsiteX139" fmla="*/ 171988 w 1339053"/>
                  <a:gd name="connsiteY139" fmla="*/ 317521 h 6858000"/>
                  <a:gd name="connsiteX140" fmla="*/ 139875 w 1339053"/>
                  <a:gd name="connsiteY140" fmla="*/ 246378 h 6858000"/>
                  <a:gd name="connsiteX141" fmla="*/ 51499 w 1339053"/>
                  <a:gd name="connsiteY141" fmla="*/ 73211 h 6858000"/>
                  <a:gd name="connsiteX142" fmla="*/ 19690 w 1339053"/>
                  <a:gd name="connsiteY142" fmla="*/ 366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339053" h="6858000">
                    <a:moveTo>
                      <a:pt x="850532" y="3481838"/>
                    </a:moveTo>
                    <a:lnTo>
                      <a:pt x="877027" y="3490955"/>
                    </a:lnTo>
                    <a:cubicBezTo>
                      <a:pt x="892941" y="3497986"/>
                      <a:pt x="908176" y="3506416"/>
                      <a:pt x="922718" y="3516472"/>
                    </a:cubicBezTo>
                    <a:cubicBezTo>
                      <a:pt x="967062" y="3547282"/>
                      <a:pt x="1027547" y="3564030"/>
                      <a:pt x="1094179" y="3567567"/>
                    </a:cubicBezTo>
                    <a:cubicBezTo>
                      <a:pt x="1102515" y="3567965"/>
                      <a:pt x="1113434" y="3565936"/>
                      <a:pt x="1118891" y="3568331"/>
                    </a:cubicBezTo>
                    <a:cubicBezTo>
                      <a:pt x="1180628" y="3594888"/>
                      <a:pt x="1237753" y="3586304"/>
                      <a:pt x="1295961" y="3584709"/>
                    </a:cubicBezTo>
                    <a:lnTo>
                      <a:pt x="1308070" y="3585183"/>
                    </a:lnTo>
                    <a:lnTo>
                      <a:pt x="1325263" y="3705453"/>
                    </a:lnTo>
                    <a:cubicBezTo>
                      <a:pt x="1328254" y="3727679"/>
                      <a:pt x="1331526" y="3749922"/>
                      <a:pt x="1334107" y="3772268"/>
                    </a:cubicBezTo>
                    <a:lnTo>
                      <a:pt x="1338203" y="3831076"/>
                    </a:lnTo>
                    <a:lnTo>
                      <a:pt x="1338805" y="3839709"/>
                    </a:lnTo>
                    <a:cubicBezTo>
                      <a:pt x="1339996" y="3932341"/>
                      <a:pt x="1336568" y="4025809"/>
                      <a:pt x="1335635" y="4118635"/>
                    </a:cubicBezTo>
                    <a:cubicBezTo>
                      <a:pt x="1335202" y="4148976"/>
                      <a:pt x="1338805" y="4178868"/>
                      <a:pt x="1337171" y="4209403"/>
                    </a:cubicBezTo>
                    <a:cubicBezTo>
                      <a:pt x="1335445" y="4242449"/>
                      <a:pt x="1327565" y="4276129"/>
                      <a:pt x="1325840" y="4309174"/>
                    </a:cubicBezTo>
                    <a:cubicBezTo>
                      <a:pt x="1322853" y="4364122"/>
                      <a:pt x="1323899" y="4418621"/>
                      <a:pt x="1321122" y="4473630"/>
                    </a:cubicBezTo>
                    <a:cubicBezTo>
                      <a:pt x="1315632" y="4579723"/>
                      <a:pt x="1309019" y="4685750"/>
                      <a:pt x="1302196" y="4791709"/>
                    </a:cubicBezTo>
                    <a:cubicBezTo>
                      <a:pt x="1300696" y="4814383"/>
                      <a:pt x="1294244" y="4837504"/>
                      <a:pt x="1293239" y="4860048"/>
                    </a:cubicBezTo>
                    <a:cubicBezTo>
                      <a:pt x="1290785" y="4919957"/>
                      <a:pt x="1289660" y="4979994"/>
                      <a:pt x="1288829" y="5039837"/>
                    </a:cubicBezTo>
                    <a:cubicBezTo>
                      <a:pt x="1288401" y="5076103"/>
                      <a:pt x="1290512" y="5112310"/>
                      <a:pt x="1289584" y="5148703"/>
                    </a:cubicBezTo>
                    <a:cubicBezTo>
                      <a:pt x="1288845" y="5177820"/>
                      <a:pt x="1286193" y="5207193"/>
                      <a:pt x="1282205" y="5236435"/>
                    </a:cubicBezTo>
                    <a:cubicBezTo>
                      <a:pt x="1278784" y="5261619"/>
                      <a:pt x="1270649" y="5286477"/>
                      <a:pt x="1268145" y="5311662"/>
                    </a:cubicBezTo>
                    <a:cubicBezTo>
                      <a:pt x="1261308" y="5379812"/>
                      <a:pt x="1256387" y="5447703"/>
                      <a:pt x="1250547" y="5515595"/>
                    </a:cubicBezTo>
                    <a:cubicBezTo>
                      <a:pt x="1248113" y="5542776"/>
                      <a:pt x="1244054" y="5570023"/>
                      <a:pt x="1243323" y="5596885"/>
                    </a:cubicBezTo>
                    <a:cubicBezTo>
                      <a:pt x="1241082" y="5668709"/>
                      <a:pt x="1241668" y="5740276"/>
                      <a:pt x="1238303" y="5812036"/>
                    </a:cubicBezTo>
                    <a:cubicBezTo>
                      <a:pt x="1235508" y="5871554"/>
                      <a:pt x="1228259" y="5931392"/>
                      <a:pt x="1223551" y="5991171"/>
                    </a:cubicBezTo>
                    <a:cubicBezTo>
                      <a:pt x="1221675" y="6016549"/>
                      <a:pt x="1222415" y="6041609"/>
                      <a:pt x="1219699" y="6066726"/>
                    </a:cubicBezTo>
                    <a:cubicBezTo>
                      <a:pt x="1213776" y="6123024"/>
                      <a:pt x="1205938" y="6179576"/>
                      <a:pt x="1199935" y="6236130"/>
                    </a:cubicBezTo>
                    <a:cubicBezTo>
                      <a:pt x="1196614" y="6268403"/>
                      <a:pt x="1198425" y="6301127"/>
                      <a:pt x="1192857" y="6333267"/>
                    </a:cubicBezTo>
                    <a:cubicBezTo>
                      <a:pt x="1179603" y="6409590"/>
                      <a:pt x="1163470" y="6485591"/>
                      <a:pt x="1148174" y="6561849"/>
                    </a:cubicBezTo>
                    <a:cubicBezTo>
                      <a:pt x="1132370" y="6640486"/>
                      <a:pt x="1117066" y="6719000"/>
                      <a:pt x="1100424" y="6797385"/>
                    </a:cubicBezTo>
                    <a:lnTo>
                      <a:pt x="1085621" y="6858000"/>
                    </a:lnTo>
                    <a:lnTo>
                      <a:pt x="932341" y="6858000"/>
                    </a:lnTo>
                    <a:lnTo>
                      <a:pt x="944496" y="6829656"/>
                    </a:lnTo>
                    <a:cubicBezTo>
                      <a:pt x="964836" y="6776399"/>
                      <a:pt x="953622" y="6744439"/>
                      <a:pt x="913239" y="6720119"/>
                    </a:cubicBezTo>
                    <a:cubicBezTo>
                      <a:pt x="890880" y="6706443"/>
                      <a:pt x="866986" y="6690318"/>
                      <a:pt x="870682" y="6655346"/>
                    </a:cubicBezTo>
                    <a:cubicBezTo>
                      <a:pt x="876846" y="6598274"/>
                      <a:pt x="889503" y="6540954"/>
                      <a:pt x="846442" y="6498594"/>
                    </a:cubicBezTo>
                    <a:cubicBezTo>
                      <a:pt x="862273" y="6487399"/>
                      <a:pt x="871751" y="6480449"/>
                      <a:pt x="881150" y="6473756"/>
                    </a:cubicBezTo>
                    <a:cubicBezTo>
                      <a:pt x="907245" y="6455292"/>
                      <a:pt x="930705" y="6407516"/>
                      <a:pt x="922470" y="6377035"/>
                    </a:cubicBezTo>
                    <a:cubicBezTo>
                      <a:pt x="910652" y="6332192"/>
                      <a:pt x="925705" y="6299028"/>
                      <a:pt x="955039" y="6268585"/>
                    </a:cubicBezTo>
                    <a:cubicBezTo>
                      <a:pt x="1003777" y="6217606"/>
                      <a:pt x="1017630" y="6148240"/>
                      <a:pt x="1024350" y="6083443"/>
                    </a:cubicBezTo>
                    <a:cubicBezTo>
                      <a:pt x="1029590" y="6034553"/>
                      <a:pt x="1028255" y="5980246"/>
                      <a:pt x="999696" y="5938416"/>
                    </a:cubicBezTo>
                    <a:cubicBezTo>
                      <a:pt x="990505" y="5925141"/>
                      <a:pt x="991039" y="5901884"/>
                      <a:pt x="988342" y="5882426"/>
                    </a:cubicBezTo>
                    <a:cubicBezTo>
                      <a:pt x="986229" y="5866254"/>
                      <a:pt x="984774" y="5849442"/>
                      <a:pt x="985444" y="5832438"/>
                    </a:cubicBezTo>
                    <a:cubicBezTo>
                      <a:pt x="986010" y="5814273"/>
                      <a:pt x="985042" y="5793656"/>
                      <a:pt x="992016" y="5777751"/>
                    </a:cubicBezTo>
                    <a:cubicBezTo>
                      <a:pt x="1012886" y="5729456"/>
                      <a:pt x="1014467" y="5686488"/>
                      <a:pt x="995028" y="5641832"/>
                    </a:cubicBezTo>
                    <a:cubicBezTo>
                      <a:pt x="984984" y="5618696"/>
                      <a:pt x="974301" y="5585771"/>
                      <a:pt x="981247" y="5562522"/>
                    </a:cubicBezTo>
                    <a:cubicBezTo>
                      <a:pt x="998041" y="5505913"/>
                      <a:pt x="997454" y="5454379"/>
                      <a:pt x="995131" y="5398075"/>
                    </a:cubicBezTo>
                    <a:cubicBezTo>
                      <a:pt x="993724" y="5361807"/>
                      <a:pt x="997229" y="5322258"/>
                      <a:pt x="997379" y="5283928"/>
                    </a:cubicBezTo>
                    <a:cubicBezTo>
                      <a:pt x="997473" y="5239095"/>
                      <a:pt x="1006631" y="5193105"/>
                      <a:pt x="979617" y="5157396"/>
                    </a:cubicBezTo>
                    <a:cubicBezTo>
                      <a:pt x="976728" y="5153402"/>
                      <a:pt x="978724" y="5144705"/>
                      <a:pt x="976441" y="5139485"/>
                    </a:cubicBezTo>
                    <a:cubicBezTo>
                      <a:pt x="969619" y="5122991"/>
                      <a:pt x="964828" y="5102888"/>
                      <a:pt x="953793" y="5091862"/>
                    </a:cubicBezTo>
                    <a:cubicBezTo>
                      <a:pt x="921506" y="5059884"/>
                      <a:pt x="886609" y="5031900"/>
                      <a:pt x="853056" y="5001787"/>
                    </a:cubicBezTo>
                    <a:cubicBezTo>
                      <a:pt x="845882" y="4995337"/>
                      <a:pt x="836325" y="4988437"/>
                      <a:pt x="833979" y="4978966"/>
                    </a:cubicBezTo>
                    <a:cubicBezTo>
                      <a:pt x="820602" y="4924328"/>
                      <a:pt x="808509" y="4869239"/>
                      <a:pt x="796995" y="4813768"/>
                    </a:cubicBezTo>
                    <a:cubicBezTo>
                      <a:pt x="792418" y="4791474"/>
                      <a:pt x="803209" y="4777314"/>
                      <a:pt x="820590" y="4764057"/>
                    </a:cubicBezTo>
                    <a:cubicBezTo>
                      <a:pt x="837188" y="4751123"/>
                      <a:pt x="855398" y="4734452"/>
                      <a:pt x="864688" y="4714752"/>
                    </a:cubicBezTo>
                    <a:cubicBezTo>
                      <a:pt x="883062" y="4675275"/>
                      <a:pt x="897521" y="4632902"/>
                      <a:pt x="910485" y="4590911"/>
                    </a:cubicBezTo>
                    <a:cubicBezTo>
                      <a:pt x="915338" y="4575199"/>
                      <a:pt x="912978" y="4556131"/>
                      <a:pt x="911445" y="4539571"/>
                    </a:cubicBezTo>
                    <a:cubicBezTo>
                      <a:pt x="908527" y="4508200"/>
                      <a:pt x="900999" y="4477659"/>
                      <a:pt x="900285" y="4445837"/>
                    </a:cubicBezTo>
                    <a:cubicBezTo>
                      <a:pt x="899539" y="4408923"/>
                      <a:pt x="887958" y="4383340"/>
                      <a:pt x="863237" y="4364703"/>
                    </a:cubicBezTo>
                    <a:cubicBezTo>
                      <a:pt x="826431" y="4336971"/>
                      <a:pt x="808536" y="4292507"/>
                      <a:pt x="798070" y="4243284"/>
                    </a:cubicBezTo>
                    <a:cubicBezTo>
                      <a:pt x="784617" y="4180721"/>
                      <a:pt x="805728" y="4117545"/>
                      <a:pt x="817097" y="4054750"/>
                    </a:cubicBezTo>
                    <a:cubicBezTo>
                      <a:pt x="821537" y="4030724"/>
                      <a:pt x="826632" y="4006057"/>
                      <a:pt x="826251" y="3982801"/>
                    </a:cubicBezTo>
                    <a:cubicBezTo>
                      <a:pt x="825347" y="3916709"/>
                      <a:pt x="825150" y="3850833"/>
                      <a:pt x="836848" y="3784939"/>
                    </a:cubicBezTo>
                    <a:lnTo>
                      <a:pt x="841285" y="3766755"/>
                    </a:lnTo>
                    <a:lnTo>
                      <a:pt x="841284" y="3766755"/>
                    </a:lnTo>
                    <a:lnTo>
                      <a:pt x="852925" y="3719034"/>
                    </a:lnTo>
                    <a:cubicBezTo>
                      <a:pt x="855152" y="3711822"/>
                      <a:pt x="856753" y="3704413"/>
                      <a:pt x="857932" y="3696880"/>
                    </a:cubicBezTo>
                    <a:cubicBezTo>
                      <a:pt x="868683" y="3631632"/>
                      <a:pt x="885300" y="3565939"/>
                      <a:pt x="853534" y="3507036"/>
                    </a:cubicBezTo>
                    <a:cubicBezTo>
                      <a:pt x="850623" y="3501622"/>
                      <a:pt x="849992" y="3494020"/>
                      <a:pt x="850226" y="3485839"/>
                    </a:cubicBezTo>
                    <a:close/>
                    <a:moveTo>
                      <a:pt x="0" y="0"/>
                    </a:moveTo>
                    <a:lnTo>
                      <a:pt x="455609" y="0"/>
                    </a:lnTo>
                    <a:lnTo>
                      <a:pt x="459171" y="72395"/>
                    </a:lnTo>
                    <a:cubicBezTo>
                      <a:pt x="459671" y="92301"/>
                      <a:pt x="456894" y="113171"/>
                      <a:pt x="460041" y="131917"/>
                    </a:cubicBezTo>
                    <a:cubicBezTo>
                      <a:pt x="474213" y="218122"/>
                      <a:pt x="492031" y="302910"/>
                      <a:pt x="504421" y="389691"/>
                    </a:cubicBezTo>
                    <a:cubicBezTo>
                      <a:pt x="517349" y="479177"/>
                      <a:pt x="539516" y="562489"/>
                      <a:pt x="582097" y="634609"/>
                    </a:cubicBezTo>
                    <a:cubicBezTo>
                      <a:pt x="621686" y="701573"/>
                      <a:pt x="662589" y="767248"/>
                      <a:pt x="702468" y="834019"/>
                    </a:cubicBezTo>
                    <a:cubicBezTo>
                      <a:pt x="712587" y="850968"/>
                      <a:pt x="725536" y="867665"/>
                      <a:pt x="729203" y="887701"/>
                    </a:cubicBezTo>
                    <a:cubicBezTo>
                      <a:pt x="736973" y="929321"/>
                      <a:pt x="740155" y="973193"/>
                      <a:pt x="743787" y="1016355"/>
                    </a:cubicBezTo>
                    <a:cubicBezTo>
                      <a:pt x="746786" y="1053398"/>
                      <a:pt x="745800" y="1091467"/>
                      <a:pt x="750083" y="1128060"/>
                    </a:cubicBezTo>
                    <a:cubicBezTo>
                      <a:pt x="753428" y="1157309"/>
                      <a:pt x="762038" y="1185083"/>
                      <a:pt x="768866" y="1213431"/>
                    </a:cubicBezTo>
                    <a:cubicBezTo>
                      <a:pt x="774767" y="1238107"/>
                      <a:pt x="778357" y="1264327"/>
                      <a:pt x="787802" y="1286432"/>
                    </a:cubicBezTo>
                    <a:cubicBezTo>
                      <a:pt x="810582" y="1340304"/>
                      <a:pt x="832653" y="1394242"/>
                      <a:pt x="842837" y="1455511"/>
                    </a:cubicBezTo>
                    <a:cubicBezTo>
                      <a:pt x="853049" y="1515944"/>
                      <a:pt x="867276" y="1574511"/>
                      <a:pt x="877988" y="1634814"/>
                    </a:cubicBezTo>
                    <a:cubicBezTo>
                      <a:pt x="888390" y="1693895"/>
                      <a:pt x="902813" y="1748857"/>
                      <a:pt x="941063" y="1789731"/>
                    </a:cubicBezTo>
                    <a:cubicBezTo>
                      <a:pt x="957906" y="1807908"/>
                      <a:pt x="975122" y="1831564"/>
                      <a:pt x="980124" y="1857657"/>
                    </a:cubicBezTo>
                    <a:cubicBezTo>
                      <a:pt x="987207" y="1894833"/>
                      <a:pt x="980788" y="1937150"/>
                      <a:pt x="984484" y="1976384"/>
                    </a:cubicBezTo>
                    <a:cubicBezTo>
                      <a:pt x="988781" y="2022576"/>
                      <a:pt x="988793" y="2074493"/>
                      <a:pt x="1007189" y="2110650"/>
                    </a:cubicBezTo>
                    <a:cubicBezTo>
                      <a:pt x="1023612" y="2142809"/>
                      <a:pt x="1034723" y="2173610"/>
                      <a:pt x="1039893" y="2211041"/>
                    </a:cubicBezTo>
                    <a:cubicBezTo>
                      <a:pt x="1043484" y="2237261"/>
                      <a:pt x="1057690" y="2260269"/>
                      <a:pt x="1059162" y="2286682"/>
                    </a:cubicBezTo>
                    <a:cubicBezTo>
                      <a:pt x="1061252" y="2321469"/>
                      <a:pt x="1060754" y="2355740"/>
                      <a:pt x="1070522" y="2388667"/>
                    </a:cubicBezTo>
                    <a:cubicBezTo>
                      <a:pt x="1080600" y="2422815"/>
                      <a:pt x="1085513" y="2459602"/>
                      <a:pt x="1093939" y="2494653"/>
                    </a:cubicBezTo>
                    <a:cubicBezTo>
                      <a:pt x="1098500" y="2513273"/>
                      <a:pt x="1106866" y="2529964"/>
                      <a:pt x="1112007" y="2548197"/>
                    </a:cubicBezTo>
                    <a:cubicBezTo>
                      <a:pt x="1121409" y="2581573"/>
                      <a:pt x="1130232" y="2615336"/>
                      <a:pt x="1138346" y="2649163"/>
                    </a:cubicBezTo>
                    <a:cubicBezTo>
                      <a:pt x="1146465" y="2682988"/>
                      <a:pt x="1157699" y="2716368"/>
                      <a:pt x="1160337" y="2751608"/>
                    </a:cubicBezTo>
                    <a:cubicBezTo>
                      <a:pt x="1164714" y="2811646"/>
                      <a:pt x="1159211" y="2873999"/>
                      <a:pt x="1165737" y="2933012"/>
                    </a:cubicBezTo>
                    <a:cubicBezTo>
                      <a:pt x="1172445" y="2992925"/>
                      <a:pt x="1185964" y="3051556"/>
                      <a:pt x="1202029" y="3107873"/>
                    </a:cubicBezTo>
                    <a:cubicBezTo>
                      <a:pt x="1214635" y="3152396"/>
                      <a:pt x="1227749" y="3194534"/>
                      <a:pt x="1225692" y="3244974"/>
                    </a:cubicBezTo>
                    <a:cubicBezTo>
                      <a:pt x="1224565" y="3273123"/>
                      <a:pt x="1231196" y="3305079"/>
                      <a:pt x="1243916" y="3326221"/>
                    </a:cubicBezTo>
                    <a:cubicBezTo>
                      <a:pt x="1271701" y="3372044"/>
                      <a:pt x="1285247" y="3423911"/>
                      <a:pt x="1293067" y="3480219"/>
                    </a:cubicBezTo>
                    <a:lnTo>
                      <a:pt x="1308071" y="3585182"/>
                    </a:lnTo>
                    <a:lnTo>
                      <a:pt x="1295962" y="3584708"/>
                    </a:lnTo>
                    <a:cubicBezTo>
                      <a:pt x="1237754" y="3586303"/>
                      <a:pt x="1180629" y="3594888"/>
                      <a:pt x="1118893" y="3568330"/>
                    </a:cubicBezTo>
                    <a:cubicBezTo>
                      <a:pt x="1113435" y="3565936"/>
                      <a:pt x="1102517" y="3567964"/>
                      <a:pt x="1094179" y="3567566"/>
                    </a:cubicBezTo>
                    <a:cubicBezTo>
                      <a:pt x="1027548" y="3564029"/>
                      <a:pt x="967064" y="3547281"/>
                      <a:pt x="922719" y="3516472"/>
                    </a:cubicBezTo>
                    <a:cubicBezTo>
                      <a:pt x="908178" y="3506414"/>
                      <a:pt x="892942" y="3497984"/>
                      <a:pt x="877028" y="3490955"/>
                    </a:cubicBezTo>
                    <a:lnTo>
                      <a:pt x="850533" y="3481837"/>
                    </a:lnTo>
                    <a:lnTo>
                      <a:pt x="852113" y="3461170"/>
                    </a:lnTo>
                    <a:cubicBezTo>
                      <a:pt x="854391" y="3434500"/>
                      <a:pt x="848474" y="3414331"/>
                      <a:pt x="831383" y="3399179"/>
                    </a:cubicBezTo>
                    <a:cubicBezTo>
                      <a:pt x="801767" y="3373388"/>
                      <a:pt x="773654" y="3344957"/>
                      <a:pt x="743141" y="3320580"/>
                    </a:cubicBezTo>
                    <a:cubicBezTo>
                      <a:pt x="722236" y="3303685"/>
                      <a:pt x="714543" y="3281842"/>
                      <a:pt x="713221" y="3251241"/>
                    </a:cubicBezTo>
                    <a:cubicBezTo>
                      <a:pt x="712555" y="3234106"/>
                      <a:pt x="704768" y="3217029"/>
                      <a:pt x="697098" y="3202528"/>
                    </a:cubicBezTo>
                    <a:cubicBezTo>
                      <a:pt x="687845" y="3184997"/>
                      <a:pt x="672212" y="3172554"/>
                      <a:pt x="664820" y="3154190"/>
                    </a:cubicBezTo>
                    <a:cubicBezTo>
                      <a:pt x="646169" y="3109209"/>
                      <a:pt x="616744" y="3087991"/>
                      <a:pt x="572501" y="3087312"/>
                    </a:cubicBezTo>
                    <a:cubicBezTo>
                      <a:pt x="533259" y="3086763"/>
                      <a:pt x="493731" y="3044085"/>
                      <a:pt x="497703" y="3005243"/>
                    </a:cubicBezTo>
                    <a:cubicBezTo>
                      <a:pt x="502030" y="2962279"/>
                      <a:pt x="490540" y="2928257"/>
                      <a:pt x="476984" y="2892751"/>
                    </a:cubicBezTo>
                    <a:cubicBezTo>
                      <a:pt x="469363" y="2872905"/>
                      <a:pt x="465404" y="2847135"/>
                      <a:pt x="468947" y="2824527"/>
                    </a:cubicBezTo>
                    <a:cubicBezTo>
                      <a:pt x="482188" y="2738605"/>
                      <a:pt x="520979" y="2665650"/>
                      <a:pt x="569138" y="2595026"/>
                    </a:cubicBezTo>
                    <a:cubicBezTo>
                      <a:pt x="600577" y="2548865"/>
                      <a:pt x="622260" y="2493483"/>
                      <a:pt x="645397" y="2440808"/>
                    </a:cubicBezTo>
                    <a:cubicBezTo>
                      <a:pt x="652529" y="2424387"/>
                      <a:pt x="655029" y="2401457"/>
                      <a:pt x="651820" y="2384384"/>
                    </a:cubicBezTo>
                    <a:cubicBezTo>
                      <a:pt x="640949" y="2324596"/>
                      <a:pt x="629163" y="2264805"/>
                      <a:pt x="612994" y="2207332"/>
                    </a:cubicBezTo>
                    <a:cubicBezTo>
                      <a:pt x="597678" y="2153787"/>
                      <a:pt x="601053" y="2099808"/>
                      <a:pt x="620894" y="2046679"/>
                    </a:cubicBezTo>
                    <a:cubicBezTo>
                      <a:pt x="635367" y="2007977"/>
                      <a:pt x="641110" y="1970814"/>
                      <a:pt x="644614" y="1931265"/>
                    </a:cubicBezTo>
                    <a:cubicBezTo>
                      <a:pt x="647465" y="1898285"/>
                      <a:pt x="653360" y="1862859"/>
                      <a:pt x="665994" y="1832337"/>
                    </a:cubicBezTo>
                    <a:cubicBezTo>
                      <a:pt x="683779" y="1789578"/>
                      <a:pt x="688928" y="1751381"/>
                      <a:pt x="678276" y="1709437"/>
                    </a:cubicBezTo>
                    <a:cubicBezTo>
                      <a:pt x="672576" y="1687079"/>
                      <a:pt x="673987" y="1660990"/>
                      <a:pt x="672955" y="1636123"/>
                    </a:cubicBezTo>
                    <a:cubicBezTo>
                      <a:pt x="671272" y="1597795"/>
                      <a:pt x="671867" y="1558758"/>
                      <a:pt x="668480" y="1520749"/>
                    </a:cubicBezTo>
                    <a:cubicBezTo>
                      <a:pt x="665050" y="1479903"/>
                      <a:pt x="655019" y="1440408"/>
                      <a:pt x="653920" y="1399437"/>
                    </a:cubicBezTo>
                    <a:cubicBezTo>
                      <a:pt x="652652" y="1355309"/>
                      <a:pt x="639893" y="1323154"/>
                      <a:pt x="612686" y="1296979"/>
                    </a:cubicBezTo>
                    <a:cubicBezTo>
                      <a:pt x="595576" y="1280408"/>
                      <a:pt x="578401" y="1259588"/>
                      <a:pt x="570220" y="1235618"/>
                    </a:cubicBezTo>
                    <a:cubicBezTo>
                      <a:pt x="553631" y="1186194"/>
                      <a:pt x="545669" y="1131821"/>
                      <a:pt x="529736" y="1081752"/>
                    </a:cubicBezTo>
                    <a:cubicBezTo>
                      <a:pt x="507466" y="1011390"/>
                      <a:pt x="481332" y="944631"/>
                      <a:pt x="414305" y="918292"/>
                    </a:cubicBezTo>
                    <a:cubicBezTo>
                      <a:pt x="377314" y="903769"/>
                      <a:pt x="368843" y="874065"/>
                      <a:pt x="373924" y="825689"/>
                    </a:cubicBezTo>
                    <a:cubicBezTo>
                      <a:pt x="375689" y="809590"/>
                      <a:pt x="376722" y="786203"/>
                      <a:pt x="368949" y="778726"/>
                    </a:cubicBezTo>
                    <a:cubicBezTo>
                      <a:pt x="345838" y="756354"/>
                      <a:pt x="349308" y="725824"/>
                      <a:pt x="347020" y="694643"/>
                    </a:cubicBezTo>
                    <a:cubicBezTo>
                      <a:pt x="345704" y="675894"/>
                      <a:pt x="339306" y="651346"/>
                      <a:pt x="327478" y="642898"/>
                    </a:cubicBezTo>
                    <a:cubicBezTo>
                      <a:pt x="279698" y="608395"/>
                      <a:pt x="263590" y="549247"/>
                      <a:pt x="243468" y="491960"/>
                    </a:cubicBezTo>
                    <a:cubicBezTo>
                      <a:pt x="237433" y="475142"/>
                      <a:pt x="230250" y="456843"/>
                      <a:pt x="218930" y="446010"/>
                    </a:cubicBezTo>
                    <a:cubicBezTo>
                      <a:pt x="194433" y="422927"/>
                      <a:pt x="180036" y="395344"/>
                      <a:pt x="180614" y="354892"/>
                    </a:cubicBezTo>
                    <a:cubicBezTo>
                      <a:pt x="180923" y="342010"/>
                      <a:pt x="176523" y="328798"/>
                      <a:pt x="171988" y="317521"/>
                    </a:cubicBezTo>
                    <a:cubicBezTo>
                      <a:pt x="162052" y="293291"/>
                      <a:pt x="148442" y="271315"/>
                      <a:pt x="139875" y="246378"/>
                    </a:cubicBezTo>
                    <a:cubicBezTo>
                      <a:pt x="117577" y="182780"/>
                      <a:pt x="95749" y="119890"/>
                      <a:pt x="51499" y="73211"/>
                    </a:cubicBezTo>
                    <a:cubicBezTo>
                      <a:pt x="40691" y="61834"/>
                      <a:pt x="29467" y="49763"/>
                      <a:pt x="19690" y="3662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13" name="Content Placeholder 12">
            <a:extLst>
              <a:ext uri="{FF2B5EF4-FFF2-40B4-BE49-F238E27FC236}">
                <a16:creationId xmlns:a16="http://schemas.microsoft.com/office/drawing/2014/main" id="{1C5D9840-F5F0-E4BD-AF57-CF5EBF96B20B}"/>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9201944" y="1636794"/>
            <a:ext cx="2619375" cy="3584407"/>
          </a:xfrm>
          <a:prstGeom prst="rect">
            <a:avLst/>
          </a:prstGeom>
        </p:spPr>
      </p:pic>
    </p:spTree>
    <p:extLst>
      <p:ext uri="{BB962C8B-B14F-4D97-AF65-F5344CB8AC3E}">
        <p14:creationId xmlns:p14="http://schemas.microsoft.com/office/powerpoint/2010/main" val="211198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CE0A5F2-831B-DA54-32CB-11ECE9A91970}"/>
              </a:ext>
            </a:extLst>
          </p:cNvPr>
          <p:cNvSpPr txBox="1"/>
          <p:nvPr/>
        </p:nvSpPr>
        <p:spPr>
          <a:xfrm>
            <a:off x="841248" y="548640"/>
            <a:ext cx="3600860" cy="543153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kern="1200" dirty="0">
                <a:solidFill>
                  <a:schemeClr val="tx1"/>
                </a:solidFill>
                <a:latin typeface="+mj-lt"/>
                <a:ea typeface="+mj-ea"/>
                <a:cs typeface="+mj-cs"/>
              </a:rPr>
              <a:t>End of Medieval Period</a:t>
            </a:r>
          </a:p>
        </p:txBody>
      </p:sp>
      <p:sp>
        <p:nvSpPr>
          <p:cNvPr id="1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26418" y="552091"/>
            <a:ext cx="6224335" cy="5431536"/>
          </a:xfrm>
        </p:spPr>
        <p:txBody>
          <a:bodyPr vert="horz" lIns="91440" tIns="45720" rIns="91440" bIns="45720" rtlCol="0" anchor="ctr">
            <a:normAutofit/>
          </a:bodyPr>
          <a:lstStyle/>
          <a:p>
            <a:pPr marL="0"/>
            <a:endParaRPr lang="en-US" sz="1700" b="1" u="sng"/>
          </a:p>
          <a:p>
            <a:pPr marL="0"/>
            <a:r>
              <a:rPr lang="en-US" sz="1700" b="1" u="sng"/>
              <a:t>Nawabs of Bengal </a:t>
            </a:r>
          </a:p>
          <a:p>
            <a:pPr marL="0"/>
            <a:r>
              <a:rPr lang="en-US" sz="1700"/>
              <a:t>By the 18th century, Mughal Bengal became a quasi-independent country under the nominal rule of the emperor in Delhi. The subahadar became hereditary Nawab Nazim - under the leadership of the Nawab of Bengal, the region established itself as an independent state, leading to increased prosperity </a:t>
            </a:r>
          </a:p>
          <a:p>
            <a:r>
              <a:rPr lang="en-US" sz="1700"/>
              <a:t>The </a:t>
            </a:r>
            <a:r>
              <a:rPr lang="en-US" sz="1700" b="1"/>
              <a:t>Nasiri dynasty </a:t>
            </a:r>
            <a:r>
              <a:rPr lang="en-US" sz="1700"/>
              <a:t>(1717–1740) was founded by the first Nawab of Bengal </a:t>
            </a:r>
            <a:r>
              <a:rPr lang="en-US" sz="1700" b="1"/>
              <a:t>Murshid Quli Khan</a:t>
            </a:r>
            <a:r>
              <a:rPr lang="en-US" sz="1700"/>
              <a:t>. When he died in 1727, his son-in-law Shuja-ud-din ruled Bengal till 1739.</a:t>
            </a:r>
          </a:p>
          <a:p>
            <a:pPr marL="0"/>
            <a:r>
              <a:rPr lang="en-US" sz="1700" b="1" u="sng"/>
              <a:t>Afsar dynasty (1740–1757)</a:t>
            </a:r>
          </a:p>
          <a:p>
            <a:r>
              <a:rPr lang="en-US" sz="1700"/>
              <a:t>The </a:t>
            </a:r>
            <a:r>
              <a:rPr lang="en-US" sz="1700" b="1"/>
              <a:t>Afsar dynasty </a:t>
            </a:r>
            <a:r>
              <a:rPr lang="en-US" sz="1700"/>
              <a:t>was founded by </a:t>
            </a:r>
            <a:r>
              <a:rPr lang="en-US" sz="1700" b="1"/>
              <a:t>Alivardi Khan</a:t>
            </a:r>
            <a:r>
              <a:rPr lang="en-US" sz="1700"/>
              <a:t>. His grandson and successor </a:t>
            </a:r>
            <a:r>
              <a:rPr lang="en-US" sz="1700" b="1"/>
              <a:t>Siraj-ud-daulah</a:t>
            </a:r>
            <a:r>
              <a:rPr lang="en-US" sz="1700"/>
              <a:t> was the last ‘independent’ Nawab of Bengal - defeated by British forces at the Battle of Palashi in 1757 </a:t>
            </a:r>
          </a:p>
          <a:p>
            <a:r>
              <a:rPr lang="en-US" sz="1700"/>
              <a:t>Najafi dynasty Nawabs continued to rule as semi-independent till 1772, after which the British East India Company took complete control of Bengal</a:t>
            </a:r>
            <a:endParaRPr lang="en-US" sz="1700" b="1" u="sng"/>
          </a:p>
          <a:p>
            <a:pPr marL="0"/>
            <a:endParaRPr lang="en-US" sz="1700"/>
          </a:p>
          <a:p>
            <a:pPr marL="0"/>
            <a:endParaRPr lang="en-US" sz="1700" b="1" u="sng"/>
          </a:p>
          <a:p>
            <a:pPr marL="0"/>
            <a:endParaRPr lang="en-US" sz="1700" b="1" u="sng"/>
          </a:p>
          <a:p>
            <a:pPr marL="0"/>
            <a:endParaRPr lang="en-US" sz="1700"/>
          </a:p>
        </p:txBody>
      </p:sp>
    </p:spTree>
    <p:extLst>
      <p:ext uri="{BB962C8B-B14F-4D97-AF65-F5344CB8AC3E}">
        <p14:creationId xmlns:p14="http://schemas.microsoft.com/office/powerpoint/2010/main" val="3940137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CA9A95-B742-A450-5196-7803C0F46BE7}"/>
              </a:ext>
            </a:extLst>
          </p:cNvPr>
          <p:cNvSpPr txBox="1"/>
          <p:nvPr/>
        </p:nvSpPr>
        <p:spPr>
          <a:xfrm>
            <a:off x="1156851" y="637762"/>
            <a:ext cx="9888496" cy="90013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500" kern="1200" dirty="0">
                <a:solidFill>
                  <a:schemeClr val="bg1"/>
                </a:solidFill>
                <a:latin typeface="+mj-lt"/>
                <a:ea typeface="+mj-ea"/>
                <a:cs typeface="+mj-cs"/>
              </a:rPr>
              <a:t>Modern Period</a:t>
            </a:r>
          </a:p>
          <a:p>
            <a:pPr>
              <a:lnSpc>
                <a:spcPct val="90000"/>
              </a:lnSpc>
              <a:spcBef>
                <a:spcPct val="0"/>
              </a:spcBef>
              <a:spcAft>
                <a:spcPts val="600"/>
              </a:spcAft>
            </a:pPr>
            <a:r>
              <a:rPr lang="en-US" sz="2500" kern="1200" dirty="0">
                <a:solidFill>
                  <a:schemeClr val="bg1"/>
                </a:solidFill>
                <a:latin typeface="+mj-lt"/>
                <a:ea typeface="+mj-ea"/>
                <a:cs typeface="+mj-cs"/>
              </a:rPr>
              <a:t>Bengal under the Colonial Rule (1765-1947)</a:t>
            </a:r>
          </a:p>
        </p:txBody>
      </p:sp>
      <p:sp>
        <p:nvSpPr>
          <p:cNvPr id="14" name="Rectangle 1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55548" y="2217343"/>
            <a:ext cx="9880893" cy="3959619"/>
          </a:xfrm>
        </p:spPr>
        <p:txBody>
          <a:bodyPr vert="horz" lIns="91440" tIns="45720" rIns="91440" bIns="45720" rtlCol="0">
            <a:normAutofit/>
          </a:bodyPr>
          <a:lstStyle/>
          <a:p>
            <a:pPr marL="0"/>
            <a:endParaRPr lang="en-US" sz="1500" b="1" u="sng" dirty="0"/>
          </a:p>
          <a:p>
            <a:pPr marL="0"/>
            <a:r>
              <a:rPr lang="en-US" sz="1500" b="1" dirty="0"/>
              <a:t>British East India Company (1772–1858)</a:t>
            </a:r>
            <a:endParaRPr lang="en-US" sz="1500" b="1" u="sng" dirty="0"/>
          </a:p>
          <a:p>
            <a:r>
              <a:rPr lang="en-US" sz="1500" dirty="0"/>
              <a:t>The British East India Company established its first settlements in Bengal around Hooghly during the 1630s </a:t>
            </a:r>
          </a:p>
          <a:p>
            <a:r>
              <a:rPr lang="en-US" sz="1500" dirty="0"/>
              <a:t> It received official permission to trade from Mughal viceroy Shah Shuja in 1651</a:t>
            </a:r>
          </a:p>
          <a:p>
            <a:r>
              <a:rPr lang="en-US" sz="1500" dirty="0"/>
              <a:t>Under the leadership of Robert Clive, British troops and their local allies decisively defeated the Nawab on 23 June 1757 at the Battle of Palashi (aka Plassey)</a:t>
            </a:r>
          </a:p>
          <a:p>
            <a:r>
              <a:rPr lang="en-US" sz="1500" dirty="0"/>
              <a:t>Mir Jafar was installed as Nawab with the support of the British East India Company. Eventually Mir Jafar was overthrown and replaced by his son-in-law Mir Qasim. </a:t>
            </a:r>
          </a:p>
          <a:p>
            <a:r>
              <a:rPr lang="en-US" sz="1500" dirty="0"/>
              <a:t>Mir Qasim was an effective and popular ruler. His defeat at the Battle of Buxar (1765) established the East India Company as a powerful force in the province of Bengal in a much more real sense than at Plassey seven years earlier. </a:t>
            </a:r>
          </a:p>
          <a:p>
            <a:r>
              <a:rPr lang="en-US" sz="1500" dirty="0"/>
              <a:t>In 1765, the East India Company gained Diwani rights, granting them the authority to collect revenue and administer civil justice in Bengal, Bihar, and Orissa. The Diwani rights, granted by Mughal Emperor Shah Alam II, provided the British with significant financial and administrative power, allowing them to exploit the region's resources and wealth. </a:t>
            </a:r>
          </a:p>
          <a:p>
            <a:pPr marL="0"/>
            <a:endParaRPr lang="en-US" sz="1500" dirty="0"/>
          </a:p>
        </p:txBody>
      </p:sp>
    </p:spTree>
    <p:extLst>
      <p:ext uri="{BB962C8B-B14F-4D97-AF65-F5344CB8AC3E}">
        <p14:creationId xmlns:p14="http://schemas.microsoft.com/office/powerpoint/2010/main" val="3304866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1310</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History of Bangladesh </vt:lpstr>
      <vt:lpstr>                            Medieval Period Conquest of Bengal by Ikhtiyar Uddin Muhammad bin Bakhtiyar Khalji  </vt:lpstr>
      <vt:lpstr>PowerPoint Presentation</vt:lpstr>
      <vt:lpstr>Medieval Period continued… </vt:lpstr>
      <vt:lpstr>PowerPoint Presentation</vt:lpstr>
      <vt:lpstr>PowerPoint Presentation</vt:lpstr>
      <vt:lpstr>Emperor Babur and Akbar </vt:lpstr>
      <vt:lpstr>PowerPoint Presentation</vt:lpstr>
      <vt:lpstr>PowerPoint Presentation</vt:lpstr>
      <vt:lpstr>Siraj-ud-Daulah &amp; his Masouleum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Periodization (Medieval and Modern)</dc:title>
  <dc:creator>Ahmed Jamal</dc:creator>
  <cp:lastModifiedBy>Mostofa Morshed</cp:lastModifiedBy>
  <cp:revision>31</cp:revision>
  <dcterms:created xsi:type="dcterms:W3CDTF">2024-05-18T10:16:44Z</dcterms:created>
  <dcterms:modified xsi:type="dcterms:W3CDTF">2025-07-22T20:58:59Z</dcterms:modified>
</cp:coreProperties>
</file>