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4"/>
  </p:handoutMasterIdLst>
  <p:sldIdLst>
    <p:sldId id="256" r:id="rId2"/>
    <p:sldId id="257" r:id="rId3"/>
    <p:sldId id="260" r:id="rId4"/>
    <p:sldId id="258" r:id="rId5"/>
    <p:sldId id="262" r:id="rId6"/>
    <p:sldId id="264" r:id="rId7"/>
    <p:sldId id="267" r:id="rId8"/>
    <p:sldId id="268" r:id="rId9"/>
    <p:sldId id="272" r:id="rId10"/>
    <p:sldId id="270" r:id="rId11"/>
    <p:sldId id="265" r:id="rId12"/>
    <p:sldId id="266" r:id="rId13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miya Tabassum" initials="ST" lastIdx="2" clrIdx="0">
    <p:extLst>
      <p:ext uri="{19B8F6BF-5375-455C-9EA6-DF929625EA0E}">
        <p15:presenceInfo xmlns:p15="http://schemas.microsoft.com/office/powerpoint/2012/main" userId="S-1-5-21-1901986979-502623016-1969686614-347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30T16:00:21.873" idx="1">
    <p:pos x="10" y="10"/>
    <p:text/>
    <p:extLst>
      <p:ext uri="{C676402C-5697-4E1C-873F-D02D1690AC5C}">
        <p15:threadingInfo xmlns:p15="http://schemas.microsoft.com/office/powerpoint/2012/main" timeZoneBias="-360"/>
      </p:ext>
    </p:extLst>
  </p:cm>
  <p:cm authorId="1" dt="2025-06-30T16:00:41.718" idx="2">
    <p:pos x="106" y="106"/>
    <p:text/>
    <p:extLst>
      <p:ext uri="{C676402C-5697-4E1C-873F-D02D1690AC5C}">
        <p15:threadingInfo xmlns:p15="http://schemas.microsoft.com/office/powerpoint/2012/main" timeZoneBias="-3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315A3E-B7C2-4E7C-9744-9944372E9FEC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CADCAD3-A71A-4CB5-86EB-7DD06C81515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C9CF-10CF-41C9-8F35-3D061C0824EE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3F6D-227A-4FCC-B55B-D6DE407D1C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2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C9CF-10CF-41C9-8F35-3D061C0824EE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3F6D-227A-4FCC-B55B-D6DE407D1C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44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C9CF-10CF-41C9-8F35-3D061C0824EE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3F6D-227A-4FCC-B55B-D6DE407D1C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4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C9CF-10CF-41C9-8F35-3D061C0824EE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3F6D-227A-4FCC-B55B-D6DE407D1C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C9CF-10CF-41C9-8F35-3D061C0824EE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3F6D-227A-4FCC-B55B-D6DE407D1C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2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C9CF-10CF-41C9-8F35-3D061C0824EE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3F6D-227A-4FCC-B55B-D6DE407D1C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6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C9CF-10CF-41C9-8F35-3D061C0824EE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3F6D-227A-4FCC-B55B-D6DE407D1C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C9CF-10CF-41C9-8F35-3D061C0824EE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3F6D-227A-4FCC-B55B-D6DE407D1C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0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C9CF-10CF-41C9-8F35-3D061C0824EE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3F6D-227A-4FCC-B55B-D6DE407D1C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C9CF-10CF-41C9-8F35-3D061C0824EE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3F6D-227A-4FCC-B55B-D6DE407D1C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7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3C9CF-10CF-41C9-8F35-3D061C0824EE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63F6D-227A-4FCC-B55B-D6DE407D1C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6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3C9CF-10CF-41C9-8F35-3D061C0824EE}" type="datetimeFigureOut">
              <a:rPr lang="en-US" smtClean="0"/>
              <a:pPr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63F6D-227A-4FCC-B55B-D6DE407D1C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18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HST 103: History of Bangladesh</a:t>
            </a:r>
            <a:br>
              <a:rPr lang="en-US" sz="3600" dirty="0"/>
            </a:br>
            <a:r>
              <a:rPr lang="en-US" sz="3600" dirty="0">
                <a:latin typeface="Arial Black" panose="020B0A04020102020204" pitchFamily="34" charset="0"/>
              </a:rPr>
              <a:t> </a:t>
            </a:r>
            <a:br>
              <a:rPr lang="en-US" sz="3600" dirty="0">
                <a:latin typeface="Arial Black" panose="020B0A04020102020204" pitchFamily="34" charset="0"/>
              </a:rPr>
            </a:b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T. </a:t>
            </a:r>
            <a:r>
              <a:rPr lang="en-US"/>
              <a:t>5: </a:t>
            </a:r>
            <a:r>
              <a:rPr lang="en-US" dirty="0">
                <a:latin typeface="Arial Black" panose="020B0A04020102020204" pitchFamily="34" charset="0"/>
              </a:rPr>
              <a:t>Syncretism in Medieval</a:t>
            </a:r>
            <a:r>
              <a:rPr lang="en-US" dirty="0"/>
              <a:t> </a:t>
            </a:r>
            <a:r>
              <a:rPr lang="en-US" dirty="0">
                <a:latin typeface="Arial Black" panose="020B0A04020102020204" pitchFamily="34" charset="0"/>
              </a:rPr>
              <a:t>Bengal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81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83EF-E092-3DC4-2FF6-E0E3552EC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F77B-AABB-8459-2DFD-9925D11B7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62207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Prannath Temple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A4B5C-6610-1B3B-26DA-1F970F4675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Kartalabkhan</a:t>
            </a:r>
            <a:r>
              <a:rPr lang="en-US" dirty="0"/>
              <a:t> Masque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A08716-D91D-3CD5-04F2-620DC0A14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374" y="2746286"/>
            <a:ext cx="3803374" cy="30184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885B06-3AF5-A67E-9782-E0977C642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" y="2839051"/>
            <a:ext cx="4587240" cy="30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2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Bengal syncretism, Muslims and Hindus influenced each other – Mughal emperor Babur called it “Hindustani way of life” - liberal approach of Sufis, their simplicity of religious philosophy attracted others </a:t>
            </a:r>
          </a:p>
          <a:p>
            <a:r>
              <a:rPr lang="en-US" dirty="0"/>
              <a:t>Syncretism was made easier because both Hinduism were located at the periphery of the center of those religions</a:t>
            </a:r>
          </a:p>
          <a:p>
            <a:r>
              <a:rPr lang="en-US" dirty="0"/>
              <a:t>Lower classes from both religions were active participants – relief from earthly sufferings (illness, other forms of distress) was a major motive </a:t>
            </a:r>
          </a:p>
          <a:p>
            <a:r>
              <a:rPr lang="en-US" dirty="0"/>
              <a:t>Absence of caste system and relative equality of Muslims was also a factor </a:t>
            </a:r>
          </a:p>
          <a:p>
            <a:r>
              <a:rPr lang="en-US" dirty="0"/>
              <a:t>At the same time, orthodox practices continued among both Muslims and Hindus</a:t>
            </a:r>
          </a:p>
          <a:p>
            <a:r>
              <a:rPr lang="en-US" dirty="0"/>
              <a:t>In short, two parallel religious practices co-existed simultaneously – one ‘Popular’ and the other ‘Orthodox’ – however, syncretic ideas had a strong impact on the entire Bengali society.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Impact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The upper caste Hindus adopted some lower caste rituals (</a:t>
            </a:r>
            <a:r>
              <a:rPr lang="en-US" sz="3200" i="1" dirty="0"/>
              <a:t>mansa Puja </a:t>
            </a:r>
            <a:r>
              <a:rPr lang="en-US" sz="3200" dirty="0"/>
              <a:t>or snake worshipping, for example) in order to placate them</a:t>
            </a:r>
          </a:p>
          <a:p>
            <a:r>
              <a:rPr lang="en-US" sz="3200" dirty="0"/>
              <a:t>Medieval syncretism should not be overestimated – but it reduced religious conflicts in Bengal</a:t>
            </a:r>
          </a:p>
          <a:p>
            <a:r>
              <a:rPr lang="en-US" sz="3200" dirty="0"/>
              <a:t>Medieval syncretism moderated religious sentiments and belief system in Bengal, particularly in its Eastern part.</a:t>
            </a:r>
          </a:p>
          <a:p>
            <a:r>
              <a:rPr lang="en-US" sz="3200" dirty="0"/>
              <a:t>People lived here with communal Harmony because of Syncretism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8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Medieval period (Middle Ages) is one of the three main periods in history – ancient, medieval and modern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Syncretism: fusion of different religions, cultures or ideas. Syncretism refers to the blending of element from different religious and cultural traditions, creating new practices, beliefs and identities.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Bengal, medieval period started at the beginning of 13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century when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Ikhtiyar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bin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Bakhtiyar Khalji (a Turko-Afghan) in 1204 till the Battle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Palashi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(AKA Plassey) in 1757.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Gradual fusion of different faiths and cultures during those 450 years of mostly Muslim rule in Bengal - known as Medieval syncretism in Bengal.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0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Ikhtiyar Uddin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Muhammad bin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Bakhtiyar Khalji</a:t>
            </a:r>
          </a:p>
        </p:txBody>
      </p:sp>
      <p:pic>
        <p:nvPicPr>
          <p:cNvPr id="4098" name="Picture 2" descr="Muhammad Bakhtiyar Khalji Wikipedia, 60% O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6" y="2538411"/>
            <a:ext cx="5734050" cy="352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588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upload.wikimedia.org/wikipedia/commons/d/d9/Akbar_prays_after_Bengal_victo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5423" y="1604865"/>
            <a:ext cx="3648075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Akbar rejoicing the conquest of Bengal (1586)</a:t>
            </a:r>
          </a:p>
        </p:txBody>
      </p:sp>
    </p:spTree>
    <p:extLst>
      <p:ext uri="{BB962C8B-B14F-4D97-AF65-F5344CB8AC3E}">
        <p14:creationId xmlns:p14="http://schemas.microsoft.com/office/powerpoint/2010/main" val="294355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Process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Three stages of syncretism: conflict, mutual appreciation and assimilation</a:t>
            </a:r>
          </a:p>
          <a:p>
            <a:r>
              <a:rPr lang="en-US" dirty="0"/>
              <a:t>It took place mostly between the followers of two religions – </a:t>
            </a:r>
            <a:r>
              <a:rPr lang="en-US" dirty="0" err="1"/>
              <a:t>Sanatana</a:t>
            </a:r>
            <a:r>
              <a:rPr lang="en-US" dirty="0"/>
              <a:t> Dharma (Hinduism) and Islam, but also included different sects of Buddhism (</a:t>
            </a:r>
            <a:r>
              <a:rPr lang="en-US" i="1" dirty="0"/>
              <a:t>Mahayana, </a:t>
            </a:r>
            <a:r>
              <a:rPr lang="en-US" i="1" dirty="0" err="1"/>
              <a:t>Hinayana</a:t>
            </a:r>
            <a:r>
              <a:rPr lang="en-US" dirty="0"/>
              <a:t>)</a:t>
            </a:r>
          </a:p>
          <a:p>
            <a:r>
              <a:rPr lang="en-US" dirty="0"/>
              <a:t>Pir worship (offshoot of Sufism) attracted both Hindus, Buddhists and Muslims – it became a similar form of worship for many.</a:t>
            </a:r>
          </a:p>
          <a:p>
            <a:r>
              <a:rPr lang="en-US" dirty="0"/>
              <a:t>Liberal and mystic (supernatural, spiritual) approach of Sufism/</a:t>
            </a:r>
            <a:r>
              <a:rPr lang="en-US" dirty="0" err="1"/>
              <a:t>Pirism</a:t>
            </a:r>
            <a:r>
              <a:rPr lang="en-US" dirty="0"/>
              <a:t> facilitated syncretism </a:t>
            </a:r>
          </a:p>
          <a:p>
            <a:r>
              <a:rPr lang="en-US" dirty="0"/>
              <a:t>Mostly lower caste Hindus, Muslims (</a:t>
            </a:r>
            <a:r>
              <a:rPr lang="en-US" dirty="0" err="1"/>
              <a:t>Atraf</a:t>
            </a:r>
            <a:r>
              <a:rPr lang="en-US" dirty="0"/>
              <a:t>), and Buddhists) joined the process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342"/>
          </a:xfrm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Subjects of syncretism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588" y="1405468"/>
            <a:ext cx="10515600" cy="5452531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The ‘</a:t>
            </a:r>
            <a:r>
              <a:rPr lang="en-US" sz="4000" dirty="0" err="1"/>
              <a:t>pir’s</a:t>
            </a:r>
            <a:r>
              <a:rPr lang="en-US" sz="4000" dirty="0"/>
              <a:t> – a sect of Sufism – fostered Hindu-Muslim syncretism in Bengal</a:t>
            </a:r>
          </a:p>
          <a:p>
            <a:r>
              <a:rPr lang="en-US" sz="4000" dirty="0"/>
              <a:t>Pir worshipping was jointly practiced - Pirs were considered demi-gods by their followers – similarities between Pirs and Tantrik gurus: ‘Guru’ and ‘Pir’, ‘Chela’ and ‘Murshid’- Pir was supposed to possess miraculous powers</a:t>
            </a:r>
          </a:p>
          <a:p>
            <a:r>
              <a:rPr lang="en-US" sz="4000" dirty="0"/>
              <a:t> </a:t>
            </a:r>
            <a:r>
              <a:rPr lang="en-US" sz="4000" dirty="0" err="1"/>
              <a:t>Pir</a:t>
            </a:r>
            <a:r>
              <a:rPr lang="en-US" sz="4000" dirty="0"/>
              <a:t>-ism evolved from Sufism – a mystic (spiritual) interpretation of Islam – Sufis came from Central and West Asia (Iran, Turkey, Iraq etc.)</a:t>
            </a:r>
          </a:p>
          <a:p>
            <a:r>
              <a:rPr lang="en-US" sz="4000" dirty="0"/>
              <a:t>Vaishnavism was the Hindu counterpart of Sufism</a:t>
            </a:r>
          </a:p>
          <a:p>
            <a:r>
              <a:rPr lang="en-US" sz="4000" dirty="0"/>
              <a:t>Other Hindu sects like </a:t>
            </a:r>
            <a:r>
              <a:rPr lang="en-US" sz="4000" i="1" dirty="0"/>
              <a:t>Nath, </a:t>
            </a:r>
            <a:r>
              <a:rPr lang="en-US" sz="4000" i="1" dirty="0" err="1"/>
              <a:t>Sahajiya</a:t>
            </a:r>
            <a:r>
              <a:rPr lang="en-US" sz="4000" i="1" dirty="0"/>
              <a:t>, </a:t>
            </a:r>
            <a:r>
              <a:rPr lang="en-US" sz="4000" dirty="0" err="1"/>
              <a:t>etc</a:t>
            </a:r>
            <a:r>
              <a:rPr lang="en-US" sz="4000" dirty="0"/>
              <a:t> were also involved</a:t>
            </a:r>
          </a:p>
          <a:p>
            <a:r>
              <a:rPr lang="en-US" sz="4000" i="1" dirty="0" err="1"/>
              <a:t>Bauls</a:t>
            </a:r>
            <a:r>
              <a:rPr lang="en-US" sz="4000" dirty="0"/>
              <a:t> originated from the syncretism</a:t>
            </a:r>
          </a:p>
          <a:p>
            <a:r>
              <a:rPr lang="en-US" sz="4000" dirty="0"/>
              <a:t>Bengali Literature (</a:t>
            </a:r>
            <a:r>
              <a:rPr lang="en-US" sz="4000" dirty="0" err="1"/>
              <a:t>MangalKavyas</a:t>
            </a:r>
            <a:r>
              <a:rPr lang="en-US" sz="4000" dirty="0"/>
              <a:t>, Panchali)</a:t>
            </a:r>
          </a:p>
          <a:p>
            <a:r>
              <a:rPr lang="en-US" sz="4000" dirty="0"/>
              <a:t>Manasa Worship</a:t>
            </a:r>
          </a:p>
          <a:p>
            <a:r>
              <a:rPr lang="en-US" sz="4000" dirty="0"/>
              <a:t>Satya Pir/Satyanarayan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703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08BBD-9728-78AF-EB1C-3C5B79F0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</a:t>
            </a:r>
            <a:r>
              <a:rPr lang="en-US" b="1" dirty="0"/>
              <a:t>Cultural Syncretism In Bengal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D784F-34C4-705B-CC55-A7FE85F95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Art And Architecture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Teracotta</a:t>
            </a:r>
            <a:r>
              <a:rPr lang="en-US" dirty="0"/>
              <a:t> Temples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Mosque Design</a:t>
            </a:r>
          </a:p>
          <a:p>
            <a:r>
              <a:rPr lang="en-US" dirty="0"/>
              <a:t>Music and Performing Arts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Baul Music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Jatra</a:t>
            </a:r>
            <a:r>
              <a:rPr lang="en-US" dirty="0"/>
              <a:t> and Theater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Kirtan and Qawwali</a:t>
            </a:r>
          </a:p>
          <a:p>
            <a:r>
              <a:rPr lang="en-US" dirty="0"/>
              <a:t>Cuisine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Biryani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Korma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09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DD003-40C7-C74B-B3F3-C98C56EA8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 err="1"/>
              <a:t>Teracotta</a:t>
            </a:r>
            <a:r>
              <a:rPr lang="en-US" dirty="0"/>
              <a:t> on Temples &amp; Mosques</a:t>
            </a:r>
            <a:br>
              <a:rPr lang="en-US" dirty="0"/>
            </a:br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D4B260C2-35EC-7898-DB2E-A8B35BF22D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78" y="1825625"/>
            <a:ext cx="5542722" cy="4351338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B06F0F6-75E4-BD76-82FF-D9144CDC77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825625"/>
            <a:ext cx="5542721" cy="4351338"/>
          </a:xfrm>
        </p:spPr>
      </p:pic>
    </p:spTree>
    <p:extLst>
      <p:ext uri="{BB962C8B-B14F-4D97-AF65-F5344CB8AC3E}">
        <p14:creationId xmlns:p14="http://schemas.microsoft.com/office/powerpoint/2010/main" val="2384471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68C436-785A-F5A9-96B3-C89ECE8D44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05" y="0"/>
            <a:ext cx="10275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159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611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Courier New</vt:lpstr>
      <vt:lpstr>Wingdings</vt:lpstr>
      <vt:lpstr>Office Theme</vt:lpstr>
      <vt:lpstr>HST 103: History of Bangladesh   </vt:lpstr>
      <vt:lpstr>Context</vt:lpstr>
      <vt:lpstr>Ikhtiyar Uddin Muhammad bin    Bakhtiyar Khalji</vt:lpstr>
      <vt:lpstr>Akbar rejoicing the conquest of Bengal (1586)</vt:lpstr>
      <vt:lpstr>Process</vt:lpstr>
      <vt:lpstr>Subjects of syncretism</vt:lpstr>
      <vt:lpstr>          Cultural Syncretism In Bengal</vt:lpstr>
      <vt:lpstr>Use of Teracotta on Temples &amp; Mosques </vt:lpstr>
      <vt:lpstr>PowerPoint Presentation</vt:lpstr>
      <vt:lpstr>PowerPoint Presentation</vt:lpstr>
      <vt:lpstr>Summary</vt:lpstr>
      <vt:lpstr>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Medieval Bengal  Religious and Cultural Syncretism</dc:title>
  <dc:creator>Ahmed Jamal</dc:creator>
  <cp:lastModifiedBy>Sumiya Tabassum</cp:lastModifiedBy>
  <cp:revision>55</cp:revision>
  <cp:lastPrinted>2025-06-29T11:13:30Z</cp:lastPrinted>
  <dcterms:created xsi:type="dcterms:W3CDTF">2024-05-11T12:36:25Z</dcterms:created>
  <dcterms:modified xsi:type="dcterms:W3CDTF">2025-07-01T07:24:39Z</dcterms:modified>
</cp:coreProperties>
</file>