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web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59" r:id="rId3"/>
    <p:sldId id="257" r:id="rId4"/>
    <p:sldId id="276" r:id="rId5"/>
    <p:sldId id="273" r:id="rId6"/>
    <p:sldId id="258" r:id="rId7"/>
    <p:sldId id="275" r:id="rId8"/>
    <p:sldId id="260"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4C818-84C3-4E5B-A70E-C3BE305DDD32}" type="datetimeFigureOut">
              <a:rPr lang="en-US" smtClean="0"/>
              <a:t>7/9/2025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E0DF1C-0057-4E53-A388-49DA065B3FFE}" type="slidenum">
              <a:rPr lang="en-US" smtClean="0"/>
              <a:t>‹#›</a:t>
            </a:fld>
            <a:endParaRPr lang="en-US"/>
          </a:p>
        </p:txBody>
      </p:sp>
    </p:spTree>
    <p:extLst>
      <p:ext uri="{BB962C8B-B14F-4D97-AF65-F5344CB8AC3E}">
        <p14:creationId xmlns:p14="http://schemas.microsoft.com/office/powerpoint/2010/main" val="1373989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4</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E812-3DD7-4011-AE80-2C6E4ACD8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AA66B97-17EE-429B-8860-000E230EED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0C4134-5519-4B6C-9F65-A9E322A1B2D8}"/>
              </a:ext>
            </a:extLst>
          </p:cNvPr>
          <p:cNvSpPr>
            <a:spLocks noGrp="1"/>
          </p:cNvSpPr>
          <p:nvPr>
            <p:ph type="dt" sz="half" idx="10"/>
          </p:nvPr>
        </p:nvSpPr>
        <p:spPr/>
        <p:txBody>
          <a:bodyPr/>
          <a:lstStyle/>
          <a:p>
            <a:fld id="{7C5B3E19-5A02-4DE1-8423-134BD17D5BB1}" type="datetimeFigureOut">
              <a:rPr lang="en-US" smtClean="0"/>
              <a:t>7/9/2025</a:t>
            </a:fld>
            <a:endParaRPr lang="en-US"/>
          </a:p>
        </p:txBody>
      </p:sp>
      <p:sp>
        <p:nvSpPr>
          <p:cNvPr id="5" name="Footer Placeholder 4">
            <a:extLst>
              <a:ext uri="{FF2B5EF4-FFF2-40B4-BE49-F238E27FC236}">
                <a16:creationId xmlns:a16="http://schemas.microsoft.com/office/drawing/2014/main" id="{FA81E9CE-6A38-4BED-BCF8-4E5F3CBF5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CB3FCE-F5D3-4BEE-82F8-04BECC43A3A8}"/>
              </a:ext>
            </a:extLst>
          </p:cNvPr>
          <p:cNvSpPr>
            <a:spLocks noGrp="1"/>
          </p:cNvSpPr>
          <p:nvPr>
            <p:ph type="sldNum" sz="quarter" idx="12"/>
          </p:nvPr>
        </p:nvSpPr>
        <p:spPr/>
        <p:txBody>
          <a:bodyPr/>
          <a:lstStyle/>
          <a:p>
            <a:fld id="{5B1721BC-A26C-4023-AF77-D4B46A09AD38}" type="slidenum">
              <a:rPr lang="en-US" smtClean="0"/>
              <a:t>‹#›</a:t>
            </a:fld>
            <a:endParaRPr lang="en-US"/>
          </a:p>
        </p:txBody>
      </p:sp>
    </p:spTree>
    <p:extLst>
      <p:ext uri="{BB962C8B-B14F-4D97-AF65-F5344CB8AC3E}">
        <p14:creationId xmlns:p14="http://schemas.microsoft.com/office/powerpoint/2010/main" val="2868876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B2253-34DF-4B21-A963-55AB25265F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21E9A4-AC88-45F2-8099-07BE8DC462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B94F9-4E42-44CA-98B6-1F9A61DA8177}"/>
              </a:ext>
            </a:extLst>
          </p:cNvPr>
          <p:cNvSpPr>
            <a:spLocks noGrp="1"/>
          </p:cNvSpPr>
          <p:nvPr>
            <p:ph type="dt" sz="half" idx="10"/>
          </p:nvPr>
        </p:nvSpPr>
        <p:spPr/>
        <p:txBody>
          <a:bodyPr/>
          <a:lstStyle/>
          <a:p>
            <a:fld id="{7C5B3E19-5A02-4DE1-8423-134BD17D5BB1}" type="datetimeFigureOut">
              <a:rPr lang="en-US" smtClean="0"/>
              <a:t>7/9/2025</a:t>
            </a:fld>
            <a:endParaRPr lang="en-US"/>
          </a:p>
        </p:txBody>
      </p:sp>
      <p:sp>
        <p:nvSpPr>
          <p:cNvPr id="5" name="Footer Placeholder 4">
            <a:extLst>
              <a:ext uri="{FF2B5EF4-FFF2-40B4-BE49-F238E27FC236}">
                <a16:creationId xmlns:a16="http://schemas.microsoft.com/office/drawing/2014/main" id="{747DAA26-045B-4000-81B7-37F829BBA7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119D24-2FC4-4973-8AB4-E619DA773496}"/>
              </a:ext>
            </a:extLst>
          </p:cNvPr>
          <p:cNvSpPr>
            <a:spLocks noGrp="1"/>
          </p:cNvSpPr>
          <p:nvPr>
            <p:ph type="sldNum" sz="quarter" idx="12"/>
          </p:nvPr>
        </p:nvSpPr>
        <p:spPr/>
        <p:txBody>
          <a:bodyPr/>
          <a:lstStyle/>
          <a:p>
            <a:fld id="{5B1721BC-A26C-4023-AF77-D4B46A09AD38}" type="slidenum">
              <a:rPr lang="en-US" smtClean="0"/>
              <a:t>‹#›</a:t>
            </a:fld>
            <a:endParaRPr lang="en-US"/>
          </a:p>
        </p:txBody>
      </p:sp>
    </p:spTree>
    <p:extLst>
      <p:ext uri="{BB962C8B-B14F-4D97-AF65-F5344CB8AC3E}">
        <p14:creationId xmlns:p14="http://schemas.microsoft.com/office/powerpoint/2010/main" val="623116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69BD29-3121-49C3-850D-536BAE9A24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D6E12A-C016-4A63-82ED-DEDE2A2B249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89F7C-D6E2-4485-AB64-A4CFBE8F4D2B}"/>
              </a:ext>
            </a:extLst>
          </p:cNvPr>
          <p:cNvSpPr>
            <a:spLocks noGrp="1"/>
          </p:cNvSpPr>
          <p:nvPr>
            <p:ph type="dt" sz="half" idx="10"/>
          </p:nvPr>
        </p:nvSpPr>
        <p:spPr/>
        <p:txBody>
          <a:bodyPr/>
          <a:lstStyle/>
          <a:p>
            <a:fld id="{7C5B3E19-5A02-4DE1-8423-134BD17D5BB1}" type="datetimeFigureOut">
              <a:rPr lang="en-US" smtClean="0"/>
              <a:t>7/9/2025</a:t>
            </a:fld>
            <a:endParaRPr lang="en-US"/>
          </a:p>
        </p:txBody>
      </p:sp>
      <p:sp>
        <p:nvSpPr>
          <p:cNvPr id="5" name="Footer Placeholder 4">
            <a:extLst>
              <a:ext uri="{FF2B5EF4-FFF2-40B4-BE49-F238E27FC236}">
                <a16:creationId xmlns:a16="http://schemas.microsoft.com/office/drawing/2014/main" id="{ED79985A-8BBD-4E14-B6B8-2E1334D03D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622024-0789-4BC4-876B-250906BDA707}"/>
              </a:ext>
            </a:extLst>
          </p:cNvPr>
          <p:cNvSpPr>
            <a:spLocks noGrp="1"/>
          </p:cNvSpPr>
          <p:nvPr>
            <p:ph type="sldNum" sz="quarter" idx="12"/>
          </p:nvPr>
        </p:nvSpPr>
        <p:spPr/>
        <p:txBody>
          <a:bodyPr/>
          <a:lstStyle/>
          <a:p>
            <a:fld id="{5B1721BC-A26C-4023-AF77-D4B46A09AD38}" type="slidenum">
              <a:rPr lang="en-US" smtClean="0"/>
              <a:t>‹#›</a:t>
            </a:fld>
            <a:endParaRPr lang="en-US"/>
          </a:p>
        </p:txBody>
      </p:sp>
    </p:spTree>
    <p:extLst>
      <p:ext uri="{BB962C8B-B14F-4D97-AF65-F5344CB8AC3E}">
        <p14:creationId xmlns:p14="http://schemas.microsoft.com/office/powerpoint/2010/main" val="2219655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B4CFD-20EA-4D34-A8E6-C879E5BBBA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745E201-E8D4-4027-ACA3-73D2DB48CE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E7AD7B-8F87-4C96-9511-188B7DB9F92D}"/>
              </a:ext>
            </a:extLst>
          </p:cNvPr>
          <p:cNvSpPr>
            <a:spLocks noGrp="1"/>
          </p:cNvSpPr>
          <p:nvPr>
            <p:ph type="dt" sz="half" idx="10"/>
          </p:nvPr>
        </p:nvSpPr>
        <p:spPr/>
        <p:txBody>
          <a:bodyPr/>
          <a:lstStyle/>
          <a:p>
            <a:fld id="{5772B353-FB14-4729-8629-93AF39B60163}" type="datetimeFigureOut">
              <a:rPr lang="en-GB" smtClean="0"/>
              <a:t>09/07/2025</a:t>
            </a:fld>
            <a:endParaRPr lang="en-GB"/>
          </a:p>
        </p:txBody>
      </p:sp>
      <p:sp>
        <p:nvSpPr>
          <p:cNvPr id="5" name="Footer Placeholder 4">
            <a:extLst>
              <a:ext uri="{FF2B5EF4-FFF2-40B4-BE49-F238E27FC236}">
                <a16:creationId xmlns:a16="http://schemas.microsoft.com/office/drawing/2014/main" id="{F2F903D6-F98D-46CC-A04E-8B10A88BA4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57E8BB-CFF2-48BE-8E71-CEBD6362967F}"/>
              </a:ext>
            </a:extLst>
          </p:cNvPr>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964422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3B0BE-48B3-46CE-B920-DF8EBB9C0D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C3B8A0-16CD-4DA3-9637-0D4159C94CE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B64851-91E1-4F7F-BE0E-A03A8E7CC5F6}"/>
              </a:ext>
            </a:extLst>
          </p:cNvPr>
          <p:cNvSpPr>
            <a:spLocks noGrp="1"/>
          </p:cNvSpPr>
          <p:nvPr>
            <p:ph type="dt" sz="half" idx="10"/>
          </p:nvPr>
        </p:nvSpPr>
        <p:spPr/>
        <p:txBody>
          <a:bodyPr/>
          <a:lstStyle/>
          <a:p>
            <a:fld id="{5772B353-FB14-4729-8629-93AF39B60163}" type="datetimeFigureOut">
              <a:rPr lang="en-GB" smtClean="0"/>
              <a:t>09/07/2025</a:t>
            </a:fld>
            <a:endParaRPr lang="en-GB"/>
          </a:p>
        </p:txBody>
      </p:sp>
      <p:sp>
        <p:nvSpPr>
          <p:cNvPr id="5" name="Footer Placeholder 4">
            <a:extLst>
              <a:ext uri="{FF2B5EF4-FFF2-40B4-BE49-F238E27FC236}">
                <a16:creationId xmlns:a16="http://schemas.microsoft.com/office/drawing/2014/main" id="{3D912EC5-85CB-4D40-B820-086FFB090F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CDC184-9883-471A-BD64-05B9386F1497}"/>
              </a:ext>
            </a:extLst>
          </p:cNvPr>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376815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9232D-7D91-4CEB-888D-800C0C2893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D6200F-4B19-4C5A-A768-CEE6B61913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55D4E72-7401-402D-BB94-F7AB28AE3935}"/>
              </a:ext>
            </a:extLst>
          </p:cNvPr>
          <p:cNvSpPr>
            <a:spLocks noGrp="1"/>
          </p:cNvSpPr>
          <p:nvPr>
            <p:ph type="dt" sz="half" idx="10"/>
          </p:nvPr>
        </p:nvSpPr>
        <p:spPr/>
        <p:txBody>
          <a:bodyPr/>
          <a:lstStyle/>
          <a:p>
            <a:fld id="{5772B353-FB14-4729-8629-93AF39B60163}" type="datetimeFigureOut">
              <a:rPr lang="en-GB" smtClean="0"/>
              <a:t>09/07/2025</a:t>
            </a:fld>
            <a:endParaRPr lang="en-GB"/>
          </a:p>
        </p:txBody>
      </p:sp>
      <p:sp>
        <p:nvSpPr>
          <p:cNvPr id="5" name="Footer Placeholder 4">
            <a:extLst>
              <a:ext uri="{FF2B5EF4-FFF2-40B4-BE49-F238E27FC236}">
                <a16:creationId xmlns:a16="http://schemas.microsoft.com/office/drawing/2014/main" id="{8226E25F-64CD-431C-BE48-C078DF2740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7BE0C5-F7F1-4D12-8838-4E62B4C0512F}"/>
              </a:ext>
            </a:extLst>
          </p:cNvPr>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32845813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6F82-D84F-4EE9-9E19-B957BF264D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307446-D526-4095-B354-CA639252C88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CACE7B-7BFD-44EE-B21F-81A6F710AE2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BF5ED3-C213-41BC-9464-9766776C00D6}"/>
              </a:ext>
            </a:extLst>
          </p:cNvPr>
          <p:cNvSpPr>
            <a:spLocks noGrp="1"/>
          </p:cNvSpPr>
          <p:nvPr>
            <p:ph type="dt" sz="half" idx="10"/>
          </p:nvPr>
        </p:nvSpPr>
        <p:spPr/>
        <p:txBody>
          <a:bodyPr/>
          <a:lstStyle/>
          <a:p>
            <a:fld id="{5772B353-FB14-4729-8629-93AF39B60163}" type="datetimeFigureOut">
              <a:rPr lang="en-GB" smtClean="0"/>
              <a:t>09/07/2025</a:t>
            </a:fld>
            <a:endParaRPr lang="en-GB"/>
          </a:p>
        </p:txBody>
      </p:sp>
      <p:sp>
        <p:nvSpPr>
          <p:cNvPr id="6" name="Footer Placeholder 5">
            <a:extLst>
              <a:ext uri="{FF2B5EF4-FFF2-40B4-BE49-F238E27FC236}">
                <a16:creationId xmlns:a16="http://schemas.microsoft.com/office/drawing/2014/main" id="{AE4D5750-2ED7-4810-92AA-1E0E631B60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532832-FE82-4F0B-AD17-9277739AF677}"/>
              </a:ext>
            </a:extLst>
          </p:cNvPr>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4236047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240D-6811-4726-8A20-4BE2AB50EE9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9BDEB3-D6CC-40B0-9B07-5B9A2F839A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F89A461-8088-49FB-B855-22CCCE2443F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B30724-1095-4948-9449-ACF678C369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6330A45-E2A3-4AA4-9E09-ED1B53E19D6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2D5E02-7816-4503-928D-2E12560A465C}"/>
              </a:ext>
            </a:extLst>
          </p:cNvPr>
          <p:cNvSpPr>
            <a:spLocks noGrp="1"/>
          </p:cNvSpPr>
          <p:nvPr>
            <p:ph type="dt" sz="half" idx="10"/>
          </p:nvPr>
        </p:nvSpPr>
        <p:spPr/>
        <p:txBody>
          <a:bodyPr/>
          <a:lstStyle/>
          <a:p>
            <a:fld id="{5772B353-FB14-4729-8629-93AF39B60163}" type="datetimeFigureOut">
              <a:rPr lang="en-GB" smtClean="0"/>
              <a:t>09/07/2025</a:t>
            </a:fld>
            <a:endParaRPr lang="en-GB"/>
          </a:p>
        </p:txBody>
      </p:sp>
      <p:sp>
        <p:nvSpPr>
          <p:cNvPr id="8" name="Footer Placeholder 7">
            <a:extLst>
              <a:ext uri="{FF2B5EF4-FFF2-40B4-BE49-F238E27FC236}">
                <a16:creationId xmlns:a16="http://schemas.microsoft.com/office/drawing/2014/main" id="{D2526E15-6BC9-4FE4-A97B-E0F1D35B70A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A9581F8-8222-4148-93FB-7EFFC39E4E64}"/>
              </a:ext>
            </a:extLst>
          </p:cNvPr>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29123144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F6B0-37F7-49E9-ACF6-993722AFB0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E6708D-92FE-4120-AF8C-3CFFD5BDD7D1}"/>
              </a:ext>
            </a:extLst>
          </p:cNvPr>
          <p:cNvSpPr>
            <a:spLocks noGrp="1"/>
          </p:cNvSpPr>
          <p:nvPr>
            <p:ph type="dt" sz="half" idx="10"/>
          </p:nvPr>
        </p:nvSpPr>
        <p:spPr/>
        <p:txBody>
          <a:bodyPr/>
          <a:lstStyle/>
          <a:p>
            <a:fld id="{5772B353-FB14-4729-8629-93AF39B60163}" type="datetimeFigureOut">
              <a:rPr lang="en-GB" smtClean="0"/>
              <a:t>09/07/2025</a:t>
            </a:fld>
            <a:endParaRPr lang="en-GB"/>
          </a:p>
        </p:txBody>
      </p:sp>
      <p:sp>
        <p:nvSpPr>
          <p:cNvPr id="4" name="Footer Placeholder 3">
            <a:extLst>
              <a:ext uri="{FF2B5EF4-FFF2-40B4-BE49-F238E27FC236}">
                <a16:creationId xmlns:a16="http://schemas.microsoft.com/office/drawing/2014/main" id="{D920A567-1B36-42FE-A03D-60BADC5B393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30ABBE0-1A54-4B53-AD75-844270C732BC}"/>
              </a:ext>
            </a:extLst>
          </p:cNvPr>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12849598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A8882E-6186-4E4D-A1E6-2AEDF176987A}"/>
              </a:ext>
            </a:extLst>
          </p:cNvPr>
          <p:cNvSpPr>
            <a:spLocks noGrp="1"/>
          </p:cNvSpPr>
          <p:nvPr>
            <p:ph type="dt" sz="half" idx="10"/>
          </p:nvPr>
        </p:nvSpPr>
        <p:spPr/>
        <p:txBody>
          <a:bodyPr/>
          <a:lstStyle/>
          <a:p>
            <a:fld id="{5772B353-FB14-4729-8629-93AF39B60163}" type="datetimeFigureOut">
              <a:rPr lang="en-GB" smtClean="0"/>
              <a:t>09/07/2025</a:t>
            </a:fld>
            <a:endParaRPr lang="en-GB"/>
          </a:p>
        </p:txBody>
      </p:sp>
      <p:sp>
        <p:nvSpPr>
          <p:cNvPr id="3" name="Footer Placeholder 2">
            <a:extLst>
              <a:ext uri="{FF2B5EF4-FFF2-40B4-BE49-F238E27FC236}">
                <a16:creationId xmlns:a16="http://schemas.microsoft.com/office/drawing/2014/main" id="{379EB826-FCC0-494B-8382-710DB337C09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D75703F-6E68-4DB4-8EC4-02B623C4048D}"/>
              </a:ext>
            </a:extLst>
          </p:cNvPr>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13121221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1E343-C025-4FCF-B73D-71FCF67188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ACAF06-3B4F-4FE5-9554-A2C04BA8EC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F3AEAC-7508-49FC-B51E-F65F48DFCF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79154F-0069-4EA0-A7C6-8B8E462280DC}"/>
              </a:ext>
            </a:extLst>
          </p:cNvPr>
          <p:cNvSpPr>
            <a:spLocks noGrp="1"/>
          </p:cNvSpPr>
          <p:nvPr>
            <p:ph type="dt" sz="half" idx="10"/>
          </p:nvPr>
        </p:nvSpPr>
        <p:spPr/>
        <p:txBody>
          <a:bodyPr/>
          <a:lstStyle/>
          <a:p>
            <a:fld id="{5772B353-FB14-4729-8629-93AF39B60163}" type="datetimeFigureOut">
              <a:rPr lang="en-GB" smtClean="0"/>
              <a:t>09/07/2025</a:t>
            </a:fld>
            <a:endParaRPr lang="en-GB"/>
          </a:p>
        </p:txBody>
      </p:sp>
      <p:sp>
        <p:nvSpPr>
          <p:cNvPr id="6" name="Footer Placeholder 5">
            <a:extLst>
              <a:ext uri="{FF2B5EF4-FFF2-40B4-BE49-F238E27FC236}">
                <a16:creationId xmlns:a16="http://schemas.microsoft.com/office/drawing/2014/main" id="{87F65595-0006-470F-B5C7-C4FE3C0A79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3F6A8CF-035E-45FD-BEAA-A45F2D27CD65}"/>
              </a:ext>
            </a:extLst>
          </p:cNvPr>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1133738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CD395-4A7C-4C4A-94CE-56AACAD27D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A18515-1223-48F0-90B0-63D04038740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947688-AEDD-4C79-AD33-B461A92AD878}"/>
              </a:ext>
            </a:extLst>
          </p:cNvPr>
          <p:cNvSpPr>
            <a:spLocks noGrp="1"/>
          </p:cNvSpPr>
          <p:nvPr>
            <p:ph type="dt" sz="half" idx="10"/>
          </p:nvPr>
        </p:nvSpPr>
        <p:spPr/>
        <p:txBody>
          <a:bodyPr/>
          <a:lstStyle/>
          <a:p>
            <a:fld id="{7C5B3E19-5A02-4DE1-8423-134BD17D5BB1}" type="datetimeFigureOut">
              <a:rPr lang="en-US" smtClean="0"/>
              <a:t>7/9/2025</a:t>
            </a:fld>
            <a:endParaRPr lang="en-US"/>
          </a:p>
        </p:txBody>
      </p:sp>
      <p:sp>
        <p:nvSpPr>
          <p:cNvPr id="5" name="Footer Placeholder 4">
            <a:extLst>
              <a:ext uri="{FF2B5EF4-FFF2-40B4-BE49-F238E27FC236}">
                <a16:creationId xmlns:a16="http://schemas.microsoft.com/office/drawing/2014/main" id="{03674B83-BC6B-4528-91AC-865A9AC5DC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202C0A-AEED-458E-9981-247542922347}"/>
              </a:ext>
            </a:extLst>
          </p:cNvPr>
          <p:cNvSpPr>
            <a:spLocks noGrp="1"/>
          </p:cNvSpPr>
          <p:nvPr>
            <p:ph type="sldNum" sz="quarter" idx="12"/>
          </p:nvPr>
        </p:nvSpPr>
        <p:spPr/>
        <p:txBody>
          <a:bodyPr/>
          <a:lstStyle/>
          <a:p>
            <a:fld id="{5B1721BC-A26C-4023-AF77-D4B46A09AD38}" type="slidenum">
              <a:rPr lang="en-US" smtClean="0"/>
              <a:t>‹#›</a:t>
            </a:fld>
            <a:endParaRPr lang="en-US"/>
          </a:p>
        </p:txBody>
      </p:sp>
    </p:spTree>
    <p:extLst>
      <p:ext uri="{BB962C8B-B14F-4D97-AF65-F5344CB8AC3E}">
        <p14:creationId xmlns:p14="http://schemas.microsoft.com/office/powerpoint/2010/main" val="3287622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7C520-2196-4270-A8A9-CB12A4A3CD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5104D5-2CB1-4696-A0B4-A79FD61271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416923-4F7F-441B-96E0-F4E4AE698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1AD5A3-BEC8-4D67-A4C9-22FF710BCC55}"/>
              </a:ext>
            </a:extLst>
          </p:cNvPr>
          <p:cNvSpPr>
            <a:spLocks noGrp="1"/>
          </p:cNvSpPr>
          <p:nvPr>
            <p:ph type="dt" sz="half" idx="10"/>
          </p:nvPr>
        </p:nvSpPr>
        <p:spPr/>
        <p:txBody>
          <a:bodyPr/>
          <a:lstStyle/>
          <a:p>
            <a:fld id="{5772B353-FB14-4729-8629-93AF39B60163}" type="datetimeFigureOut">
              <a:rPr lang="en-GB" smtClean="0"/>
              <a:t>09/07/2025</a:t>
            </a:fld>
            <a:endParaRPr lang="en-GB"/>
          </a:p>
        </p:txBody>
      </p:sp>
      <p:sp>
        <p:nvSpPr>
          <p:cNvPr id="6" name="Footer Placeholder 5">
            <a:extLst>
              <a:ext uri="{FF2B5EF4-FFF2-40B4-BE49-F238E27FC236}">
                <a16:creationId xmlns:a16="http://schemas.microsoft.com/office/drawing/2014/main" id="{DEB3E691-7398-4198-9982-7666B6A47A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F77D43-AAFD-4970-880A-EAC48F1C35E5}"/>
              </a:ext>
            </a:extLst>
          </p:cNvPr>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674690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DDDFE-0B86-4D37-9BBB-0EB14E40C5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ADAC242-BC5F-4A37-8113-95AAED6D98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1C789-8AEB-4A70-8C46-EE26695E041F}"/>
              </a:ext>
            </a:extLst>
          </p:cNvPr>
          <p:cNvSpPr>
            <a:spLocks noGrp="1"/>
          </p:cNvSpPr>
          <p:nvPr>
            <p:ph type="dt" sz="half" idx="10"/>
          </p:nvPr>
        </p:nvSpPr>
        <p:spPr/>
        <p:txBody>
          <a:bodyPr/>
          <a:lstStyle/>
          <a:p>
            <a:fld id="{5772B353-FB14-4729-8629-93AF39B60163}" type="datetimeFigureOut">
              <a:rPr lang="en-GB" smtClean="0"/>
              <a:t>09/07/2025</a:t>
            </a:fld>
            <a:endParaRPr lang="en-GB"/>
          </a:p>
        </p:txBody>
      </p:sp>
      <p:sp>
        <p:nvSpPr>
          <p:cNvPr id="5" name="Footer Placeholder 4">
            <a:extLst>
              <a:ext uri="{FF2B5EF4-FFF2-40B4-BE49-F238E27FC236}">
                <a16:creationId xmlns:a16="http://schemas.microsoft.com/office/drawing/2014/main" id="{1F5766F5-E9AC-4592-BB87-BDB5533532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E4DBA3-6E59-4D1C-B90C-7ED3688F6794}"/>
              </a:ext>
            </a:extLst>
          </p:cNvPr>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15540844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EA066-121E-4D90-B09D-DA82D931D1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35F660-1C9B-45C4-81D6-1DE9DC7D043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BE21EA-68EA-40FA-9F5F-4D6AA661364F}"/>
              </a:ext>
            </a:extLst>
          </p:cNvPr>
          <p:cNvSpPr>
            <a:spLocks noGrp="1"/>
          </p:cNvSpPr>
          <p:nvPr>
            <p:ph type="dt" sz="half" idx="10"/>
          </p:nvPr>
        </p:nvSpPr>
        <p:spPr/>
        <p:txBody>
          <a:bodyPr/>
          <a:lstStyle/>
          <a:p>
            <a:fld id="{5772B353-FB14-4729-8629-93AF39B60163}" type="datetimeFigureOut">
              <a:rPr lang="en-GB" smtClean="0"/>
              <a:t>09/07/2025</a:t>
            </a:fld>
            <a:endParaRPr lang="en-GB"/>
          </a:p>
        </p:txBody>
      </p:sp>
      <p:sp>
        <p:nvSpPr>
          <p:cNvPr id="5" name="Footer Placeholder 4">
            <a:extLst>
              <a:ext uri="{FF2B5EF4-FFF2-40B4-BE49-F238E27FC236}">
                <a16:creationId xmlns:a16="http://schemas.microsoft.com/office/drawing/2014/main" id="{21E33B9A-B3FA-47CB-9850-9EC124A925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634B58C-478B-41B6-B9DD-C353CA822EFE}"/>
              </a:ext>
            </a:extLst>
          </p:cNvPr>
          <p:cNvSpPr>
            <a:spLocks noGrp="1"/>
          </p:cNvSpPr>
          <p:nvPr>
            <p:ph type="sldNum" sz="quarter" idx="12"/>
          </p:nvPr>
        </p:nvSpPr>
        <p:spPr/>
        <p:txBody>
          <a:bodyPr/>
          <a:lstStyle/>
          <a:p>
            <a:fld id="{7BFBC9F6-E267-48F2-8DAE-3C3174904289}" type="slidenum">
              <a:rPr lang="en-GB" smtClean="0"/>
              <a:t>‹#›</a:t>
            </a:fld>
            <a:endParaRPr lang="en-GB"/>
          </a:p>
        </p:txBody>
      </p:sp>
    </p:spTree>
    <p:extLst>
      <p:ext uri="{BB962C8B-B14F-4D97-AF65-F5344CB8AC3E}">
        <p14:creationId xmlns:p14="http://schemas.microsoft.com/office/powerpoint/2010/main" val="209802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2DFF-1CC8-4C3F-B32D-49A06E9118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607C87-6077-455E-B282-DFF8B8F0D6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9175A56-85FC-4B88-8622-D1E45A850E33}"/>
              </a:ext>
            </a:extLst>
          </p:cNvPr>
          <p:cNvSpPr>
            <a:spLocks noGrp="1"/>
          </p:cNvSpPr>
          <p:nvPr>
            <p:ph type="dt" sz="half" idx="10"/>
          </p:nvPr>
        </p:nvSpPr>
        <p:spPr/>
        <p:txBody>
          <a:bodyPr/>
          <a:lstStyle/>
          <a:p>
            <a:fld id="{7C5B3E19-5A02-4DE1-8423-134BD17D5BB1}" type="datetimeFigureOut">
              <a:rPr lang="en-US" smtClean="0"/>
              <a:t>7/9/2025</a:t>
            </a:fld>
            <a:endParaRPr lang="en-US"/>
          </a:p>
        </p:txBody>
      </p:sp>
      <p:sp>
        <p:nvSpPr>
          <p:cNvPr id="5" name="Footer Placeholder 4">
            <a:extLst>
              <a:ext uri="{FF2B5EF4-FFF2-40B4-BE49-F238E27FC236}">
                <a16:creationId xmlns:a16="http://schemas.microsoft.com/office/drawing/2014/main" id="{6FE3CED5-4FAB-4470-862E-E36A985491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44C29-4BA2-4D90-B4D1-3A9ABE90422F}"/>
              </a:ext>
            </a:extLst>
          </p:cNvPr>
          <p:cNvSpPr>
            <a:spLocks noGrp="1"/>
          </p:cNvSpPr>
          <p:nvPr>
            <p:ph type="sldNum" sz="quarter" idx="12"/>
          </p:nvPr>
        </p:nvSpPr>
        <p:spPr/>
        <p:txBody>
          <a:bodyPr/>
          <a:lstStyle/>
          <a:p>
            <a:fld id="{5B1721BC-A26C-4023-AF77-D4B46A09AD38}" type="slidenum">
              <a:rPr lang="en-US" smtClean="0"/>
              <a:t>‹#›</a:t>
            </a:fld>
            <a:endParaRPr lang="en-US"/>
          </a:p>
        </p:txBody>
      </p:sp>
    </p:spTree>
    <p:extLst>
      <p:ext uri="{BB962C8B-B14F-4D97-AF65-F5344CB8AC3E}">
        <p14:creationId xmlns:p14="http://schemas.microsoft.com/office/powerpoint/2010/main" val="270141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251B7-BEC7-4BBA-A1CF-795D7F01AA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619A39-C95C-43DF-8746-B55AA88D063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C23704-C101-4A1D-92F0-53638A1389D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CC7412-E10C-49FD-A2BD-DE8013B23DAB}"/>
              </a:ext>
            </a:extLst>
          </p:cNvPr>
          <p:cNvSpPr>
            <a:spLocks noGrp="1"/>
          </p:cNvSpPr>
          <p:nvPr>
            <p:ph type="dt" sz="half" idx="10"/>
          </p:nvPr>
        </p:nvSpPr>
        <p:spPr/>
        <p:txBody>
          <a:bodyPr/>
          <a:lstStyle/>
          <a:p>
            <a:fld id="{7C5B3E19-5A02-4DE1-8423-134BD17D5BB1}" type="datetimeFigureOut">
              <a:rPr lang="en-US" smtClean="0"/>
              <a:t>7/9/2025</a:t>
            </a:fld>
            <a:endParaRPr lang="en-US"/>
          </a:p>
        </p:txBody>
      </p:sp>
      <p:sp>
        <p:nvSpPr>
          <p:cNvPr id="6" name="Footer Placeholder 5">
            <a:extLst>
              <a:ext uri="{FF2B5EF4-FFF2-40B4-BE49-F238E27FC236}">
                <a16:creationId xmlns:a16="http://schemas.microsoft.com/office/drawing/2014/main" id="{0B23A397-8385-4051-8B72-E6FF8407CC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1C8002-8898-4B1B-9345-C2A5D375EDFA}"/>
              </a:ext>
            </a:extLst>
          </p:cNvPr>
          <p:cNvSpPr>
            <a:spLocks noGrp="1"/>
          </p:cNvSpPr>
          <p:nvPr>
            <p:ph type="sldNum" sz="quarter" idx="12"/>
          </p:nvPr>
        </p:nvSpPr>
        <p:spPr/>
        <p:txBody>
          <a:bodyPr/>
          <a:lstStyle/>
          <a:p>
            <a:fld id="{5B1721BC-A26C-4023-AF77-D4B46A09AD38}" type="slidenum">
              <a:rPr lang="en-US" smtClean="0"/>
              <a:t>‹#›</a:t>
            </a:fld>
            <a:endParaRPr lang="en-US"/>
          </a:p>
        </p:txBody>
      </p:sp>
    </p:spTree>
    <p:extLst>
      <p:ext uri="{BB962C8B-B14F-4D97-AF65-F5344CB8AC3E}">
        <p14:creationId xmlns:p14="http://schemas.microsoft.com/office/powerpoint/2010/main" val="217100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91B06-7454-4697-91D2-EB180F32C0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28BEAC-0299-4392-91C4-CF7FAE3536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55253A4-EAA9-43BA-BEA3-BA2118B2298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FE1B8B-301B-4EDA-A1C8-22E14DCFCB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8B1B35-4072-4FB8-B6D4-77E2B036106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13CEE9-5709-4259-8CCB-43F6C00FB468}"/>
              </a:ext>
            </a:extLst>
          </p:cNvPr>
          <p:cNvSpPr>
            <a:spLocks noGrp="1"/>
          </p:cNvSpPr>
          <p:nvPr>
            <p:ph type="dt" sz="half" idx="10"/>
          </p:nvPr>
        </p:nvSpPr>
        <p:spPr/>
        <p:txBody>
          <a:bodyPr/>
          <a:lstStyle/>
          <a:p>
            <a:fld id="{7C5B3E19-5A02-4DE1-8423-134BD17D5BB1}" type="datetimeFigureOut">
              <a:rPr lang="en-US" smtClean="0"/>
              <a:t>7/9/2025</a:t>
            </a:fld>
            <a:endParaRPr lang="en-US"/>
          </a:p>
        </p:txBody>
      </p:sp>
      <p:sp>
        <p:nvSpPr>
          <p:cNvPr id="8" name="Footer Placeholder 7">
            <a:extLst>
              <a:ext uri="{FF2B5EF4-FFF2-40B4-BE49-F238E27FC236}">
                <a16:creationId xmlns:a16="http://schemas.microsoft.com/office/drawing/2014/main" id="{A71A82A8-5A2F-4A27-A9F2-261A62919C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64C1E6-41A0-44D0-86EE-671EAAF7B061}"/>
              </a:ext>
            </a:extLst>
          </p:cNvPr>
          <p:cNvSpPr>
            <a:spLocks noGrp="1"/>
          </p:cNvSpPr>
          <p:nvPr>
            <p:ph type="sldNum" sz="quarter" idx="12"/>
          </p:nvPr>
        </p:nvSpPr>
        <p:spPr/>
        <p:txBody>
          <a:bodyPr/>
          <a:lstStyle/>
          <a:p>
            <a:fld id="{5B1721BC-A26C-4023-AF77-D4B46A09AD38}" type="slidenum">
              <a:rPr lang="en-US" smtClean="0"/>
              <a:t>‹#›</a:t>
            </a:fld>
            <a:endParaRPr lang="en-US"/>
          </a:p>
        </p:txBody>
      </p:sp>
    </p:spTree>
    <p:extLst>
      <p:ext uri="{BB962C8B-B14F-4D97-AF65-F5344CB8AC3E}">
        <p14:creationId xmlns:p14="http://schemas.microsoft.com/office/powerpoint/2010/main" val="1524746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5513-7B29-4F26-9881-0DE5F27988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A9F0F0-436B-4AC0-AC4B-EA92B52E3660}"/>
              </a:ext>
            </a:extLst>
          </p:cNvPr>
          <p:cNvSpPr>
            <a:spLocks noGrp="1"/>
          </p:cNvSpPr>
          <p:nvPr>
            <p:ph type="dt" sz="half" idx="10"/>
          </p:nvPr>
        </p:nvSpPr>
        <p:spPr/>
        <p:txBody>
          <a:bodyPr/>
          <a:lstStyle/>
          <a:p>
            <a:fld id="{7C5B3E19-5A02-4DE1-8423-134BD17D5BB1}" type="datetimeFigureOut">
              <a:rPr lang="en-US" smtClean="0"/>
              <a:t>7/9/2025</a:t>
            </a:fld>
            <a:endParaRPr lang="en-US"/>
          </a:p>
        </p:txBody>
      </p:sp>
      <p:sp>
        <p:nvSpPr>
          <p:cNvPr id="4" name="Footer Placeholder 3">
            <a:extLst>
              <a:ext uri="{FF2B5EF4-FFF2-40B4-BE49-F238E27FC236}">
                <a16:creationId xmlns:a16="http://schemas.microsoft.com/office/drawing/2014/main" id="{81CA3D81-C11C-468A-B002-F8149BDB62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0AD245-A539-4B7F-99A6-3BB08C44EDC6}"/>
              </a:ext>
            </a:extLst>
          </p:cNvPr>
          <p:cNvSpPr>
            <a:spLocks noGrp="1"/>
          </p:cNvSpPr>
          <p:nvPr>
            <p:ph type="sldNum" sz="quarter" idx="12"/>
          </p:nvPr>
        </p:nvSpPr>
        <p:spPr/>
        <p:txBody>
          <a:bodyPr/>
          <a:lstStyle/>
          <a:p>
            <a:fld id="{5B1721BC-A26C-4023-AF77-D4B46A09AD38}" type="slidenum">
              <a:rPr lang="en-US" smtClean="0"/>
              <a:t>‹#›</a:t>
            </a:fld>
            <a:endParaRPr lang="en-US"/>
          </a:p>
        </p:txBody>
      </p:sp>
    </p:spTree>
    <p:extLst>
      <p:ext uri="{BB962C8B-B14F-4D97-AF65-F5344CB8AC3E}">
        <p14:creationId xmlns:p14="http://schemas.microsoft.com/office/powerpoint/2010/main" val="111526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6FA34B-BE8E-4740-94BC-B4F4ACB7B506}"/>
              </a:ext>
            </a:extLst>
          </p:cNvPr>
          <p:cNvSpPr>
            <a:spLocks noGrp="1"/>
          </p:cNvSpPr>
          <p:nvPr>
            <p:ph type="dt" sz="half" idx="10"/>
          </p:nvPr>
        </p:nvSpPr>
        <p:spPr/>
        <p:txBody>
          <a:bodyPr/>
          <a:lstStyle/>
          <a:p>
            <a:fld id="{7C5B3E19-5A02-4DE1-8423-134BD17D5BB1}" type="datetimeFigureOut">
              <a:rPr lang="en-US" smtClean="0"/>
              <a:t>7/9/2025</a:t>
            </a:fld>
            <a:endParaRPr lang="en-US"/>
          </a:p>
        </p:txBody>
      </p:sp>
      <p:sp>
        <p:nvSpPr>
          <p:cNvPr id="3" name="Footer Placeholder 2">
            <a:extLst>
              <a:ext uri="{FF2B5EF4-FFF2-40B4-BE49-F238E27FC236}">
                <a16:creationId xmlns:a16="http://schemas.microsoft.com/office/drawing/2014/main" id="{0ACDBC5C-3E1D-47A0-B43E-5A3D2DF0D5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2CBD5F-7D83-4A90-9F49-E49419B5AD5F}"/>
              </a:ext>
            </a:extLst>
          </p:cNvPr>
          <p:cNvSpPr>
            <a:spLocks noGrp="1"/>
          </p:cNvSpPr>
          <p:nvPr>
            <p:ph type="sldNum" sz="quarter" idx="12"/>
          </p:nvPr>
        </p:nvSpPr>
        <p:spPr/>
        <p:txBody>
          <a:bodyPr/>
          <a:lstStyle/>
          <a:p>
            <a:fld id="{5B1721BC-A26C-4023-AF77-D4B46A09AD38}" type="slidenum">
              <a:rPr lang="en-US" smtClean="0"/>
              <a:t>‹#›</a:t>
            </a:fld>
            <a:endParaRPr lang="en-US"/>
          </a:p>
        </p:txBody>
      </p:sp>
    </p:spTree>
    <p:extLst>
      <p:ext uri="{BB962C8B-B14F-4D97-AF65-F5344CB8AC3E}">
        <p14:creationId xmlns:p14="http://schemas.microsoft.com/office/powerpoint/2010/main" val="980388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CAC4F-82FF-46AC-B7C0-F3484113A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0C80F4-9248-48CD-AA68-6ABE1A8E92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4516DC-04EE-4690-B5FB-C75D9A1FB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433C7F-9B30-4257-A64B-9CFB0D5B0EAB}"/>
              </a:ext>
            </a:extLst>
          </p:cNvPr>
          <p:cNvSpPr>
            <a:spLocks noGrp="1"/>
          </p:cNvSpPr>
          <p:nvPr>
            <p:ph type="dt" sz="half" idx="10"/>
          </p:nvPr>
        </p:nvSpPr>
        <p:spPr/>
        <p:txBody>
          <a:bodyPr/>
          <a:lstStyle/>
          <a:p>
            <a:fld id="{7C5B3E19-5A02-4DE1-8423-134BD17D5BB1}" type="datetimeFigureOut">
              <a:rPr lang="en-US" smtClean="0"/>
              <a:t>7/9/2025</a:t>
            </a:fld>
            <a:endParaRPr lang="en-US"/>
          </a:p>
        </p:txBody>
      </p:sp>
      <p:sp>
        <p:nvSpPr>
          <p:cNvPr id="6" name="Footer Placeholder 5">
            <a:extLst>
              <a:ext uri="{FF2B5EF4-FFF2-40B4-BE49-F238E27FC236}">
                <a16:creationId xmlns:a16="http://schemas.microsoft.com/office/drawing/2014/main" id="{50D45D9E-6697-4A8B-B380-43A4435B9B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BC5C25-02F5-482C-BFC5-1E226A2898DF}"/>
              </a:ext>
            </a:extLst>
          </p:cNvPr>
          <p:cNvSpPr>
            <a:spLocks noGrp="1"/>
          </p:cNvSpPr>
          <p:nvPr>
            <p:ph type="sldNum" sz="quarter" idx="12"/>
          </p:nvPr>
        </p:nvSpPr>
        <p:spPr/>
        <p:txBody>
          <a:bodyPr/>
          <a:lstStyle/>
          <a:p>
            <a:fld id="{5B1721BC-A26C-4023-AF77-D4B46A09AD38}" type="slidenum">
              <a:rPr lang="en-US" smtClean="0"/>
              <a:t>‹#›</a:t>
            </a:fld>
            <a:endParaRPr lang="en-US"/>
          </a:p>
        </p:txBody>
      </p:sp>
    </p:spTree>
    <p:extLst>
      <p:ext uri="{BB962C8B-B14F-4D97-AF65-F5344CB8AC3E}">
        <p14:creationId xmlns:p14="http://schemas.microsoft.com/office/powerpoint/2010/main" val="4145285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64F4-415E-4A3D-A057-FF67916C5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3F13BF-0A5B-44A5-A5DE-968C0E18CB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485619-1C10-423C-9DAB-10579F00B5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0976BB-7135-4EB8-B371-C446B3770191}"/>
              </a:ext>
            </a:extLst>
          </p:cNvPr>
          <p:cNvSpPr>
            <a:spLocks noGrp="1"/>
          </p:cNvSpPr>
          <p:nvPr>
            <p:ph type="dt" sz="half" idx="10"/>
          </p:nvPr>
        </p:nvSpPr>
        <p:spPr/>
        <p:txBody>
          <a:bodyPr/>
          <a:lstStyle/>
          <a:p>
            <a:fld id="{7C5B3E19-5A02-4DE1-8423-134BD17D5BB1}" type="datetimeFigureOut">
              <a:rPr lang="en-US" smtClean="0"/>
              <a:t>7/9/2025</a:t>
            </a:fld>
            <a:endParaRPr lang="en-US"/>
          </a:p>
        </p:txBody>
      </p:sp>
      <p:sp>
        <p:nvSpPr>
          <p:cNvPr id="6" name="Footer Placeholder 5">
            <a:extLst>
              <a:ext uri="{FF2B5EF4-FFF2-40B4-BE49-F238E27FC236}">
                <a16:creationId xmlns:a16="http://schemas.microsoft.com/office/drawing/2014/main" id="{EF1DA9F7-0CA3-4C3C-8247-5069B708E3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DD13F-5066-4708-902D-C69AD05B17E8}"/>
              </a:ext>
            </a:extLst>
          </p:cNvPr>
          <p:cNvSpPr>
            <a:spLocks noGrp="1"/>
          </p:cNvSpPr>
          <p:nvPr>
            <p:ph type="sldNum" sz="quarter" idx="12"/>
          </p:nvPr>
        </p:nvSpPr>
        <p:spPr/>
        <p:txBody>
          <a:bodyPr/>
          <a:lstStyle/>
          <a:p>
            <a:fld id="{5B1721BC-A26C-4023-AF77-D4B46A09AD38}" type="slidenum">
              <a:rPr lang="en-US" smtClean="0"/>
              <a:t>‹#›</a:t>
            </a:fld>
            <a:endParaRPr lang="en-US"/>
          </a:p>
        </p:txBody>
      </p:sp>
    </p:spTree>
    <p:extLst>
      <p:ext uri="{BB962C8B-B14F-4D97-AF65-F5344CB8AC3E}">
        <p14:creationId xmlns:p14="http://schemas.microsoft.com/office/powerpoint/2010/main" val="474740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AF6E6D-2450-4D11-A443-690233839F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C469E4-60A9-4523-858B-5981E949C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CB51F9-F0A7-4043-ADA5-F5B4029C86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5B3E19-5A02-4DE1-8423-134BD17D5BB1}" type="datetimeFigureOut">
              <a:rPr lang="en-US" smtClean="0"/>
              <a:t>7/9/2025</a:t>
            </a:fld>
            <a:endParaRPr lang="en-US"/>
          </a:p>
        </p:txBody>
      </p:sp>
      <p:sp>
        <p:nvSpPr>
          <p:cNvPr id="5" name="Footer Placeholder 4">
            <a:extLst>
              <a:ext uri="{FF2B5EF4-FFF2-40B4-BE49-F238E27FC236}">
                <a16:creationId xmlns:a16="http://schemas.microsoft.com/office/drawing/2014/main" id="{95320EA8-42B9-42C3-B4C8-7A3830EB1D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67198C-3101-47FC-97E0-392C9C82EC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1721BC-A26C-4023-AF77-D4B46A09AD38}" type="slidenum">
              <a:rPr lang="en-US" smtClean="0"/>
              <a:t>‹#›</a:t>
            </a:fld>
            <a:endParaRPr lang="en-US"/>
          </a:p>
        </p:txBody>
      </p:sp>
    </p:spTree>
    <p:extLst>
      <p:ext uri="{BB962C8B-B14F-4D97-AF65-F5344CB8AC3E}">
        <p14:creationId xmlns:p14="http://schemas.microsoft.com/office/powerpoint/2010/main" val="203552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201503-4C68-4CF4-A7CB-6557202A55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80C3F0-DB0C-4FBB-9D56-B0CBB7B440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6ABE55-8563-43F0-90A3-9A2F946ECB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72B353-FB14-4729-8629-93AF39B60163}" type="datetimeFigureOut">
              <a:rPr lang="en-GB" smtClean="0"/>
              <a:t>09/07/2025</a:t>
            </a:fld>
            <a:endParaRPr lang="en-GB"/>
          </a:p>
        </p:txBody>
      </p:sp>
      <p:sp>
        <p:nvSpPr>
          <p:cNvPr id="5" name="Footer Placeholder 4">
            <a:extLst>
              <a:ext uri="{FF2B5EF4-FFF2-40B4-BE49-F238E27FC236}">
                <a16:creationId xmlns:a16="http://schemas.microsoft.com/office/drawing/2014/main" id="{1C6FED37-FBC9-4A32-B0FA-0D2B4023D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F338E9E-C257-4EE3-9E50-EA7BDBF58C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FBC9F6-E267-48F2-8DAE-3C3174904289}" type="slidenum">
              <a:rPr lang="en-GB" smtClean="0"/>
              <a:t>‹#›</a:t>
            </a:fld>
            <a:endParaRPr lang="en-GB"/>
          </a:p>
        </p:txBody>
      </p:sp>
    </p:spTree>
    <p:extLst>
      <p:ext uri="{BB962C8B-B14F-4D97-AF65-F5344CB8AC3E}">
        <p14:creationId xmlns:p14="http://schemas.microsoft.com/office/powerpoint/2010/main" val="3459275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image" Target="../media/image1.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122363"/>
            <a:ext cx="12192000" cy="2387600"/>
          </a:xfrm>
        </p:spPr>
        <p:txBody>
          <a:bodyPr>
            <a:normAutofit/>
          </a:bodyPr>
          <a:lstStyle/>
          <a:p>
            <a:r>
              <a:rPr lang="en-US" sz="4000" dirty="0">
                <a:latin typeface="Arial Black" panose="020B0A04020102020204" pitchFamily="34" charset="0"/>
              </a:rPr>
              <a:t>HST 103: History of Bangladesh</a:t>
            </a:r>
            <a:endParaRPr lang="en-GB" sz="4000" dirty="0">
              <a:latin typeface="Arial Black" panose="020B0A04020102020204" pitchFamily="34" charset="0"/>
            </a:endParaRPr>
          </a:p>
        </p:txBody>
      </p:sp>
      <p:sp>
        <p:nvSpPr>
          <p:cNvPr id="3" name="Subtitle 2"/>
          <p:cNvSpPr>
            <a:spLocks noGrp="1"/>
          </p:cNvSpPr>
          <p:nvPr>
            <p:ph type="subTitle" idx="1"/>
          </p:nvPr>
        </p:nvSpPr>
        <p:spPr>
          <a:xfrm>
            <a:off x="1524000" y="3958046"/>
            <a:ext cx="9144000" cy="1299754"/>
          </a:xfrm>
        </p:spPr>
        <p:txBody>
          <a:bodyPr/>
          <a:lstStyle/>
          <a:p>
            <a:r>
              <a:rPr lang="en-GB" sz="2800" b="1" dirty="0">
                <a:solidFill>
                  <a:schemeClr val="tx1">
                    <a:lumMod val="85000"/>
                    <a:lumOff val="15000"/>
                  </a:schemeClr>
                </a:solidFill>
                <a:latin typeface="Arial Black" panose="020B0A04020102020204" pitchFamily="34" charset="0"/>
              </a:rPr>
              <a:t>Topic 6: Famines in Bengal </a:t>
            </a:r>
          </a:p>
          <a:p>
            <a:r>
              <a:rPr lang="en-GB" sz="2000" b="1" dirty="0">
                <a:solidFill>
                  <a:schemeClr val="tx1">
                    <a:lumMod val="85000"/>
                    <a:lumOff val="15000"/>
                  </a:schemeClr>
                </a:solidFill>
                <a:latin typeface="Arial Black" panose="020B0A04020102020204" pitchFamily="34" charset="0"/>
              </a:rPr>
              <a:t>(The Great Bengal Famine of 1770)</a:t>
            </a:r>
            <a:endParaRPr lang="en-GB" sz="2000" dirty="0">
              <a:solidFill>
                <a:schemeClr val="tx1">
                  <a:lumMod val="85000"/>
                  <a:lumOff val="15000"/>
                </a:schemeClr>
              </a:solidFill>
              <a:latin typeface="Arial Black" panose="020B0A04020102020204" pitchFamily="34" charset="0"/>
            </a:endParaRPr>
          </a:p>
        </p:txBody>
      </p:sp>
    </p:spTree>
    <p:extLst>
      <p:ext uri="{BB962C8B-B14F-4D97-AF65-F5344CB8AC3E}">
        <p14:creationId xmlns:p14="http://schemas.microsoft.com/office/powerpoint/2010/main" val="160975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Black" panose="020B0A04020102020204" pitchFamily="34" charset="0"/>
              </a:rPr>
              <a:t>What is Famine?</a:t>
            </a:r>
          </a:p>
        </p:txBody>
      </p:sp>
      <p:sp>
        <p:nvSpPr>
          <p:cNvPr id="3" name="Content Placeholder 2"/>
          <p:cNvSpPr>
            <a:spLocks noGrp="1"/>
          </p:cNvSpPr>
          <p:nvPr>
            <p:ph idx="1"/>
          </p:nvPr>
        </p:nvSpPr>
        <p:spPr/>
        <p:txBody>
          <a:bodyPr numCol="1">
            <a:normAutofit/>
          </a:bodyPr>
          <a:lstStyle/>
          <a:p>
            <a:pPr marL="0" indent="0">
              <a:buNone/>
            </a:pPr>
            <a:r>
              <a:rPr lang="en-US" sz="3200" b="1" dirty="0">
                <a:latin typeface="Times New Roman" panose="02020603050405020304" pitchFamily="18" charset="0"/>
                <a:cs typeface="Times New Roman" panose="02020603050405020304" pitchFamily="18" charset="0"/>
              </a:rPr>
              <a:t>Severe and prolonged starvation among a substantial part of the population - acute malnutrition and eventually death – two most severe famines in Bengal occurred in 1770 and 1943 – there were many others but these were the worst  </a:t>
            </a:r>
          </a:p>
          <a:p>
            <a:pPr marL="0" indent="0">
              <a:buNone/>
            </a:pPr>
            <a:r>
              <a:rPr lang="en-US" sz="3200" b="1" dirty="0">
                <a:latin typeface="Arial Black" panose="020B0A04020102020204" pitchFamily="34" charset="0"/>
                <a:cs typeface="Times New Roman" panose="02020603050405020304" pitchFamily="18" charset="0"/>
              </a:rPr>
              <a:t>Main causes of famines in Bengal </a:t>
            </a:r>
          </a:p>
          <a:p>
            <a:pPr marL="0" indent="0">
              <a:buNone/>
            </a:pPr>
            <a:r>
              <a:rPr lang="en-US" sz="3200" b="1" dirty="0">
                <a:latin typeface="Times New Roman" panose="02020603050405020304" pitchFamily="18" charset="0"/>
                <a:cs typeface="Times New Roman" panose="02020603050405020304" pitchFamily="18" charset="0"/>
              </a:rPr>
              <a:t>Extreme exploitation of farmers, mismanagement of food supply, natural disaster and others – ‘Entitlement Failure’ (Amartya Sen’s theory) </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4266630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8F29F-11AE-47C3-95CD-86FAC51B0D2C}"/>
              </a:ext>
            </a:extLst>
          </p:cNvPr>
          <p:cNvSpPr>
            <a:spLocks noGrp="1"/>
          </p:cNvSpPr>
          <p:nvPr>
            <p:ph type="title"/>
          </p:nvPr>
        </p:nvSpPr>
        <p:spPr/>
        <p:txBody>
          <a:bodyPr/>
          <a:lstStyle/>
          <a:p>
            <a:r>
              <a:rPr lang="en-US" dirty="0"/>
              <a:t>              </a:t>
            </a:r>
            <a:r>
              <a:rPr lang="en-US" b="1" dirty="0"/>
              <a:t>Why do Famines occur</a:t>
            </a:r>
          </a:p>
        </p:txBody>
      </p:sp>
      <p:sp>
        <p:nvSpPr>
          <p:cNvPr id="3" name="Content Placeholder 2">
            <a:extLst>
              <a:ext uri="{FF2B5EF4-FFF2-40B4-BE49-F238E27FC236}">
                <a16:creationId xmlns:a16="http://schemas.microsoft.com/office/drawing/2014/main" id="{F8028474-EA95-47ED-8040-0C0E5AF00D44}"/>
              </a:ext>
            </a:extLst>
          </p:cNvPr>
          <p:cNvSpPr>
            <a:spLocks noGrp="1"/>
          </p:cNvSpPr>
          <p:nvPr>
            <p:ph idx="1"/>
          </p:nvPr>
        </p:nvSpPr>
        <p:spPr/>
        <p:txBody>
          <a:bodyPr/>
          <a:lstStyle/>
          <a:p>
            <a:r>
              <a:rPr lang="en-US" b="1" dirty="0">
                <a:latin typeface="Arial" panose="020B0604020202020204" pitchFamily="34" charset="0"/>
                <a:cs typeface="Arial" panose="020B0604020202020204" pitchFamily="34" charset="0"/>
              </a:rPr>
              <a:t>The FAD (Food Availability Decline) theory of famine</a:t>
            </a:r>
            <a:r>
              <a:rPr lang="en-US" dirty="0">
                <a:latin typeface="Arial" panose="020B0604020202020204" pitchFamily="34" charset="0"/>
                <a:cs typeface="Arial" panose="020B0604020202020204" pitchFamily="34" charset="0"/>
              </a:rPr>
              <a:t>: Before, the assumption was that the central cause of all famines was a decline in food availability by reason of decline in food production or disruption of food distribution. This theory, in its basic form, suggests that if there's not enough food to go around, people will starve.</a:t>
            </a:r>
          </a:p>
          <a:p>
            <a:r>
              <a:rPr lang="en-US" b="1" dirty="0">
                <a:latin typeface="Arial" panose="020B0604020202020204" pitchFamily="34" charset="0"/>
                <a:cs typeface="Arial" panose="020B0604020202020204" pitchFamily="34" charset="0"/>
              </a:rPr>
              <a:t>Amartya Sen </a:t>
            </a:r>
            <a:r>
              <a:rPr lang="en-US" dirty="0">
                <a:latin typeface="Arial" panose="020B0604020202020204" pitchFamily="34" charset="0"/>
                <a:cs typeface="Arial" panose="020B0604020202020204" pitchFamily="34" charset="0"/>
              </a:rPr>
              <a:t>challenged the prevailing ‘FAD hypothesis’.</a:t>
            </a:r>
          </a:p>
          <a:p>
            <a:r>
              <a:rPr lang="en-US" dirty="0">
                <a:latin typeface="Arial" panose="020B0604020202020204" pitchFamily="34" charset="0"/>
                <a:cs typeface="Arial" panose="020B0604020202020204" pitchFamily="34" charset="0"/>
              </a:rPr>
              <a:t>According to</a:t>
            </a:r>
            <a:r>
              <a:rPr lang="en-US" b="1" dirty="0">
                <a:latin typeface="Arial" panose="020B0604020202020204" pitchFamily="34" charset="0"/>
                <a:cs typeface="Arial" panose="020B0604020202020204" pitchFamily="34" charset="0"/>
              </a:rPr>
              <a:t> Amartya Sen </a:t>
            </a:r>
            <a:r>
              <a:rPr lang="en-US" dirty="0">
                <a:latin typeface="Arial" panose="020B0604020202020204" pitchFamily="34" charset="0"/>
                <a:cs typeface="Arial" panose="020B0604020202020204" pitchFamily="34" charset="0"/>
              </a:rPr>
              <a:t>the more proximate cause is so-called “</a:t>
            </a:r>
            <a:r>
              <a:rPr lang="en-US" b="1" dirty="0">
                <a:latin typeface="Arial" panose="020B0604020202020204" pitchFamily="34" charset="0"/>
                <a:cs typeface="Arial" panose="020B0604020202020204" pitchFamily="34" charset="0"/>
              </a:rPr>
              <a:t>entitlement failure</a:t>
            </a:r>
            <a:r>
              <a:rPr lang="en-US" dirty="0">
                <a:latin typeface="Arial" panose="020B0604020202020204" pitchFamily="34" charset="0"/>
                <a:cs typeface="Arial" panose="020B0604020202020204" pitchFamily="34" charset="0"/>
              </a:rPr>
              <a:t>,” which can occur even when there is no decline in  food  production.</a:t>
            </a:r>
          </a:p>
          <a:p>
            <a:endParaRPr lang="en-US" dirty="0"/>
          </a:p>
        </p:txBody>
      </p:sp>
    </p:spTree>
    <p:extLst>
      <p:ext uri="{BB962C8B-B14F-4D97-AF65-F5344CB8AC3E}">
        <p14:creationId xmlns:p14="http://schemas.microsoft.com/office/powerpoint/2010/main" val="383199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a:spLocks noGrp="1"/>
          </p:cNvSpPr>
          <p:nvPr>
            <p:ph type="title"/>
          </p:nvPr>
        </p:nvSpPr>
        <p:spPr>
          <a:xfrm>
            <a:off x="838200" y="365126"/>
            <a:ext cx="10515600" cy="667808"/>
          </a:xfrm>
        </p:spPr>
        <p:txBody>
          <a:bodyPr>
            <a:normAutofit fontScale="90000"/>
          </a:bodyPr>
          <a:lstStyle/>
          <a:p>
            <a:pPr lvl="0"/>
            <a:r>
              <a:rPr lang="en-US" b="1" dirty="0">
                <a:sym typeface="Times New Roman"/>
              </a:rPr>
              <a:t>    THE GREAT BENGAL FAMINE OF 1770 </a:t>
            </a:r>
            <a:endParaRPr lang="en-US" b="1" dirty="0"/>
          </a:p>
        </p:txBody>
      </p:sp>
      <p:sp>
        <p:nvSpPr>
          <p:cNvPr id="112" name="Google Shape;112;p2"/>
          <p:cNvSpPr txBox="1">
            <a:spLocks noGrp="1"/>
          </p:cNvSpPr>
          <p:nvPr>
            <p:ph idx="1"/>
          </p:nvPr>
        </p:nvSpPr>
        <p:spPr>
          <a:xfrm>
            <a:off x="643466" y="1032934"/>
            <a:ext cx="11548533" cy="6333066"/>
          </a:xfrm>
        </p:spPr>
        <p:txBody>
          <a:bodyPr>
            <a:noAutofit/>
          </a:bodyPr>
          <a:lstStyle/>
          <a:p>
            <a:pPr lvl="0"/>
            <a:r>
              <a:rPr lang="en-US" dirty="0">
                <a:sym typeface="Times New Roman"/>
              </a:rPr>
              <a:t>The Great Bengal Famine of 1770 </a:t>
            </a:r>
            <a:r>
              <a:rPr lang="en-US" dirty="0"/>
              <a:t> took place between 1769 and 1773.</a:t>
            </a:r>
            <a:endParaRPr lang="en-US" dirty="0">
              <a:sym typeface="Times New Roman"/>
            </a:endParaRPr>
          </a:p>
          <a:p>
            <a:r>
              <a:rPr lang="en-US" dirty="0">
                <a:latin typeface="Times New Roman" panose="02020603050405020304" pitchFamily="18" charset="0"/>
                <a:cs typeface="Times New Roman" panose="02020603050405020304" pitchFamily="18" charset="0"/>
              </a:rPr>
              <a:t>Apart from Bangladesh (then Eastern Bengal), Bihar, Orissa, Jharkhand and Western Bengal were also severely affected by this famine.</a:t>
            </a:r>
          </a:p>
          <a:p>
            <a:r>
              <a:rPr lang="en-US" dirty="0">
                <a:latin typeface="Times New Roman"/>
                <a:ea typeface="Times New Roman"/>
                <a:cs typeface="Times New Roman"/>
                <a:sym typeface="Times New Roman"/>
              </a:rPr>
              <a:t>A partial shortfall in crops, considered nothing out of the ordinary, occurred in 1768 and was followed in late 1769 by more severe conditions. By September 1769, alarming reports were coming in which were ignored by company officers.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By the beginning of 1770, there was scarcity of food on a wide scale and people began to die from starvation</a:t>
            </a:r>
            <a:endParaRPr lang="en-US" dirty="0"/>
          </a:p>
          <a:p>
            <a:pPr lvl="0"/>
            <a:r>
              <a:rPr lang="en-US" dirty="0">
                <a:sym typeface="Times New Roman"/>
              </a:rPr>
              <a:t>It is estimated to have caused the deaths of 10 million people. </a:t>
            </a:r>
            <a:endParaRPr lang="en-US" dirty="0"/>
          </a:p>
          <a:p>
            <a:pPr lvl="0"/>
            <a:r>
              <a:rPr lang="en-US" dirty="0">
                <a:sym typeface="Times New Roman"/>
              </a:rPr>
              <a:t>The famine is usually attributed to the rule of the British East India Company</a:t>
            </a:r>
          </a:p>
          <a:p>
            <a:pPr lvl="0"/>
            <a:r>
              <a:rPr lang="en-US" dirty="0">
                <a:cs typeface="Times New Roman" panose="02020603050405020304" pitchFamily="18" charset="0"/>
              </a:rPr>
              <a:t>The Bengal famine of 1770 lasted till 1773</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3"/>
          <p:cNvSpPr txBox="1">
            <a:spLocks noGrp="1"/>
          </p:cNvSpPr>
          <p:nvPr>
            <p:ph type="title"/>
          </p:nvPr>
        </p:nvSpPr>
        <p:spPr>
          <a:xfrm>
            <a:off x="982132" y="135467"/>
            <a:ext cx="10371667" cy="931333"/>
          </a:xfrm>
        </p:spPr>
        <p:txBody>
          <a:bodyPr/>
          <a:lstStyle/>
          <a:p>
            <a:pPr lvl="0"/>
            <a:r>
              <a:rPr lang="en-US" dirty="0"/>
              <a:t>                               </a:t>
            </a:r>
            <a:r>
              <a:rPr lang="en-US" b="1" dirty="0"/>
              <a:t>CAUSES </a:t>
            </a:r>
          </a:p>
        </p:txBody>
      </p:sp>
      <p:sp>
        <p:nvSpPr>
          <p:cNvPr id="119" name="Google Shape;119;p3"/>
          <p:cNvSpPr txBox="1">
            <a:spLocks noGrp="1"/>
          </p:cNvSpPr>
          <p:nvPr>
            <p:ph idx="1"/>
          </p:nvPr>
        </p:nvSpPr>
        <p:spPr>
          <a:xfrm>
            <a:off x="838200" y="931333"/>
            <a:ext cx="10515600" cy="5791200"/>
          </a:xfrm>
        </p:spPr>
        <p:txBody>
          <a:bodyPr>
            <a:normAutofit fontScale="77500" lnSpcReduction="20000"/>
          </a:bodyPr>
          <a:lstStyle/>
          <a:p>
            <a:pPr lvl="0">
              <a:buFont typeface="Wingdings" panose="05000000000000000000" pitchFamily="2" charset="2"/>
              <a:buChar char="Ø"/>
            </a:pPr>
            <a:r>
              <a:rPr lang="en-US" sz="3600" b="1" dirty="0">
                <a:sym typeface="Times New Roman"/>
              </a:rPr>
              <a:t>Natural factors:</a:t>
            </a:r>
          </a:p>
          <a:p>
            <a:r>
              <a:rPr lang="en-US" sz="3600" b="1" dirty="0"/>
              <a:t>Crop failure</a:t>
            </a:r>
            <a:r>
              <a:rPr lang="en-US" sz="3600" dirty="0"/>
              <a:t>: There was a significant failure of rice crops in 1768 and again in 1769, which drastically reduced food availability</a:t>
            </a:r>
          </a:p>
          <a:p>
            <a:r>
              <a:rPr lang="en-US" sz="3600" b="1" dirty="0"/>
              <a:t>Monsoon failure and drought</a:t>
            </a:r>
            <a:r>
              <a:rPr lang="en-US" sz="3600" dirty="0"/>
              <a:t>: The famine was precipitated by a severe failure of the South-East monsoon in 1769, leading to prolonged drought conditions that devastated agriculture.</a:t>
            </a:r>
          </a:p>
          <a:p>
            <a:r>
              <a:rPr lang="en-US" sz="3600" b="1" dirty="0"/>
              <a:t>Epidemics</a:t>
            </a:r>
            <a:r>
              <a:rPr lang="en-US" sz="3600" dirty="0"/>
              <a:t>: A smallpox epidemic in 1768 further weakened the population, compounding the effects of starvation caused by crop failure and drought</a:t>
            </a:r>
          </a:p>
          <a:p>
            <a:r>
              <a:rPr lang="en-US" sz="3600" b="1" dirty="0"/>
              <a:t>Heavy rainfall in 1770 worsened the situation rather than alleviating it</a:t>
            </a:r>
            <a:r>
              <a:rPr lang="en-US" sz="3600" dirty="0"/>
              <a:t>. After the severe drought and crop failures of 1768-1769, the monsoon rains arrived in 1770. The heavy rainfall led to flooding and waterlogging, which further </a:t>
            </a:r>
            <a:r>
              <a:rPr lang="en-US" sz="3600" b="1" dirty="0"/>
              <a:t>destroyed any remaining crops</a:t>
            </a:r>
            <a:r>
              <a:rPr lang="en-US" sz="3600" dirty="0"/>
              <a:t> and made agricultural recovery difficult.</a:t>
            </a:r>
          </a:p>
          <a:p>
            <a:pPr marL="0" lvl="0" indent="0">
              <a:buNone/>
            </a:pPr>
            <a:r>
              <a:rPr lang="en-US" sz="3500" dirty="0">
                <a:sym typeface="Times New Roman"/>
              </a:rPr>
              <a:t>The existing revenue system of land and activities of middlemen in the food grain market further deteriorated the situation.</a:t>
            </a:r>
          </a:p>
          <a:p>
            <a:pPr marL="0" lvl="0" indent="0">
              <a:buNone/>
            </a:pPr>
            <a:endParaRPr lang="en-US" dirty="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534" y="846667"/>
            <a:ext cx="11226800" cy="6011333"/>
          </a:xfrm>
        </p:spPr>
        <p:txBody>
          <a:bodyPr>
            <a:normAutofit fontScale="55000" lnSpcReduction="20000"/>
          </a:bodyPr>
          <a:lstStyle/>
          <a:p>
            <a:r>
              <a:rPr lang="en-US" sz="5100" dirty="0">
                <a:latin typeface="Arial" panose="020B0604020202020204" pitchFamily="34" charset="0"/>
                <a:cs typeface="Arial" panose="020B0604020202020204" pitchFamily="34" charset="0"/>
              </a:rPr>
              <a:t>British East India Company got </a:t>
            </a:r>
            <a:r>
              <a:rPr lang="en-US" sz="5100" b="1" dirty="0">
                <a:latin typeface="Arial" panose="020B0604020202020204" pitchFamily="34" charset="0"/>
                <a:cs typeface="Arial" panose="020B0604020202020204" pitchFamily="34" charset="0"/>
              </a:rPr>
              <a:t>‘Diwani rights’ </a:t>
            </a:r>
            <a:r>
              <a:rPr lang="en-US" sz="5100" dirty="0">
                <a:latin typeface="Arial" panose="020B0604020202020204" pitchFamily="34" charset="0"/>
                <a:cs typeface="Arial" panose="020B0604020202020204" pitchFamily="34" charset="0"/>
              </a:rPr>
              <a:t>over Bengal, Bihar and Orissa in 1765. They introduced Dual Government System.</a:t>
            </a:r>
          </a:p>
          <a:p>
            <a:r>
              <a:rPr lang="en-US" sz="5100" dirty="0">
                <a:latin typeface="Arial" panose="020B0604020202020204" pitchFamily="34" charset="0"/>
                <a:cs typeface="Arial" panose="020B0604020202020204" pitchFamily="34" charset="0"/>
              </a:rPr>
              <a:t>The Dual Government System was a system where two authorities ruled a single region. British East India Company Controlled Revenue (</a:t>
            </a:r>
            <a:r>
              <a:rPr lang="en-US" sz="5100" dirty="0" err="1">
                <a:latin typeface="Arial" panose="020B0604020202020204" pitchFamily="34" charset="0"/>
                <a:cs typeface="Arial" panose="020B0604020202020204" pitchFamily="34" charset="0"/>
              </a:rPr>
              <a:t>Diwani</a:t>
            </a:r>
            <a:r>
              <a:rPr lang="en-US" sz="5100" dirty="0">
                <a:latin typeface="Arial" panose="020B0604020202020204" pitchFamily="34" charset="0"/>
                <a:cs typeface="Arial" panose="020B0604020202020204" pitchFamily="34" charset="0"/>
              </a:rPr>
              <a:t>) – tax collection and finance, On the other hand Nawab of Bengal had the </a:t>
            </a:r>
            <a:r>
              <a:rPr lang="en-US" sz="5100" dirty="0" err="1">
                <a:latin typeface="Arial" panose="020B0604020202020204" pitchFamily="34" charset="0"/>
                <a:cs typeface="Arial" panose="020B0604020202020204" pitchFamily="34" charset="0"/>
              </a:rPr>
              <a:t>Nizamat</a:t>
            </a:r>
            <a:r>
              <a:rPr lang="en-US" sz="5100" dirty="0">
                <a:latin typeface="Arial" panose="020B0604020202020204" pitchFamily="34" charset="0"/>
                <a:cs typeface="Arial" panose="020B0604020202020204" pitchFamily="34" charset="0"/>
              </a:rPr>
              <a:t> (Administration) – law, order, justice. So, </a:t>
            </a:r>
            <a:r>
              <a:rPr lang="en-US" sz="5100" b="1" dirty="0">
                <a:latin typeface="Arial" panose="020B0604020202020204" pitchFamily="34" charset="0"/>
                <a:cs typeface="Arial" panose="020B0604020202020204" pitchFamily="34" charset="0"/>
              </a:rPr>
              <a:t>the British had the power and  money but no responsibility while the Nawab had responsibility without resources.</a:t>
            </a:r>
          </a:p>
          <a:p>
            <a:r>
              <a:rPr lang="en-US" sz="5100" dirty="0">
                <a:latin typeface="Arial" panose="020B0604020202020204" pitchFamily="34" charset="0"/>
                <a:cs typeface="Arial" panose="020B0604020202020204" pitchFamily="34" charset="0"/>
              </a:rPr>
              <a:t>The Company </a:t>
            </a:r>
            <a:r>
              <a:rPr lang="en-US" sz="5100" b="1" dirty="0">
                <a:latin typeface="Arial" panose="020B0604020202020204" pitchFamily="34" charset="0"/>
                <a:cs typeface="Arial" panose="020B0604020202020204" pitchFamily="34" charset="0"/>
              </a:rPr>
              <a:t>increased the tax to 50 percent </a:t>
            </a:r>
            <a:r>
              <a:rPr lang="en-US" sz="5100" dirty="0">
                <a:latin typeface="Arial" panose="020B0604020202020204" pitchFamily="34" charset="0"/>
                <a:cs typeface="Arial" panose="020B0604020202020204" pitchFamily="34" charset="0"/>
              </a:rPr>
              <a:t>of the production</a:t>
            </a:r>
          </a:p>
          <a:p>
            <a:r>
              <a:rPr lang="en-US" sz="5100" dirty="0">
                <a:latin typeface="Arial" panose="020B0604020202020204" pitchFamily="34" charset="0"/>
                <a:cs typeface="Arial" panose="020B0604020202020204" pitchFamily="34" charset="0"/>
              </a:rPr>
              <a:t>In Bengal, they collected land tax as well as trade tariffs</a:t>
            </a:r>
          </a:p>
          <a:p>
            <a:r>
              <a:rPr lang="en-US" sz="5100" dirty="0">
                <a:latin typeface="Arial" panose="020B0604020202020204" pitchFamily="34" charset="0"/>
                <a:cs typeface="Arial" panose="020B0604020202020204" pitchFamily="34" charset="0"/>
              </a:rPr>
              <a:t>The peasants were unable to maintain the safety nets of storing crops for unfortunate situations</a:t>
            </a:r>
          </a:p>
          <a:p>
            <a:r>
              <a:rPr lang="en-US" sz="5100" dirty="0">
                <a:latin typeface="Arial" panose="020B0604020202020204" pitchFamily="34" charset="0"/>
                <a:cs typeface="Arial" panose="020B0604020202020204" pitchFamily="34" charset="0"/>
              </a:rPr>
              <a:t>The peasants were </a:t>
            </a:r>
            <a:r>
              <a:rPr lang="en-US" sz="5100" b="1" dirty="0">
                <a:latin typeface="Arial" panose="020B0604020202020204" pitchFamily="34" charset="0"/>
                <a:cs typeface="Arial" panose="020B0604020202020204" pitchFamily="34" charset="0"/>
              </a:rPr>
              <a:t>forced to cultivate cash crops </a:t>
            </a:r>
            <a:r>
              <a:rPr lang="en-US" sz="5100" dirty="0">
                <a:latin typeface="Arial" panose="020B0604020202020204" pitchFamily="34" charset="0"/>
                <a:cs typeface="Arial" panose="020B0604020202020204" pitchFamily="34" charset="0"/>
              </a:rPr>
              <a:t>such as indigo and poppy</a:t>
            </a:r>
          </a:p>
          <a:p>
            <a:r>
              <a:rPr lang="en-US" sz="5100" dirty="0">
                <a:latin typeface="Arial" panose="020B0604020202020204" pitchFamily="34" charset="0"/>
                <a:cs typeface="Arial" panose="020B0604020202020204" pitchFamily="34" charset="0"/>
              </a:rPr>
              <a:t>This reduced the production of edible crops to a large extent.</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GB" b="1" dirty="0">
              <a:latin typeface="Times New Roman" panose="02020603050405020304" pitchFamily="18" charset="0"/>
              <a:cs typeface="Times New Roman" panose="02020603050405020304" pitchFamily="18" charset="0"/>
            </a:endParaRPr>
          </a:p>
        </p:txBody>
      </p:sp>
      <p:sp>
        <p:nvSpPr>
          <p:cNvPr id="2" name="Rectangle 1"/>
          <p:cNvSpPr/>
          <p:nvPr/>
        </p:nvSpPr>
        <p:spPr>
          <a:xfrm>
            <a:off x="0" y="0"/>
            <a:ext cx="12191999" cy="84666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Arial Black" panose="020B0A04020102020204" pitchFamily="34" charset="0"/>
              </a:rPr>
              <a:t>Administrative Causes</a:t>
            </a:r>
          </a:p>
        </p:txBody>
      </p:sp>
    </p:spTree>
    <p:extLst>
      <p:ext uri="{BB962C8B-B14F-4D97-AF65-F5344CB8AC3E}">
        <p14:creationId xmlns:p14="http://schemas.microsoft.com/office/powerpoint/2010/main" val="221345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9452" y="897467"/>
            <a:ext cx="11343882" cy="6079066"/>
          </a:xfrm>
        </p:spPr>
        <p:txBody>
          <a:bodyPr>
            <a:normAutofit fontScale="77500" lnSpcReduction="20000"/>
          </a:bodyPr>
          <a:lstStyle/>
          <a:p>
            <a:r>
              <a:rPr lang="en-US" sz="3300" dirty="0">
                <a:latin typeface="Times New Roman" panose="02020603050405020304" pitchFamily="18" charset="0"/>
                <a:cs typeface="Times New Roman" panose="02020603050405020304" pitchFamily="18" charset="0"/>
              </a:rPr>
              <a:t>Approximately 10 million people died of starvation</a:t>
            </a:r>
          </a:p>
          <a:p>
            <a:r>
              <a:rPr lang="en-US" sz="3300" dirty="0">
                <a:latin typeface="Times New Roman" panose="02020603050405020304" pitchFamily="18" charset="0"/>
                <a:cs typeface="Times New Roman" panose="02020603050405020304" pitchFamily="18" charset="0"/>
              </a:rPr>
              <a:t>A large number of the population left their residences in search of food - resulting in depopulation of villages</a:t>
            </a:r>
          </a:p>
          <a:p>
            <a:r>
              <a:rPr lang="en-US" sz="3300" dirty="0">
                <a:latin typeface="Times New Roman" panose="02020603050405020304" pitchFamily="18" charset="0"/>
                <a:cs typeface="Times New Roman" panose="02020603050405020304" pitchFamily="18" charset="0"/>
              </a:rPr>
              <a:t>Cultivable lands were abandoned</a:t>
            </a:r>
          </a:p>
          <a:p>
            <a:r>
              <a:rPr lang="en-US" sz="3300" dirty="0">
                <a:latin typeface="Times New Roman" panose="02020603050405020304" pitchFamily="18" charset="0"/>
                <a:ea typeface="Times New Roman"/>
                <a:cs typeface="Times New Roman" panose="02020603050405020304" pitchFamily="18" charset="0"/>
                <a:sym typeface="Times New Roman"/>
              </a:rPr>
              <a:t>The silk and handloom industries were the pride of Bengal during Mughal imperial rule. But both industries were damaged because of the famine. The labor force of these industries was reduced to half because of the disaster. As a result, the production in these industries declined and the market price of the products went high. One survey in </a:t>
            </a:r>
            <a:r>
              <a:rPr lang="en-US" sz="3300" dirty="0" err="1">
                <a:latin typeface="Times New Roman" panose="02020603050405020304" pitchFamily="18" charset="0"/>
                <a:ea typeface="Times New Roman"/>
                <a:cs typeface="Times New Roman" panose="02020603050405020304" pitchFamily="18" charset="0"/>
                <a:sym typeface="Times New Roman"/>
              </a:rPr>
              <a:t>Rajshahi</a:t>
            </a:r>
            <a:r>
              <a:rPr lang="en-US" sz="3300" dirty="0">
                <a:latin typeface="Times New Roman" panose="02020603050405020304" pitchFamily="18" charset="0"/>
                <a:ea typeface="Times New Roman"/>
                <a:cs typeface="Times New Roman" panose="02020603050405020304" pitchFamily="18" charset="0"/>
                <a:sym typeface="Times New Roman"/>
              </a:rPr>
              <a:t> district said that between 1770 and 1771 silk production decreased to 55% compared to its earlier production. The labor force of the silk industry was reduced to 55%. The same goes for handloom industries as well.</a:t>
            </a:r>
          </a:p>
          <a:p>
            <a:r>
              <a:rPr lang="en-US" sz="3300" dirty="0">
                <a:latin typeface="Times New Roman"/>
                <a:ea typeface="Times New Roman"/>
                <a:cs typeface="Times New Roman"/>
                <a:sym typeface="Times New Roman"/>
              </a:rPr>
              <a:t>The decline of the law and order of Bengal was another consequence. Some people left their old professions and became </a:t>
            </a:r>
            <a:r>
              <a:rPr lang="en-US" sz="3300" dirty="0" err="1">
                <a:latin typeface="Times New Roman"/>
                <a:ea typeface="Times New Roman"/>
                <a:cs typeface="Times New Roman"/>
                <a:sym typeface="Times New Roman"/>
              </a:rPr>
              <a:t>Dakats</a:t>
            </a:r>
            <a:r>
              <a:rPr lang="en-US" sz="3300" dirty="0">
                <a:latin typeface="Times New Roman"/>
                <a:ea typeface="Times New Roman"/>
                <a:cs typeface="Times New Roman"/>
                <a:sym typeface="Times New Roman"/>
              </a:rPr>
              <a:t> and robbers to survive.</a:t>
            </a:r>
            <a:endParaRPr lang="en-US" sz="3300" dirty="0">
              <a:latin typeface="Times New Roman" panose="02020603050405020304" pitchFamily="18" charset="0"/>
              <a:cs typeface="Times New Roman" panose="02020603050405020304" pitchFamily="18" charset="0"/>
            </a:endParaRPr>
          </a:p>
          <a:p>
            <a:r>
              <a:rPr lang="en-US" sz="3300" dirty="0">
                <a:latin typeface="Times New Roman" panose="02020603050405020304" pitchFamily="18" charset="0"/>
                <a:cs typeface="Times New Roman" panose="02020603050405020304" pitchFamily="18" charset="0"/>
              </a:rPr>
              <a:t>Due to the shortfall of income, the Company further raised the taxes</a:t>
            </a:r>
          </a:p>
          <a:p>
            <a:r>
              <a:rPr lang="en-US" sz="3300" dirty="0">
                <a:latin typeface="Times New Roman" panose="02020603050405020304" pitchFamily="18" charset="0"/>
                <a:ea typeface="Times New Roman"/>
                <a:cs typeface="Times New Roman" panose="02020603050405020304" pitchFamily="18" charset="0"/>
                <a:sym typeface="Times New Roman"/>
              </a:rPr>
              <a:t>One indirect </a:t>
            </a:r>
            <a:r>
              <a:rPr lang="en-US" sz="3300" dirty="0">
                <a:latin typeface="Times New Roman" panose="02020603050405020304" pitchFamily="18" charset="0"/>
                <a:cs typeface="Times New Roman" panose="02020603050405020304" pitchFamily="18" charset="0"/>
              </a:rPr>
              <a:t>Consequences</a:t>
            </a:r>
            <a:r>
              <a:rPr lang="en-US" sz="3300" dirty="0">
                <a:latin typeface="Times New Roman" panose="02020603050405020304" pitchFamily="18" charset="0"/>
                <a:ea typeface="Times New Roman"/>
                <a:cs typeface="Times New Roman" panose="02020603050405020304" pitchFamily="18" charset="0"/>
                <a:sym typeface="Times New Roman"/>
              </a:rPr>
              <a:t> of the Famine of 1770 was the abolition of the </a:t>
            </a:r>
            <a:r>
              <a:rPr lang="en-US" sz="3600" dirty="0">
                <a:latin typeface="Times New Roman" panose="02020603050405020304" pitchFamily="18" charset="0"/>
                <a:ea typeface="Times New Roman"/>
                <a:cs typeface="Times New Roman" panose="02020603050405020304" pitchFamily="18" charset="0"/>
                <a:sym typeface="Times New Roman"/>
              </a:rPr>
              <a:t>dual</a:t>
            </a:r>
            <a:r>
              <a:rPr lang="en-US" sz="3600" dirty="0">
                <a:latin typeface="Arial Narrow" panose="020B0606020202030204" pitchFamily="34" charset="0"/>
                <a:cs typeface="Arial" panose="020B0604020202020204" pitchFamily="34" charset="0"/>
              </a:rPr>
              <a:t> </a:t>
            </a:r>
            <a:r>
              <a:rPr lang="en-US" sz="3600" dirty="0">
                <a:latin typeface="Times New Roman" panose="02020603050405020304" pitchFamily="18" charset="0"/>
                <a:cs typeface="Times New Roman" panose="02020603050405020304" pitchFamily="18" charset="0"/>
              </a:rPr>
              <a:t>Government</a:t>
            </a:r>
            <a:r>
              <a:rPr lang="en-US" sz="3600" dirty="0">
                <a:latin typeface="Times New Roman" panose="02020603050405020304" pitchFamily="18" charset="0"/>
                <a:ea typeface="Times New Roman"/>
                <a:cs typeface="Times New Roman" panose="02020603050405020304" pitchFamily="18" charset="0"/>
                <a:sym typeface="Times New Roman"/>
              </a:rPr>
              <a:t> system.</a:t>
            </a:r>
            <a:endParaRPr lang="en-US" sz="3600" dirty="0">
              <a:latin typeface="Times New Roman" panose="02020603050405020304" pitchFamily="18" charset="0"/>
              <a:cs typeface="Times New Roman" panose="02020603050405020304" pitchFamily="18" charset="0"/>
            </a:endParaRPr>
          </a:p>
          <a:p>
            <a:pPr marL="0" indent="0">
              <a:buNone/>
            </a:pPr>
            <a:r>
              <a:rPr lang="en-US" dirty="0">
                <a:cs typeface="Times New Roman" panose="02020603050405020304" pitchFamily="18" charset="0"/>
              </a:rPr>
              <a:t>  </a:t>
            </a:r>
            <a:endParaRPr lang="en-GB" dirty="0">
              <a:cs typeface="Times New Roman" panose="02020603050405020304" pitchFamily="18" charset="0"/>
            </a:endParaRPr>
          </a:p>
        </p:txBody>
      </p:sp>
      <p:sp>
        <p:nvSpPr>
          <p:cNvPr id="2" name="Rectangle 1"/>
          <p:cNvSpPr/>
          <p:nvPr/>
        </p:nvSpPr>
        <p:spPr>
          <a:xfrm>
            <a:off x="509451" y="0"/>
            <a:ext cx="11682550" cy="1151468"/>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latin typeface="Arial Black" panose="020B0A04020102020204" pitchFamily="34" charset="0"/>
              </a:rPr>
              <a:t>Consequences </a:t>
            </a:r>
          </a:p>
        </p:txBody>
      </p:sp>
    </p:spTree>
    <p:extLst>
      <p:ext uri="{BB962C8B-B14F-4D97-AF65-F5344CB8AC3E}">
        <p14:creationId xmlns:p14="http://schemas.microsoft.com/office/powerpoint/2010/main" val="732292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Visualization of the Bengal Famine of 1770</a:t>
            </a:r>
            <a:endParaRPr lang="en-GB" sz="3600" b="1" dirty="0">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C7DF45C0-5763-5F43-3CD2-D9B7BE2428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 y="1473200"/>
            <a:ext cx="4351867" cy="5019675"/>
          </a:xfrm>
        </p:spPr>
      </p:pic>
      <p:pic>
        <p:nvPicPr>
          <p:cNvPr id="4" name="Picture 3">
            <a:extLst>
              <a:ext uri="{FF2B5EF4-FFF2-40B4-BE49-F238E27FC236}">
                <a16:creationId xmlns:a16="http://schemas.microsoft.com/office/drawing/2014/main" id="{8CA5F041-9C44-43B9-97C6-DBFCA2D821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0396" y="1473200"/>
            <a:ext cx="5813404" cy="5019675"/>
          </a:xfrm>
          <a:prstGeom prst="rect">
            <a:avLst/>
          </a:prstGeom>
        </p:spPr>
      </p:pic>
    </p:spTree>
    <p:extLst>
      <p:ext uri="{BB962C8B-B14F-4D97-AF65-F5344CB8AC3E}">
        <p14:creationId xmlns:p14="http://schemas.microsoft.com/office/powerpoint/2010/main" val="2614521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853</Words>
  <Application>Microsoft Office PowerPoint</Application>
  <PresentationFormat>Widescreen</PresentationFormat>
  <Paragraphs>45</Paragraphs>
  <Slides>8</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Arial Black</vt:lpstr>
      <vt:lpstr>Arial Narrow</vt:lpstr>
      <vt:lpstr>Calibri</vt:lpstr>
      <vt:lpstr>Calibri Light</vt:lpstr>
      <vt:lpstr>Times New Roman</vt:lpstr>
      <vt:lpstr>Wingdings</vt:lpstr>
      <vt:lpstr>Office Theme</vt:lpstr>
      <vt:lpstr>1_Office Theme</vt:lpstr>
      <vt:lpstr>HST 103: History of Bangladesh</vt:lpstr>
      <vt:lpstr>What is Famine?</vt:lpstr>
      <vt:lpstr>              Why do Famines occur</vt:lpstr>
      <vt:lpstr>    THE GREAT BENGAL FAMINE OF 1770 </vt:lpstr>
      <vt:lpstr>                               CAUSES </vt:lpstr>
      <vt:lpstr>PowerPoint Presentation</vt:lpstr>
      <vt:lpstr>PowerPoint Presentation</vt:lpstr>
      <vt:lpstr>Visualization of the Bengal Famine of 1770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HST 103: History of Bangladesh</dc:title>
  <dc:creator>Sumiya Tabassum</dc:creator>
  <cp:lastModifiedBy>Sumiya Tabassum</cp:lastModifiedBy>
  <cp:revision>15</cp:revision>
  <dcterms:created xsi:type="dcterms:W3CDTF">2025-07-02T03:34:36Z</dcterms:created>
  <dcterms:modified xsi:type="dcterms:W3CDTF">2025-07-09T06:15:16Z</dcterms:modified>
</cp:coreProperties>
</file>