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79" r:id="rId5"/>
    <p:sldId id="268" r:id="rId6"/>
    <p:sldId id="267" r:id="rId7"/>
    <p:sldId id="269" r:id="rId8"/>
    <p:sldId id="272" r:id="rId9"/>
    <p:sldId id="274" r:id="rId10"/>
    <p:sldId id="275" r:id="rId11"/>
    <p:sldId id="276" r:id="rId12"/>
    <p:sldId id="277" r:id="rId13"/>
    <p:sldId id="271"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772B353-FB14-4729-8629-93AF39B60163}"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67715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772B353-FB14-4729-8629-93AF39B60163}"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84392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772B353-FB14-4729-8629-93AF39B60163}"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405132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772B353-FB14-4729-8629-93AF39B60163}"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376712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72B353-FB14-4729-8629-93AF39B60163}"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17251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772B353-FB14-4729-8629-93AF39B60163}"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12348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772B353-FB14-4729-8629-93AF39B60163}" type="datetimeFigureOut">
              <a:rPr lang="en-GB" smtClean="0"/>
              <a:t>14/07/2025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07506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772B353-FB14-4729-8629-93AF39B60163}" type="datetimeFigureOut">
              <a:rPr lang="en-GB" smtClean="0"/>
              <a:t>14/07/2025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30399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2B353-FB14-4729-8629-93AF39B60163}" type="datetimeFigureOut">
              <a:rPr lang="en-GB" smtClean="0"/>
              <a:t>14/07/2025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79527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72B353-FB14-4729-8629-93AF39B60163}"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76675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72B353-FB14-4729-8629-93AF39B60163}"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120611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2B353-FB14-4729-8629-93AF39B60163}" type="datetimeFigureOut">
              <a:rPr lang="en-GB" smtClean="0"/>
              <a:t>14/07/2025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C9F6-E267-48F2-8DAE-3C3174904289}" type="slidenum">
              <a:rPr lang="en-GB" smtClean="0"/>
              <a:t>‹#›</a:t>
            </a:fld>
            <a:endParaRPr lang="en-GB"/>
          </a:p>
        </p:txBody>
      </p:sp>
    </p:spTree>
    <p:extLst>
      <p:ext uri="{BB962C8B-B14F-4D97-AF65-F5344CB8AC3E}">
        <p14:creationId xmlns:p14="http://schemas.microsoft.com/office/powerpoint/2010/main" val="294707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eb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normAutofit/>
          </a:bodyPr>
          <a:lstStyle/>
          <a:p>
            <a:r>
              <a:rPr lang="en-US" sz="4000" dirty="0">
                <a:latin typeface="Arial Black" panose="020B0A04020102020204" pitchFamily="34" charset="0"/>
              </a:rPr>
              <a:t>HST 103: History of Bangladesh</a:t>
            </a:r>
            <a:endParaRPr lang="en-GB" sz="4000" dirty="0">
              <a:latin typeface="Arial Black" panose="020B0A04020102020204" pitchFamily="34" charset="0"/>
            </a:endParaRPr>
          </a:p>
        </p:txBody>
      </p:sp>
      <p:sp>
        <p:nvSpPr>
          <p:cNvPr id="3" name="Subtitle 2"/>
          <p:cNvSpPr>
            <a:spLocks noGrp="1"/>
          </p:cNvSpPr>
          <p:nvPr>
            <p:ph type="subTitle" idx="1"/>
          </p:nvPr>
        </p:nvSpPr>
        <p:spPr>
          <a:xfrm>
            <a:off x="1524000" y="3958046"/>
            <a:ext cx="9144000" cy="1299754"/>
          </a:xfrm>
        </p:spPr>
        <p:txBody>
          <a:bodyPr/>
          <a:lstStyle/>
          <a:p>
            <a:r>
              <a:rPr lang="en-GB" b="1" dirty="0">
                <a:solidFill>
                  <a:schemeClr val="tx1">
                    <a:lumMod val="85000"/>
                    <a:lumOff val="15000"/>
                  </a:schemeClr>
                </a:solidFill>
                <a:latin typeface="Arial Black" panose="020B0A04020102020204" pitchFamily="34" charset="0"/>
              </a:rPr>
              <a:t>Topic – 7: Famines in Bengal </a:t>
            </a:r>
            <a:endParaRPr lang="en-GB" dirty="0">
              <a:solidFill>
                <a:schemeClr val="tx1">
                  <a:lumMod val="85000"/>
                  <a:lumOff val="15000"/>
                </a:schemeClr>
              </a:solidFill>
              <a:latin typeface="Arial Black" panose="020B0A04020102020204" pitchFamily="34" charset="0"/>
            </a:endParaRPr>
          </a:p>
        </p:txBody>
      </p:sp>
    </p:spTree>
    <p:extLst>
      <p:ext uri="{BB962C8B-B14F-4D97-AF65-F5344CB8AC3E}">
        <p14:creationId xmlns:p14="http://schemas.microsoft.com/office/powerpoint/2010/main" val="1637946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BAEB-EB5A-36D9-192A-FBE2813AB960}"/>
              </a:ext>
            </a:extLst>
          </p:cNvPr>
          <p:cNvSpPr>
            <a:spLocks noGrp="1"/>
          </p:cNvSpPr>
          <p:nvPr>
            <p:ph type="title"/>
          </p:nvPr>
        </p:nvSpPr>
        <p:spPr>
          <a:xfrm>
            <a:off x="838200" y="365125"/>
            <a:ext cx="10515600" cy="217971"/>
          </a:xfrm>
        </p:spPr>
        <p:txBody>
          <a:bodyPr>
            <a:normAutofit fontScale="90000"/>
          </a:bodyPr>
          <a:lstStyle/>
          <a:p>
            <a:r>
              <a:rPr lang="en-US" b="1" dirty="0"/>
              <a:t>              Administrative Causes contd.</a:t>
            </a:r>
            <a:endParaRPr lang="en-US" dirty="0"/>
          </a:p>
        </p:txBody>
      </p:sp>
      <p:sp>
        <p:nvSpPr>
          <p:cNvPr id="3" name="Content Placeholder 2">
            <a:extLst>
              <a:ext uri="{FF2B5EF4-FFF2-40B4-BE49-F238E27FC236}">
                <a16:creationId xmlns:a16="http://schemas.microsoft.com/office/drawing/2014/main" id="{530938DB-28C0-2278-2060-427E0B6D887B}"/>
              </a:ext>
            </a:extLst>
          </p:cNvPr>
          <p:cNvSpPr>
            <a:spLocks noGrp="1"/>
          </p:cNvSpPr>
          <p:nvPr>
            <p:ph idx="1"/>
          </p:nvPr>
        </p:nvSpPr>
        <p:spPr>
          <a:xfrm>
            <a:off x="838200" y="927651"/>
            <a:ext cx="10515600" cy="5565223"/>
          </a:xfrm>
        </p:spPr>
        <p:txBody>
          <a:bodyPr>
            <a:normAutofit lnSpcReduction="10000"/>
          </a:bodyPr>
          <a:lstStyle/>
          <a:p>
            <a:r>
              <a:rPr lang="en-US" b="1" dirty="0"/>
              <a:t>Price Inflation and Hoarding: </a:t>
            </a:r>
            <a:r>
              <a:rPr lang="en-US" dirty="0"/>
              <a:t>High inflation partly due to OPEC oil price crisis and then flood-related disruptions and panic, rice prices skyrocketed. Traders and middlemen hoarded food, worsening market availability. By mid-1974, the price of rice more than doubled in many areas.</a:t>
            </a:r>
            <a:endParaRPr lang="en-US" b="1" dirty="0"/>
          </a:p>
          <a:p>
            <a:r>
              <a:rPr lang="en-US" b="1" dirty="0"/>
              <a:t>Smuggling</a:t>
            </a:r>
            <a:r>
              <a:rPr lang="en-US" dirty="0"/>
              <a:t>: Food grains were smuggled to neighboring countries, further reducing domestic supply.</a:t>
            </a:r>
          </a:p>
          <a:p>
            <a:r>
              <a:rPr lang="en-US" b="1" dirty="0"/>
              <a:t>Ineffective Relief Efforts</a:t>
            </a:r>
            <a:r>
              <a:rPr lang="en-US" dirty="0"/>
              <a:t>: Food aid was often used for budget support and public sector wages rather than direct famine relief.</a:t>
            </a:r>
          </a:p>
          <a:p>
            <a:r>
              <a:rPr lang="en-US" b="1" dirty="0"/>
              <a:t>Weak Governance and Corruption</a:t>
            </a:r>
            <a:r>
              <a:rPr lang="en-US" dirty="0"/>
              <a:t>: The new government, led by Sheikh Mujibur Rahman, struggled to manage the crisis efficiently. Corruption and inefficiency in local administration delayed relief efforts. Bureaucratic delays in importing food also worsened the crisis.</a:t>
            </a:r>
          </a:p>
        </p:txBody>
      </p:sp>
    </p:spTree>
    <p:extLst>
      <p:ext uri="{BB962C8B-B14F-4D97-AF65-F5344CB8AC3E}">
        <p14:creationId xmlns:p14="http://schemas.microsoft.com/office/powerpoint/2010/main" val="218185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3F49-255F-7207-B5DD-8227A7277BE6}"/>
              </a:ext>
            </a:extLst>
          </p:cNvPr>
          <p:cNvSpPr>
            <a:spLocks noGrp="1"/>
          </p:cNvSpPr>
          <p:nvPr>
            <p:ph type="title"/>
          </p:nvPr>
        </p:nvSpPr>
        <p:spPr/>
        <p:txBody>
          <a:bodyPr/>
          <a:lstStyle/>
          <a:p>
            <a:r>
              <a:rPr lang="en-US" dirty="0"/>
              <a:t>                    </a:t>
            </a:r>
            <a:r>
              <a:rPr lang="en-US" b="1" dirty="0"/>
              <a:t>Consequences</a:t>
            </a:r>
          </a:p>
        </p:txBody>
      </p:sp>
      <p:sp>
        <p:nvSpPr>
          <p:cNvPr id="3" name="Content Placeholder 2">
            <a:extLst>
              <a:ext uri="{FF2B5EF4-FFF2-40B4-BE49-F238E27FC236}">
                <a16:creationId xmlns:a16="http://schemas.microsoft.com/office/drawing/2014/main" id="{E6F0E669-6447-4429-4B00-B42D555188D8}"/>
              </a:ext>
            </a:extLst>
          </p:cNvPr>
          <p:cNvSpPr>
            <a:spLocks noGrp="1"/>
          </p:cNvSpPr>
          <p:nvPr>
            <p:ph idx="1"/>
          </p:nvPr>
        </p:nvSpPr>
        <p:spPr/>
        <p:txBody>
          <a:bodyPr>
            <a:normAutofit fontScale="85000" lnSpcReduction="20000"/>
          </a:bodyPr>
          <a:lstStyle/>
          <a:p>
            <a:pPr marL="0" indent="0">
              <a:buNone/>
            </a:pPr>
            <a:r>
              <a:rPr lang="en-US" dirty="0"/>
              <a:t>The immediate and devastating consequences of the famine included:</a:t>
            </a:r>
          </a:p>
          <a:p>
            <a:r>
              <a:rPr lang="en-US" b="1" dirty="0"/>
              <a:t>Human Casualties</a:t>
            </a:r>
            <a:r>
              <a:rPr lang="en-US" dirty="0"/>
              <a:t>: Estimated death toll 1.5 million people, primarily due to starvation and disease. The most affected were rural landless laborers and poor urban families.</a:t>
            </a:r>
          </a:p>
          <a:p>
            <a:r>
              <a:rPr lang="en-US" dirty="0"/>
              <a:t>Disproportionate </a:t>
            </a:r>
            <a:r>
              <a:rPr lang="en-US" b="1" dirty="0"/>
              <a:t>Impact on the Poor</a:t>
            </a:r>
            <a:r>
              <a:rPr lang="en-US" dirty="0"/>
              <a:t>: Wage laborers, non-landowners, and the rural poor were the most severely affected, experiencing the highest mortality rates.</a:t>
            </a:r>
          </a:p>
          <a:p>
            <a:r>
              <a:rPr lang="en-US" b="1" dirty="0"/>
              <a:t>Political Instability and Loss of Legitimacy</a:t>
            </a:r>
            <a:r>
              <a:rPr lang="en-US" dirty="0"/>
              <a:t>: The famine severely eroded public trust and caused a crisis of legitimacy for the then-ruling Awami League government. This discontent contributed to the political violence and military takeovers that followed in the subsequent years.</a:t>
            </a:r>
          </a:p>
          <a:p>
            <a:r>
              <a:rPr lang="en-US" b="1" dirty="0"/>
              <a:t>Social and Psychological Trauma</a:t>
            </a:r>
            <a:r>
              <a:rPr lang="en-US" dirty="0"/>
              <a:t>: The collective experience of the famine left deep social and psychological scars on the population, particularly in the hardest-hit regions.</a:t>
            </a:r>
          </a:p>
        </p:txBody>
      </p:sp>
    </p:spTree>
    <p:extLst>
      <p:ext uri="{BB962C8B-B14F-4D97-AF65-F5344CB8AC3E}">
        <p14:creationId xmlns:p14="http://schemas.microsoft.com/office/powerpoint/2010/main" val="132927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69C0-0C36-75A5-395A-AD38F36E3A2D}"/>
              </a:ext>
            </a:extLst>
          </p:cNvPr>
          <p:cNvSpPr>
            <a:spLocks noGrp="1"/>
          </p:cNvSpPr>
          <p:nvPr>
            <p:ph type="title"/>
          </p:nvPr>
        </p:nvSpPr>
        <p:spPr/>
        <p:txBody>
          <a:bodyPr/>
          <a:lstStyle/>
          <a:p>
            <a:r>
              <a:rPr lang="en-US" sz="4400" b="1" dirty="0"/>
              <a:t>                       </a:t>
            </a:r>
            <a:r>
              <a:rPr lang="en-US" sz="4400" b="1" dirty="0">
                <a:latin typeface="Arial Black" panose="020B0A04020102020204" pitchFamily="34" charset="0"/>
              </a:rPr>
              <a:t>Famine of 1974</a:t>
            </a:r>
            <a:endParaRPr lang="en-US" b="1"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9E1CF2F7-EF04-F507-5611-EE0F6EBB62E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199" y="1825624"/>
            <a:ext cx="4034883" cy="4351338"/>
          </a:xfrm>
        </p:spPr>
      </p:pic>
      <p:pic>
        <p:nvPicPr>
          <p:cNvPr id="8" name="Content Placeholder 7">
            <a:extLst>
              <a:ext uri="{FF2B5EF4-FFF2-40B4-BE49-F238E27FC236}">
                <a16:creationId xmlns:a16="http://schemas.microsoft.com/office/drawing/2014/main" id="{509185AF-791A-317F-6467-5FDB81688B8B}"/>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69313" y="1943485"/>
            <a:ext cx="5181600" cy="4115617"/>
          </a:xfrm>
        </p:spPr>
      </p:pic>
    </p:spTree>
    <p:extLst>
      <p:ext uri="{BB962C8B-B14F-4D97-AF65-F5344CB8AC3E}">
        <p14:creationId xmlns:p14="http://schemas.microsoft.com/office/powerpoint/2010/main" val="290938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57FB-EC8B-F347-877E-7E01A6BE2194}"/>
              </a:ext>
            </a:extLst>
          </p:cNvPr>
          <p:cNvSpPr>
            <a:spLocks noGrp="1"/>
          </p:cNvSpPr>
          <p:nvPr>
            <p:ph type="title"/>
          </p:nvPr>
        </p:nvSpPr>
        <p:spPr/>
        <p:txBody>
          <a:bodyPr>
            <a:normAutofit/>
          </a:bodyPr>
          <a:lstStyle/>
          <a:p>
            <a:pPr algn="ctr"/>
            <a:r>
              <a:rPr lang="en-US" sz="7200" b="1" dirty="0"/>
              <a:t>Famine of 1974</a:t>
            </a:r>
          </a:p>
        </p:txBody>
      </p:sp>
      <p:pic>
        <p:nvPicPr>
          <p:cNvPr id="5" name="Content Placeholder 4">
            <a:extLst>
              <a:ext uri="{FF2B5EF4-FFF2-40B4-BE49-F238E27FC236}">
                <a16:creationId xmlns:a16="http://schemas.microsoft.com/office/drawing/2014/main" id="{6777DC50-9869-B319-A356-1E3C21391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101" y="1690688"/>
            <a:ext cx="5273188" cy="4937760"/>
          </a:xfrm>
        </p:spPr>
      </p:pic>
      <p:pic>
        <p:nvPicPr>
          <p:cNvPr id="4" name="Picture 3">
            <a:extLst>
              <a:ext uri="{FF2B5EF4-FFF2-40B4-BE49-F238E27FC236}">
                <a16:creationId xmlns:a16="http://schemas.microsoft.com/office/drawing/2014/main" id="{D6F2F242-AADB-A30C-E7DC-BB8DB6CA5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682" y="1833423"/>
            <a:ext cx="4669118" cy="4795025"/>
          </a:xfrm>
          <a:prstGeom prst="rect">
            <a:avLst/>
          </a:prstGeom>
        </p:spPr>
      </p:pic>
    </p:spTree>
    <p:extLst>
      <p:ext uri="{BB962C8B-B14F-4D97-AF65-F5344CB8AC3E}">
        <p14:creationId xmlns:p14="http://schemas.microsoft.com/office/powerpoint/2010/main" val="192245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D19B-CD4E-CAFA-749A-AE7594AD59A3}"/>
              </a:ext>
            </a:extLst>
          </p:cNvPr>
          <p:cNvSpPr>
            <a:spLocks noGrp="1"/>
          </p:cNvSpPr>
          <p:nvPr>
            <p:ph type="title"/>
          </p:nvPr>
        </p:nvSpPr>
        <p:spPr>
          <a:xfrm flipV="1">
            <a:off x="838200" y="319406"/>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2C5577F-B1D9-4E23-7ECF-C828E4E76F49}"/>
              </a:ext>
            </a:extLst>
          </p:cNvPr>
          <p:cNvSpPr>
            <a:spLocks noGrp="1"/>
          </p:cNvSpPr>
          <p:nvPr>
            <p:ph idx="1"/>
          </p:nvPr>
        </p:nvSpPr>
        <p:spPr>
          <a:xfrm>
            <a:off x="838200" y="596348"/>
            <a:ext cx="10515600" cy="6567116"/>
          </a:xfrm>
        </p:spPr>
        <p:txBody>
          <a:bodyPr>
            <a:noAutofit/>
          </a:bodyPr>
          <a:lstStyle/>
          <a:p>
            <a:r>
              <a:rPr lang="as-IN" sz="1800" dirty="0"/>
              <a:t>ভীষণ ক্ষুধার্ত আছিঃ উদরে, শরীরবৃত্ত ব্যেপে</a:t>
            </a:r>
            <a:br>
              <a:rPr lang="as-IN" sz="1800" dirty="0"/>
            </a:br>
            <a:r>
              <a:rPr lang="as-IN" sz="1800" dirty="0"/>
              <a:t>অনুভূত হতে থাকে- প্রতিপলে- সর্বগ্রাসী ক্ষুধা</a:t>
            </a:r>
            <a:br>
              <a:rPr lang="as-IN" sz="1800" dirty="0"/>
            </a:br>
            <a:r>
              <a:rPr lang="as-IN" sz="1800" dirty="0"/>
              <a:t>অনাবৃষ্টি- যেমন চৈত্রের শষ্যক্ষেত্রে- জ্বেলে দ্যায়</a:t>
            </a:r>
            <a:br>
              <a:rPr lang="as-IN" sz="1800" dirty="0"/>
            </a:br>
            <a:r>
              <a:rPr lang="as-IN" sz="1800" dirty="0"/>
              <a:t>প্রভুত দাহন- তেমনি ক্ষুধার জ্বালা, জ্বলে দেহ</a:t>
            </a:r>
            <a:br>
              <a:rPr lang="as-IN" sz="1800" dirty="0"/>
            </a:br>
            <a:r>
              <a:rPr lang="as-IN" sz="1800" dirty="0"/>
              <a:t>দু’বেলা দু’মুঠো পেলে মোটে নেই অন্য কোন দাবী</a:t>
            </a:r>
            <a:br>
              <a:rPr lang="as-IN" sz="1800" dirty="0"/>
            </a:br>
            <a:r>
              <a:rPr lang="as-IN" sz="1800" dirty="0"/>
              <a:t>অনেকে অনেক কিছু চেয়ে নিচ্ছে, সকলেই চায়ঃ</a:t>
            </a:r>
            <a:br>
              <a:rPr lang="as-IN" sz="1800" dirty="0"/>
            </a:br>
            <a:r>
              <a:rPr lang="as-IN" sz="1800" dirty="0"/>
              <a:t>বাড়ি, গাড়ি, টাকা কড়ি- কারো বা খ্যাতির লোভ আছে</a:t>
            </a:r>
            <a:br>
              <a:rPr lang="as-IN" sz="1800" dirty="0"/>
            </a:br>
            <a:r>
              <a:rPr lang="as-IN" sz="1800" dirty="0"/>
              <a:t>আমার সামান্য দাবী পুড়ে যাচ্ছে পেটের প্রান্তর-</a:t>
            </a:r>
            <a:br>
              <a:rPr lang="as-IN" sz="1800" dirty="0"/>
            </a:br>
            <a:r>
              <a:rPr lang="as-IN" sz="1800" dirty="0"/>
              <a:t>ভাত চাই- এই চাওয়া সরাসরি- ঠান্ডা বা গরম</a:t>
            </a:r>
            <a:br>
              <a:rPr lang="as-IN" sz="1800" dirty="0"/>
            </a:br>
            <a:r>
              <a:rPr lang="as-IN" sz="1800" dirty="0"/>
              <a:t>সরু বা দারুণ মোটা রেশনের লাল চাল হ’লে</a:t>
            </a:r>
            <a:br>
              <a:rPr lang="as-IN" sz="1800" dirty="0"/>
            </a:br>
            <a:r>
              <a:rPr lang="as-IN" sz="1800" dirty="0"/>
              <a:t>কোনো ক্ষতি নেই- মাটির শানকি ভর্তি ভাত চাই</a:t>
            </a:r>
            <a:endParaRPr lang="en-US" sz="1800" dirty="0"/>
          </a:p>
          <a:p>
            <a:pPr marL="0" indent="0">
              <a:buNone/>
            </a:pPr>
            <a:r>
              <a:rPr lang="en-US" sz="1800" dirty="0"/>
              <a:t>-------------------------------------------</a:t>
            </a:r>
            <a:br>
              <a:rPr lang="as-IN" sz="1800" dirty="0"/>
            </a:br>
            <a:r>
              <a:rPr lang="en-US" sz="1800" dirty="0"/>
              <a:t> -----------------------------</a:t>
            </a:r>
            <a:br>
              <a:rPr lang="as-IN" sz="1800" dirty="0"/>
            </a:br>
            <a:r>
              <a:rPr lang="en-US" sz="1800"/>
              <a:t>  </a:t>
            </a:r>
            <a:r>
              <a:rPr lang="en-US" sz="1800" dirty="0"/>
              <a:t>------------</a:t>
            </a:r>
            <a:br>
              <a:rPr lang="as-IN" sz="1800" dirty="0"/>
            </a:br>
            <a:r>
              <a:rPr lang="as-IN" sz="1800" dirty="0"/>
              <a:t>উড্ডীন পতাকাসহ খাদ্যমন্ত্রী ও মন্ত্রীর গাড়ী</a:t>
            </a:r>
            <a:br>
              <a:rPr lang="as-IN" sz="1800" dirty="0"/>
            </a:br>
            <a:r>
              <a:rPr lang="as-IN" sz="1800" dirty="0"/>
              <a:t>আমার ক্ষুধার কাছে কিছুই ফেলনা নয় আজ</a:t>
            </a:r>
            <a:br>
              <a:rPr lang="as-IN" sz="1800" dirty="0"/>
            </a:br>
            <a:r>
              <a:rPr lang="as-IN" sz="1800" dirty="0"/>
              <a:t>ভাত দে হারামজাদা,</a:t>
            </a:r>
            <a:br>
              <a:rPr lang="as-IN" sz="1800" dirty="0"/>
            </a:br>
            <a:r>
              <a:rPr lang="as-IN" sz="1800" dirty="0"/>
              <a:t>তা না হলে মানচিত্র খাবো।</a:t>
            </a:r>
            <a:br>
              <a:rPr lang="as-IN" sz="1800" dirty="0"/>
            </a:br>
            <a:br>
              <a:rPr lang="as-IN" sz="1800" dirty="0"/>
            </a:br>
            <a:r>
              <a:rPr lang="as-IN" sz="1800" dirty="0"/>
              <a:t>***কবি রফিক আজাদ</a:t>
            </a:r>
            <a:endParaRPr lang="en-US" sz="1800" dirty="0"/>
          </a:p>
        </p:txBody>
      </p:sp>
      <p:pic>
        <p:nvPicPr>
          <p:cNvPr id="5" name="Picture 4">
            <a:extLst>
              <a:ext uri="{FF2B5EF4-FFF2-40B4-BE49-F238E27FC236}">
                <a16:creationId xmlns:a16="http://schemas.microsoft.com/office/drawing/2014/main" id="{00E71E9C-13CE-DA53-CE8C-F90E4E743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835" y="861391"/>
            <a:ext cx="4373217" cy="4863547"/>
          </a:xfrm>
          <a:prstGeom prst="rect">
            <a:avLst/>
          </a:prstGeom>
        </p:spPr>
      </p:pic>
    </p:spTree>
    <p:extLst>
      <p:ext uri="{BB962C8B-B14F-4D97-AF65-F5344CB8AC3E}">
        <p14:creationId xmlns:p14="http://schemas.microsoft.com/office/powerpoint/2010/main" val="42942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456" y="1619794"/>
            <a:ext cx="10750733" cy="5003075"/>
          </a:xfrm>
        </p:spPr>
        <p:txBody>
          <a:bodyPr>
            <a:normAutofit fontScale="85000"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During World War II, the Bengal Famine of 1943 was human-caused (anthropogenic) in the Bengal province, present-day Bangladesh, West Bengal, and eastern India</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estimated 0.8–3.8 million people died, in the Bengal region- Bangladesh and West Bengal, from starvation, malaria and other diseases aggravated by malnutrition, population displacement, unsanitary conditions, and lack of health care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Millions were impoverished - crisis overwhelmed large segments of the economy and catastrophically disrupted the social fabric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Families disintegrated - men sold their small farms and left home to look for work or to join the British Indian Army, and women and children became homeless migrants, often traveling to Calcutta or other large cities in search of organized relief</a:t>
            </a:r>
          </a:p>
          <a:p>
            <a:pPr>
              <a:buFont typeface="Wingdings" panose="05000000000000000000" pitchFamily="2" charset="2"/>
              <a:buChar char="§"/>
            </a:pPr>
            <a:r>
              <a:rPr lang="en-US" dirty="0"/>
              <a:t>“</a:t>
            </a:r>
            <a:r>
              <a:rPr lang="en-US" b="1" dirty="0"/>
              <a:t>Entitlement Failure” (Amartya Sen’s theory) </a:t>
            </a:r>
            <a:r>
              <a:rPr lang="en-US" dirty="0"/>
              <a:t>– failure of people’s access to food and other essentials due to loss of income, unemployment or disruptions in food distribution system</a:t>
            </a:r>
          </a:p>
        </p:txBody>
      </p:sp>
      <p:sp>
        <p:nvSpPr>
          <p:cNvPr id="2" name="Rectangle 1"/>
          <p:cNvSpPr/>
          <p:nvPr/>
        </p:nvSpPr>
        <p:spPr>
          <a:xfrm>
            <a:off x="0" y="0"/>
            <a:ext cx="12192000" cy="122790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lvl="0" algn="ctr">
              <a:lnSpc>
                <a:spcPct val="90000"/>
              </a:lnSpc>
              <a:spcBef>
                <a:spcPts val="1000"/>
              </a:spcBef>
            </a:pPr>
            <a:r>
              <a:rPr lang="en-US" sz="4000" dirty="0">
                <a:solidFill>
                  <a:prstClr val="black"/>
                </a:solidFill>
                <a:latin typeface="Arial Black" panose="020B0A04020102020204" pitchFamily="34" charset="0"/>
              </a:rPr>
              <a:t>The Bengal Famine of 1943 </a:t>
            </a:r>
          </a:p>
        </p:txBody>
      </p:sp>
    </p:spTree>
    <p:extLst>
      <p:ext uri="{BB962C8B-B14F-4D97-AF65-F5344CB8AC3E}">
        <p14:creationId xmlns:p14="http://schemas.microsoft.com/office/powerpoint/2010/main" val="324544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1319350"/>
            <a:ext cx="10672355" cy="5538650"/>
          </a:xfrm>
        </p:spPr>
        <p:txBody>
          <a:bodyPr>
            <a:normAutofit/>
          </a:bodyPr>
          <a:lstStyle/>
          <a:p>
            <a:pPr>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Japanese invasion of Burma</a:t>
            </a:r>
          </a:p>
          <a:p>
            <a:r>
              <a:rPr lang="en-GB" sz="2600" dirty="0">
                <a:latin typeface="Times New Roman" panose="02020603050405020304" pitchFamily="18" charset="0"/>
                <a:cs typeface="Times New Roman" panose="02020603050405020304" pitchFamily="18" charset="0"/>
              </a:rPr>
              <a:t>Destruction of transport system</a:t>
            </a:r>
          </a:p>
          <a:p>
            <a:r>
              <a:rPr lang="en-GB" sz="2600" dirty="0">
                <a:latin typeface="Times New Roman" panose="02020603050405020304" pitchFamily="18" charset="0"/>
                <a:cs typeface="Times New Roman" panose="02020603050405020304" pitchFamily="18" charset="0"/>
              </a:rPr>
              <a:t>Food hoarding and Price hiking</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1942–1945: Military build-up, inflation, and displacement</a:t>
            </a:r>
          </a:p>
          <a:p>
            <a:pPr>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March 1942: Denial policies</a:t>
            </a:r>
            <a:r>
              <a:rPr lang="en-US" sz="2600" dirty="0">
                <a:latin typeface="Times New Roman" panose="02020603050405020304" pitchFamily="18" charset="0"/>
                <a:cs typeface="Times New Roman" panose="02020603050405020304" pitchFamily="18" charset="0"/>
              </a:rPr>
              <a:t> –  “Confiscation/reserve of rice" as well as “Boat Denial” and “Scorched Earth” policies were carried out by the British Government in several southern districts that were expected to have surpluses of rice</a:t>
            </a:r>
          </a:p>
          <a:p>
            <a:pPr>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Provincial trade barriers</a:t>
            </a:r>
            <a:r>
              <a:rPr lang="en-US" sz="2600" dirty="0">
                <a:latin typeface="Times New Roman" panose="02020603050405020304" pitchFamily="18" charset="0"/>
                <a:cs typeface="Times New Roman" panose="02020603050405020304" pitchFamily="18" charset="0"/>
              </a:rPr>
              <a:t> – Punjab banned exports of wheat, the Central Provinces prohibited the export of foodgrains, and Madras banned rice exports, followed by export bans in Bengal and its neighboring provinces of Bihar and Orissa</a:t>
            </a:r>
            <a:br>
              <a:rPr lang="en-US" sz="2600" dirty="0">
                <a:latin typeface="Times New Roman" panose="02020603050405020304" pitchFamily="18" charset="0"/>
                <a:cs typeface="Times New Roman" panose="02020603050405020304" pitchFamily="18" charset="0"/>
              </a:rPr>
            </a:br>
            <a:endParaRPr lang="en-GB" sz="2600" dirty="0">
              <a:latin typeface="Times New Roman" panose="02020603050405020304" pitchFamily="18" charset="0"/>
              <a:cs typeface="Times New Roman" panose="02020603050405020304" pitchFamily="18" charset="0"/>
            </a:endParaRPr>
          </a:p>
        </p:txBody>
      </p:sp>
      <p:sp>
        <p:nvSpPr>
          <p:cNvPr id="2" name="Rectangle 1"/>
          <p:cNvSpPr/>
          <p:nvPr/>
        </p:nvSpPr>
        <p:spPr>
          <a:xfrm>
            <a:off x="613954" y="404949"/>
            <a:ext cx="11578046"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lvl="0" algn="ctr">
              <a:lnSpc>
                <a:spcPct val="90000"/>
              </a:lnSpc>
              <a:spcBef>
                <a:spcPts val="1000"/>
              </a:spcBef>
            </a:pPr>
            <a:r>
              <a:rPr lang="en-US" sz="3200" b="1" dirty="0">
                <a:solidFill>
                  <a:prstClr val="black"/>
                </a:solidFill>
                <a:latin typeface="Arial Black" panose="020B0A04020102020204" pitchFamily="34" charset="0"/>
              </a:rPr>
              <a:t>Immediate Causes</a:t>
            </a:r>
          </a:p>
        </p:txBody>
      </p:sp>
    </p:spTree>
    <p:extLst>
      <p:ext uri="{BB962C8B-B14F-4D97-AF65-F5344CB8AC3E}">
        <p14:creationId xmlns:p14="http://schemas.microsoft.com/office/powerpoint/2010/main" val="63665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0AC8-0F82-17BD-3F35-A439D3BE8839}"/>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84CC7464-E5BE-CE6D-721E-F61E72E13C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46814"/>
            <a:ext cx="5181600" cy="3108960"/>
          </a:xfrm>
        </p:spPr>
      </p:pic>
      <p:pic>
        <p:nvPicPr>
          <p:cNvPr id="12" name="Content Placeholder 11">
            <a:extLst>
              <a:ext uri="{FF2B5EF4-FFF2-40B4-BE49-F238E27FC236}">
                <a16:creationId xmlns:a16="http://schemas.microsoft.com/office/drawing/2014/main" id="{78106730-AF2C-845C-77C1-555749F6008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46814"/>
            <a:ext cx="5181600" cy="3108960"/>
          </a:xfrm>
        </p:spPr>
      </p:pic>
    </p:spTree>
    <p:extLst>
      <p:ext uri="{BB962C8B-B14F-4D97-AF65-F5344CB8AC3E}">
        <p14:creationId xmlns:p14="http://schemas.microsoft.com/office/powerpoint/2010/main" val="181689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rial Black" panose="020B0A04020102020204" pitchFamily="34" charset="0"/>
              </a:rPr>
              <a:t>Impact</a:t>
            </a:r>
          </a:p>
        </p:txBody>
      </p:sp>
      <p:sp>
        <p:nvSpPr>
          <p:cNvPr id="3" name="Content Placeholder 2"/>
          <p:cNvSpPr>
            <a:spLocks noGrp="1"/>
          </p:cNvSpPr>
          <p:nvPr>
            <p:ph idx="1"/>
          </p:nvPr>
        </p:nvSpPr>
        <p:spPr/>
        <p:txBody>
          <a:bodyPr/>
          <a:lstStyle/>
          <a:p>
            <a:r>
              <a:rPr lang="en-US" b="1" dirty="0"/>
              <a:t>Death of millions, suffering and displacement of numerous people</a:t>
            </a:r>
          </a:p>
          <a:p>
            <a:r>
              <a:rPr lang="en-US" b="1" dirty="0"/>
              <a:t>Long lasting trauma in the people’s mindset</a:t>
            </a:r>
          </a:p>
          <a:p>
            <a:r>
              <a:rPr lang="en-US" b="1" dirty="0"/>
              <a:t>Collapse of the agricultural system in Bengal</a:t>
            </a:r>
          </a:p>
          <a:p>
            <a:r>
              <a:rPr lang="en-US" b="1" dirty="0"/>
              <a:t>Long term demographic and social effects leading to farther suffering</a:t>
            </a:r>
          </a:p>
          <a:p>
            <a:pPr marL="0" indent="0">
              <a:buNone/>
            </a:pPr>
            <a:r>
              <a:rPr lang="en-US" b="1" dirty="0"/>
              <a:t>(reminds us of the movie “</a:t>
            </a:r>
            <a:r>
              <a:rPr lang="en-US" b="1" dirty="0" err="1"/>
              <a:t>Ashoni</a:t>
            </a:r>
            <a:r>
              <a:rPr lang="en-US" b="1" dirty="0"/>
              <a:t> </a:t>
            </a:r>
            <a:r>
              <a:rPr lang="en-US" b="1" dirty="0" err="1"/>
              <a:t>Sonket</a:t>
            </a:r>
            <a:r>
              <a:rPr lang="en-US" b="1" dirty="0"/>
              <a:t>” by Satyajit Ray, which is based on </a:t>
            </a:r>
            <a:r>
              <a:rPr lang="en-US" b="1" dirty="0" err="1"/>
              <a:t>Bibhutibhushan</a:t>
            </a:r>
            <a:r>
              <a:rPr lang="en-US" b="1" dirty="0"/>
              <a:t> </a:t>
            </a:r>
            <a:r>
              <a:rPr lang="en-US" b="1" dirty="0" err="1"/>
              <a:t>Bandyapadhaya’s</a:t>
            </a:r>
            <a:r>
              <a:rPr lang="en-US" b="1" dirty="0"/>
              <a:t> novel of the same name)</a:t>
            </a:r>
          </a:p>
          <a:p>
            <a:pPr marL="0" indent="0">
              <a:buNone/>
            </a:pPr>
            <a:endParaRPr lang="en-US" b="1" dirty="0"/>
          </a:p>
          <a:p>
            <a:endParaRPr lang="en-US" dirty="0"/>
          </a:p>
        </p:txBody>
      </p:sp>
    </p:spTree>
    <p:extLst>
      <p:ext uri="{BB962C8B-B14F-4D97-AF65-F5344CB8AC3E}">
        <p14:creationId xmlns:p14="http://schemas.microsoft.com/office/powerpoint/2010/main" val="192949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7001977" y="183982"/>
            <a:ext cx="4266760" cy="3200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982"/>
            <a:ext cx="5882216" cy="32502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29355"/>
            <a:ext cx="5425016" cy="30048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709" y="3891454"/>
            <a:ext cx="5177270" cy="2966546"/>
          </a:xfrm>
          <a:prstGeom prst="rect">
            <a:avLst/>
          </a:prstGeom>
        </p:spPr>
      </p:pic>
    </p:spTree>
    <p:extLst>
      <p:ext uri="{BB962C8B-B14F-4D97-AF65-F5344CB8AC3E}">
        <p14:creationId xmlns:p14="http://schemas.microsoft.com/office/powerpoint/2010/main" val="162334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a:t>
            </a:r>
            <a:r>
              <a:rPr lang="en-US" b="1" dirty="0" err="1"/>
              <a:t>Ashoni</a:t>
            </a:r>
            <a:r>
              <a:rPr lang="en-US" b="1" dirty="0"/>
              <a:t> </a:t>
            </a:r>
            <a:r>
              <a:rPr lang="en-US" b="1" dirty="0" err="1"/>
              <a:t>Sanket</a:t>
            </a:r>
            <a:r>
              <a:rPr lang="en-US" b="1" dirty="0"/>
              <a:t>”, 1973</a:t>
            </a:r>
          </a:p>
        </p:txBody>
      </p:sp>
      <p:pic>
        <p:nvPicPr>
          <p:cNvPr id="1026" name="Picture 2" descr="Ashani Sanket Movie: Showtimes, Review, Songs, Trailer, Posters, News &amp;  Videos | eTim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8289" y="1947997"/>
            <a:ext cx="295275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tant Thunder (1973) - IMDb"/>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6715125" y="1754188"/>
            <a:ext cx="5476875" cy="449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6BB3-78DE-30EE-B20B-E65FF35A600D}"/>
              </a:ext>
            </a:extLst>
          </p:cNvPr>
          <p:cNvSpPr>
            <a:spLocks noGrp="1"/>
          </p:cNvSpPr>
          <p:nvPr>
            <p:ph type="title"/>
          </p:nvPr>
        </p:nvSpPr>
        <p:spPr/>
        <p:txBody>
          <a:bodyPr/>
          <a:lstStyle/>
          <a:p>
            <a:pPr algn="ctr"/>
            <a:r>
              <a:rPr lang="en-US" b="1" dirty="0"/>
              <a:t>Bangladesh Famine of 1974</a:t>
            </a:r>
          </a:p>
        </p:txBody>
      </p:sp>
      <p:sp>
        <p:nvSpPr>
          <p:cNvPr id="3" name="Content Placeholder 2">
            <a:extLst>
              <a:ext uri="{FF2B5EF4-FFF2-40B4-BE49-F238E27FC236}">
                <a16:creationId xmlns:a16="http://schemas.microsoft.com/office/drawing/2014/main" id="{101386E0-E537-FC7B-DD24-39656671BFB5}"/>
              </a:ext>
            </a:extLst>
          </p:cNvPr>
          <p:cNvSpPr>
            <a:spLocks noGrp="1"/>
          </p:cNvSpPr>
          <p:nvPr>
            <p:ph idx="1"/>
          </p:nvPr>
        </p:nvSpPr>
        <p:spPr>
          <a:xfrm>
            <a:off x="838200" y="2141537"/>
            <a:ext cx="10515600" cy="4351338"/>
          </a:xfrm>
        </p:spPr>
        <p:txBody>
          <a:bodyPr>
            <a:normAutofit lnSpcReduction="10000"/>
          </a:bodyPr>
          <a:lstStyle/>
          <a:p>
            <a:pPr marL="0" indent="0">
              <a:buNone/>
            </a:pPr>
            <a:r>
              <a:rPr lang="en-US" sz="3600" b="1" dirty="0">
                <a:latin typeface="Arial Narrow" panose="020B0606020202030204" pitchFamily="34" charset="0"/>
              </a:rPr>
              <a:t>Natural Causes</a:t>
            </a:r>
          </a:p>
          <a:p>
            <a:pPr>
              <a:buFont typeface="Wingdings" panose="05000000000000000000" pitchFamily="2" charset="2"/>
              <a:buChar char="v"/>
            </a:pPr>
            <a:r>
              <a:rPr lang="en-US" sz="3200" dirty="0"/>
              <a:t>Floods and Natural Disasters </a:t>
            </a:r>
          </a:p>
          <a:p>
            <a:r>
              <a:rPr lang="en-US" dirty="0"/>
              <a:t>In July–September 1974, massive floods affected large parts of central and northern Bangladesh. Around 36% of the cultivated land was submerged.</a:t>
            </a:r>
          </a:p>
          <a:p>
            <a:r>
              <a:rPr lang="en-US" dirty="0"/>
              <a:t>These floods destroyed significant portions of the '</a:t>
            </a:r>
            <a:r>
              <a:rPr lang="en-US" dirty="0" err="1"/>
              <a:t>aus</a:t>
            </a:r>
            <a:r>
              <a:rPr lang="en-US" dirty="0"/>
              <a:t>' (rice crop harvested in July-August) and damaged '</a:t>
            </a:r>
            <a:r>
              <a:rPr lang="en-US" dirty="0" err="1"/>
              <a:t>aman</a:t>
            </a:r>
            <a:r>
              <a:rPr lang="en-US" dirty="0"/>
              <a:t>' (rice crop transplanted in July-September) nurseries, leading to a substantial loss in food production. The floods also devastated the jute crop, a major source of income for rural populations.</a:t>
            </a:r>
          </a:p>
          <a:p>
            <a:endParaRPr lang="en-US" sz="3200" b="1" dirty="0"/>
          </a:p>
        </p:txBody>
      </p:sp>
    </p:spTree>
    <p:extLst>
      <p:ext uri="{BB962C8B-B14F-4D97-AF65-F5344CB8AC3E}">
        <p14:creationId xmlns:p14="http://schemas.microsoft.com/office/powerpoint/2010/main" val="39519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E9E2-93CF-15D8-446D-167611261313}"/>
              </a:ext>
            </a:extLst>
          </p:cNvPr>
          <p:cNvSpPr>
            <a:spLocks noGrp="1"/>
          </p:cNvSpPr>
          <p:nvPr>
            <p:ph type="title"/>
          </p:nvPr>
        </p:nvSpPr>
        <p:spPr>
          <a:xfrm>
            <a:off x="838200" y="-1"/>
            <a:ext cx="10515600" cy="821635"/>
          </a:xfrm>
        </p:spPr>
        <p:txBody>
          <a:bodyPr/>
          <a:lstStyle/>
          <a:p>
            <a:r>
              <a:rPr lang="en-US" b="1" dirty="0"/>
              <a:t>                 Administrative Causes</a:t>
            </a:r>
            <a:endParaRPr lang="en-US" dirty="0"/>
          </a:p>
        </p:txBody>
      </p:sp>
      <p:sp>
        <p:nvSpPr>
          <p:cNvPr id="3" name="Content Placeholder 2">
            <a:extLst>
              <a:ext uri="{FF2B5EF4-FFF2-40B4-BE49-F238E27FC236}">
                <a16:creationId xmlns:a16="http://schemas.microsoft.com/office/drawing/2014/main" id="{E1FB94CA-0389-7F06-B658-04AD1082560D}"/>
              </a:ext>
            </a:extLst>
          </p:cNvPr>
          <p:cNvSpPr>
            <a:spLocks noGrp="1"/>
          </p:cNvSpPr>
          <p:nvPr>
            <p:ph idx="1"/>
          </p:nvPr>
        </p:nvSpPr>
        <p:spPr>
          <a:xfrm>
            <a:off x="838200" y="821634"/>
            <a:ext cx="10515600" cy="6036366"/>
          </a:xfrm>
        </p:spPr>
        <p:txBody>
          <a:bodyPr>
            <a:normAutofit fontScale="92500" lnSpcReduction="10000"/>
          </a:bodyPr>
          <a:lstStyle/>
          <a:p>
            <a:pPr>
              <a:buFont typeface="Wingdings" panose="05000000000000000000" pitchFamily="2" charset="2"/>
              <a:buChar char="§"/>
            </a:pPr>
            <a:r>
              <a:rPr lang="en-US" b="1" dirty="0"/>
              <a:t>Refugee Crisis and Post-war Devastation</a:t>
            </a:r>
            <a:r>
              <a:rPr lang="en-US" dirty="0"/>
              <a:t>: The aftermath of the 1971 Liberation War left infrastructure broken, and millions were displaced or impoverished. The economy was fragile and dependent on foreign aid.</a:t>
            </a:r>
          </a:p>
          <a:p>
            <a:pPr>
              <a:buFont typeface="Wingdings" panose="05000000000000000000" pitchFamily="2" charset="2"/>
              <a:buChar char="§"/>
            </a:pPr>
            <a:r>
              <a:rPr lang="en-US" b="1" dirty="0"/>
              <a:t>Inadequate Food Stock Management: </a:t>
            </a:r>
            <a:r>
              <a:rPr lang="en-US" dirty="0"/>
              <a:t>The government had low public food grain stocks and limited capacity to import food due to acute foreign exchange shortages, exacerbated by the 1973 oil crisis and high international rice prices.</a:t>
            </a:r>
          </a:p>
          <a:p>
            <a:pPr>
              <a:buFont typeface="Wingdings" panose="05000000000000000000" pitchFamily="2" charset="2"/>
              <a:buChar char="§"/>
            </a:pPr>
            <a:r>
              <a:rPr lang="en-US" b="1" dirty="0"/>
              <a:t>US Food Aid Embargo</a:t>
            </a:r>
            <a:r>
              <a:rPr lang="en-US" dirty="0"/>
              <a:t>: The United States withheld food aid to Bangladesh for a year due to Bangladesh's trade with Cuba, significantly impacting the country's ability to cope with the crisis.</a:t>
            </a:r>
          </a:p>
          <a:p>
            <a:pPr>
              <a:buFont typeface="Wingdings" panose="05000000000000000000" pitchFamily="2" charset="2"/>
              <a:buChar char="§"/>
            </a:pPr>
            <a:r>
              <a:rPr lang="en-US" b="1" dirty="0"/>
              <a:t>Failure of Food Distribution System: </a:t>
            </a:r>
            <a:r>
              <a:rPr lang="en-US" dirty="0"/>
              <a:t>Though there was enough food in the country in aggregate, the distribution system was weak and mismanaged. The Public Food Distribution System (PFDS) could not reach the affected areas effectively.</a:t>
            </a:r>
          </a:p>
          <a:p>
            <a:pPr>
              <a:buFont typeface="Wingdings" panose="05000000000000000000" pitchFamily="2" charset="2"/>
              <a:buChar char="§"/>
            </a:pPr>
            <a:r>
              <a:rPr lang="en-US" b="1" dirty="0"/>
              <a:t>Flawed Rationing System</a:t>
            </a:r>
            <a:r>
              <a:rPr lang="en-US" dirty="0"/>
              <a:t>: The existing rationing system primarily benefited urban populations, leaving the rural poor without access to subsidized food.</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8654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1031</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Arial Narrow</vt:lpstr>
      <vt:lpstr>Calibri</vt:lpstr>
      <vt:lpstr>Calibri Light</vt:lpstr>
      <vt:lpstr>Times New Roman</vt:lpstr>
      <vt:lpstr>Wingdings</vt:lpstr>
      <vt:lpstr>Office Theme</vt:lpstr>
      <vt:lpstr>HST 103: History of Bangladesh</vt:lpstr>
      <vt:lpstr>PowerPoint Presentation</vt:lpstr>
      <vt:lpstr>PowerPoint Presentation</vt:lpstr>
      <vt:lpstr>PowerPoint Presentation</vt:lpstr>
      <vt:lpstr>Impact</vt:lpstr>
      <vt:lpstr>PowerPoint Presentation</vt:lpstr>
      <vt:lpstr>“Ashoni Sanket”, 1973</vt:lpstr>
      <vt:lpstr>Bangladesh Famine of 1974</vt:lpstr>
      <vt:lpstr>                 Administrative Causes</vt:lpstr>
      <vt:lpstr>              Administrative Causes contd.</vt:lpstr>
      <vt:lpstr>                    Consequences</vt:lpstr>
      <vt:lpstr>                       Famine of 1974</vt:lpstr>
      <vt:lpstr>Famine of 1974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suriyarahmandu@yahoo.com</dc:creator>
  <cp:lastModifiedBy>Sumiya Tabassum</cp:lastModifiedBy>
  <cp:revision>70</cp:revision>
  <dcterms:created xsi:type="dcterms:W3CDTF">2024-05-08T03:48:08Z</dcterms:created>
  <dcterms:modified xsi:type="dcterms:W3CDTF">2025-07-14T07:58:01Z</dcterms:modified>
</cp:coreProperties>
</file>