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9" r:id="rId2"/>
    <p:sldId id="265" r:id="rId3"/>
    <p:sldId id="257" r:id="rId4"/>
    <p:sldId id="268" r:id="rId5"/>
    <p:sldId id="256" r:id="rId6"/>
    <p:sldId id="258" r:id="rId7"/>
    <p:sldId id="263" r:id="rId8"/>
    <p:sldId id="260" r:id="rId9"/>
    <p:sldId id="264" r:id="rId10"/>
    <p:sldId id="261" r:id="rId11"/>
    <p:sldId id="262" r:id="rId12"/>
    <p:sldId id="267" r:id="rId13"/>
    <p:sldId id="266" r:id="rId14"/>
  </p:sldIdLst>
  <p:sldSz cx="43891200" cy="329184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2" autoAdjust="0"/>
    <p:restoredTop sz="97623" autoAdjust="0"/>
  </p:normalViewPr>
  <p:slideViewPr>
    <p:cSldViewPr snapToGrid="0">
      <p:cViewPr varScale="1">
        <p:scale>
          <a:sx n="29" d="100"/>
          <a:sy n="29" d="100"/>
        </p:scale>
        <p:origin x="1548" y="17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705353D-9141-4806-A17A-CF1257CE632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9BC2F60-50BA-4082-AFC4-0629510C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F60-50BA-4082-AFC4-0629510C05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F60-50BA-4082-AFC4-0629510C05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9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0529160"/>
            <a:ext cx="43891200" cy="2389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4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DEA1-4AD4-401E-ABA8-60556DA3C2C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EA2E-47AA-4ED2-824E-B738F38E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Extending MOOCdb Slide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You’ll notice that all the references to the most recent version of translation software are for v1.5 which is the pre-release which was pushed soon after the thesis was turned in. No major changes were made that invalidate the figures (or they have been re-done to reflect any minor differences).</a:t>
            </a:r>
          </a:p>
          <a:p>
            <a:r>
              <a:rPr lang="en-US" dirty="0" smtClean="0"/>
              <a:t>References in the “Measuring Improvements” section to v1.4.X are intentional since that was the version of discussion in communication with the VisMOOC team.</a:t>
            </a:r>
          </a:p>
          <a:p>
            <a:r>
              <a:rPr lang="en-US" dirty="0" smtClean="0"/>
              <a:t>Not all figures included here are actually on the final poster slide but they’re included as extra potentially useful raw materials for you</a:t>
            </a:r>
          </a:p>
          <a:p>
            <a:r>
              <a:rPr lang="en-US" dirty="0" smtClean="0"/>
              <a:t>The user-facing schema on page 6 does differ from that of v1.4.4 however (changes available on the v1.5 release notes), which is why I chose to make the poster represent v1.5. That figure didn’t actually make it into the final poster because it’s a bit too unwieldly.</a:t>
            </a:r>
          </a:p>
          <a:p>
            <a:r>
              <a:rPr lang="en-US" dirty="0" smtClean="0"/>
              <a:t>The actual poster slide is on the last slide of this deck, as requested.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6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0"/>
            <a:ext cx="37856160" cy="6362702"/>
          </a:xfrm>
        </p:spPr>
        <p:txBody>
          <a:bodyPr/>
          <a:lstStyle/>
          <a:p>
            <a:pPr algn="ctr"/>
            <a:r>
              <a:rPr lang="en-US" dirty="0" smtClean="0"/>
              <a:t>Coverage qpipe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22" y="19431000"/>
            <a:ext cx="21859277" cy="131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23" y="5565723"/>
            <a:ext cx="21859276" cy="1305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0"/>
            <a:ext cx="37856160" cy="6362702"/>
          </a:xfrm>
        </p:spPr>
        <p:txBody>
          <a:bodyPr/>
          <a:lstStyle/>
          <a:p>
            <a:pPr algn="ctr"/>
            <a:r>
              <a:rPr lang="en-US" dirty="0" smtClean="0"/>
              <a:t>Coverage vismooc extensions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94" y="18097880"/>
            <a:ext cx="24322403" cy="14542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53" y="4172521"/>
            <a:ext cx="23339683" cy="139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Coverage qpipe and vismooc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31" y="8115309"/>
            <a:ext cx="36543738" cy="214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361920" y="5486400"/>
            <a:ext cx="13167360" cy="18743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500" b="1" dirty="0" smtClean="0">
                <a:latin typeface="+mn-lt"/>
              </a:rPr>
              <a:t>Understandability</a:t>
            </a:r>
            <a:r>
              <a:rPr lang="en-US" sz="2500" dirty="0" smtClean="0">
                <a:latin typeface="+mn-lt"/>
              </a:rPr>
              <a:t>:</a:t>
            </a:r>
          </a:p>
          <a:p>
            <a:r>
              <a:rPr lang="en-US" sz="2500" dirty="0">
                <a:latin typeface="+mn-lt"/>
              </a:rPr>
              <a:t>We use pylint </a:t>
            </a:r>
            <a:r>
              <a:rPr lang="en-US" sz="2500" dirty="0" smtClean="0">
                <a:latin typeface="+mn-lt"/>
              </a:rPr>
              <a:t>[8] scores </a:t>
            </a:r>
            <a:r>
              <a:rPr lang="en-US" sz="2500" dirty="0">
                <a:latin typeface="+mn-lt"/>
              </a:rPr>
              <a:t>to get a </a:t>
            </a:r>
            <a:r>
              <a:rPr lang="en-US" sz="2500" dirty="0" smtClean="0">
                <a:latin typeface="+mn-lt"/>
              </a:rPr>
              <a:t>quantitative </a:t>
            </a:r>
            <a:r>
              <a:rPr lang="en-US" sz="2500" dirty="0">
                <a:latin typeface="+mn-lt"/>
              </a:rPr>
              <a:t>estimate of readability (and hence understandability</a:t>
            </a:r>
            <a:r>
              <a:rPr lang="en-US" sz="2500" dirty="0" smtClean="0">
                <a:latin typeface="+mn-lt"/>
              </a:rPr>
              <a:t>). pylint </a:t>
            </a:r>
            <a:r>
              <a:rPr lang="en-US" sz="2500" dirty="0">
                <a:latin typeface="+mn-lt"/>
              </a:rPr>
              <a:t>is a static code checker for Python that analyzes code </a:t>
            </a:r>
            <a:r>
              <a:rPr lang="en-US" sz="2500" dirty="0" smtClean="0">
                <a:latin typeface="+mn-lt"/>
              </a:rPr>
              <a:t>for violations </a:t>
            </a:r>
            <a:r>
              <a:rPr lang="en-US" sz="2500" dirty="0">
                <a:latin typeface="+mn-lt"/>
              </a:rPr>
              <a:t>of defined style guides. We ran pylint on v1.0 and </a:t>
            </a:r>
            <a:r>
              <a:rPr lang="en-US" sz="2500" dirty="0" smtClean="0">
                <a:latin typeface="+mn-lt"/>
              </a:rPr>
              <a:t>v1.5 </a:t>
            </a:r>
            <a:r>
              <a:rPr lang="en-US" sz="2500" dirty="0">
                <a:latin typeface="+mn-lt"/>
              </a:rPr>
              <a:t>of </a:t>
            </a:r>
            <a:r>
              <a:rPr lang="en-US" sz="2500" dirty="0" smtClean="0">
                <a:latin typeface="+mn-lt"/>
              </a:rPr>
              <a:t>translation software </a:t>
            </a:r>
            <a:r>
              <a:rPr lang="en-US" sz="2500" dirty="0">
                <a:latin typeface="+mn-lt"/>
              </a:rPr>
              <a:t>to get a comparison of readability</a:t>
            </a:r>
            <a:r>
              <a:rPr lang="en-US" sz="2500" dirty="0" smtClean="0">
                <a:latin typeface="+mn-lt"/>
              </a:rPr>
              <a:t>. </a:t>
            </a:r>
            <a:r>
              <a:rPr lang="en-US" sz="2500" b="1" dirty="0" smtClean="0">
                <a:latin typeface="+mn-lt"/>
              </a:rPr>
              <a:t>Figures 1 and 2 </a:t>
            </a:r>
            <a:r>
              <a:rPr lang="en-US" sz="2500" dirty="0" smtClean="0">
                <a:latin typeface="+mn-lt"/>
              </a:rPr>
              <a:t>summarize </a:t>
            </a:r>
            <a:r>
              <a:rPr lang="en-US" sz="2500" dirty="0">
                <a:latin typeface="+mn-lt"/>
              </a:rPr>
              <a:t>the score </a:t>
            </a:r>
            <a:r>
              <a:rPr lang="en-US" sz="2500" dirty="0" smtClean="0">
                <a:latin typeface="+mn-lt"/>
              </a:rPr>
              <a:t>differences between </a:t>
            </a:r>
            <a:r>
              <a:rPr lang="en-US" sz="2500" dirty="0">
                <a:latin typeface="+mn-lt"/>
              </a:rPr>
              <a:t>selected modules from translation software v1.0 and </a:t>
            </a:r>
            <a:r>
              <a:rPr lang="en-US" sz="2500" dirty="0" smtClean="0">
                <a:latin typeface="+mn-lt"/>
              </a:rPr>
              <a:t>translation software v1.5. </a:t>
            </a:r>
            <a:r>
              <a:rPr lang="en-US" sz="2500" dirty="0">
                <a:latin typeface="+mn-lt"/>
              </a:rPr>
              <a:t>The huge improvement from extractor was a consequence </a:t>
            </a:r>
            <a:r>
              <a:rPr lang="en-US" sz="2500" dirty="0" smtClean="0">
                <a:latin typeface="+mn-lt"/>
              </a:rPr>
              <a:t>of eliminating </a:t>
            </a:r>
            <a:r>
              <a:rPr lang="en-US" sz="2500" dirty="0">
                <a:latin typeface="+mn-lt"/>
              </a:rPr>
              <a:t>non-standard Python class attribution setters and getters. </a:t>
            </a:r>
            <a:r>
              <a:rPr lang="en-US" sz="2500" dirty="0" smtClean="0">
                <a:latin typeface="+mn-lt"/>
              </a:rPr>
              <a:t>Of </a:t>
            </a:r>
            <a:r>
              <a:rPr lang="en-US" sz="2500" dirty="0">
                <a:latin typeface="+mn-lt"/>
              </a:rPr>
              <a:t>note 9 modules have changed from negative to positive scores</a:t>
            </a:r>
            <a:r>
              <a:rPr lang="en-US" sz="2500" dirty="0" smtClean="0">
                <a:latin typeface="+mn-lt"/>
              </a:rPr>
              <a:t>. </a:t>
            </a:r>
            <a:r>
              <a:rPr lang="en-US" sz="2500" dirty="0">
                <a:latin typeface="+mn-lt"/>
              </a:rPr>
              <a:t>As indicated by the table, </a:t>
            </a:r>
            <a:r>
              <a:rPr lang="en-US" sz="2500" dirty="0" smtClean="0">
                <a:latin typeface="+mn-lt"/>
              </a:rPr>
              <a:t>v1.5 scored much </a:t>
            </a:r>
            <a:r>
              <a:rPr lang="en-US" sz="2500" dirty="0">
                <a:latin typeface="+mn-lt"/>
              </a:rPr>
              <a:t>higher than v1.0 across the board, with fairly large score differentials for </a:t>
            </a:r>
            <a:r>
              <a:rPr lang="en-US" sz="2500" dirty="0" smtClean="0">
                <a:latin typeface="+mn-lt"/>
              </a:rPr>
              <a:t>most of </a:t>
            </a:r>
            <a:r>
              <a:rPr lang="en-US" sz="2500" dirty="0">
                <a:latin typeface="+mn-lt"/>
              </a:rPr>
              <a:t>the individual modules. </a:t>
            </a:r>
            <a:r>
              <a:rPr lang="en-US" sz="2500" dirty="0" smtClean="0">
                <a:latin typeface="+mn-lt"/>
              </a:rPr>
              <a:t>This gives </a:t>
            </a:r>
            <a:r>
              <a:rPr lang="en-US" sz="2500" dirty="0">
                <a:latin typeface="+mn-lt"/>
              </a:rPr>
              <a:t>us high confidence that </a:t>
            </a:r>
            <a:r>
              <a:rPr lang="en-US" sz="2500" dirty="0" smtClean="0">
                <a:latin typeface="+mn-lt"/>
              </a:rPr>
              <a:t>v1.5 </a:t>
            </a:r>
            <a:r>
              <a:rPr lang="en-US" sz="2500" dirty="0">
                <a:latin typeface="+mn-lt"/>
              </a:rPr>
              <a:t>is much </a:t>
            </a:r>
            <a:r>
              <a:rPr lang="en-US" sz="2500" dirty="0" smtClean="0">
                <a:latin typeface="+mn-lt"/>
              </a:rPr>
              <a:t>more readable </a:t>
            </a:r>
            <a:r>
              <a:rPr lang="en-US" sz="2500" dirty="0">
                <a:latin typeface="+mn-lt"/>
              </a:rPr>
              <a:t>than v1.0</a:t>
            </a:r>
            <a:r>
              <a:rPr lang="en-US" sz="2500" dirty="0" smtClean="0">
                <a:latin typeface="+mn-lt"/>
              </a:rPr>
              <a:t>.</a:t>
            </a:r>
          </a:p>
          <a:p>
            <a:pPr eaLnBrk="1" hangingPunct="1"/>
            <a:endParaRPr lang="en-US" sz="2500" dirty="0" smtClean="0">
              <a:latin typeface="+mn-lt"/>
            </a:endParaRPr>
          </a:p>
          <a:p>
            <a:pPr eaLnBrk="1" hangingPunct="1"/>
            <a:r>
              <a:rPr lang="en-US" sz="2500" b="1" dirty="0" smtClean="0">
                <a:latin typeface="+mn-lt"/>
              </a:rPr>
              <a:t>Resistance to Change:</a:t>
            </a:r>
          </a:p>
          <a:p>
            <a:r>
              <a:rPr lang="en-US" sz="2500" dirty="0">
                <a:latin typeface="+mn-lt"/>
              </a:rPr>
              <a:t>given the back and forth with the VisMOOC team from </a:t>
            </a:r>
            <a:r>
              <a:rPr lang="en-US" sz="2500" dirty="0" smtClean="0">
                <a:latin typeface="+mn-lt"/>
              </a:rPr>
              <a:t>versions v1.4.0 </a:t>
            </a:r>
            <a:r>
              <a:rPr lang="en-US" sz="2500" dirty="0">
                <a:latin typeface="+mn-lt"/>
              </a:rPr>
              <a:t>to </a:t>
            </a:r>
            <a:r>
              <a:rPr lang="en-US" sz="2500" dirty="0" smtClean="0">
                <a:latin typeface="+mn-lt"/>
              </a:rPr>
              <a:t>v1.4.4, </a:t>
            </a:r>
            <a:r>
              <a:rPr lang="en-US" sz="2500" dirty="0">
                <a:latin typeface="+mn-lt"/>
              </a:rPr>
              <a:t>which </a:t>
            </a:r>
            <a:r>
              <a:rPr lang="en-US" sz="2500" dirty="0" smtClean="0">
                <a:latin typeface="+mn-lt"/>
              </a:rPr>
              <a:t>was developed </a:t>
            </a:r>
            <a:r>
              <a:rPr lang="en-US" sz="2500" dirty="0">
                <a:latin typeface="+mn-lt"/>
              </a:rPr>
              <a:t>over a fairly tight 1 to 2 week period, </a:t>
            </a:r>
            <a:r>
              <a:rPr lang="en-US" sz="2500" dirty="0" smtClean="0">
                <a:latin typeface="+mn-lt"/>
              </a:rPr>
              <a:t>we think </a:t>
            </a:r>
            <a:r>
              <a:rPr lang="en-US" sz="2500" dirty="0">
                <a:latin typeface="+mn-lt"/>
              </a:rPr>
              <a:t>that the current version of the </a:t>
            </a:r>
            <a:r>
              <a:rPr lang="en-US" sz="2500" dirty="0" smtClean="0">
                <a:latin typeface="+mn-lt"/>
              </a:rPr>
              <a:t>translation software </a:t>
            </a:r>
            <a:r>
              <a:rPr lang="en-US" sz="2500" dirty="0">
                <a:latin typeface="+mn-lt"/>
              </a:rPr>
              <a:t>has a much lower </a:t>
            </a:r>
            <a:r>
              <a:rPr lang="en-US" sz="2500" dirty="0" smtClean="0">
                <a:latin typeface="+mn-lt"/>
              </a:rPr>
              <a:t>resistance to </a:t>
            </a:r>
            <a:r>
              <a:rPr lang="en-US" sz="2500" dirty="0">
                <a:latin typeface="+mn-lt"/>
              </a:rPr>
              <a:t>change compared to v1.0. v1.0 was littered with </a:t>
            </a:r>
            <a:r>
              <a:rPr lang="en-US" sz="2500" dirty="0" smtClean="0">
                <a:latin typeface="+mn-lt"/>
              </a:rPr>
              <a:t>numerous syntax </a:t>
            </a:r>
            <a:r>
              <a:rPr lang="en-US" sz="2500" dirty="0">
                <a:latin typeface="+mn-lt"/>
              </a:rPr>
              <a:t>error </a:t>
            </a:r>
            <a:r>
              <a:rPr lang="en-US" sz="2500" dirty="0" smtClean="0">
                <a:latin typeface="+mn-lt"/>
              </a:rPr>
              <a:t>or unclear </a:t>
            </a:r>
            <a:r>
              <a:rPr lang="en-US" sz="2500" dirty="0">
                <a:latin typeface="+mn-lt"/>
              </a:rPr>
              <a:t>requirements for input filenames and input directory structure. </a:t>
            </a:r>
            <a:r>
              <a:rPr lang="en-US" sz="2500" dirty="0" smtClean="0">
                <a:latin typeface="+mn-lt"/>
              </a:rPr>
              <a:t>After combing through </a:t>
            </a:r>
            <a:r>
              <a:rPr lang="en-US" sz="2500" dirty="0">
                <a:latin typeface="+mn-lt"/>
              </a:rPr>
              <a:t>the code to resolve those issues just to get the code to run, it took a </a:t>
            </a:r>
            <a:r>
              <a:rPr lang="en-US" sz="2500" dirty="0" smtClean="0">
                <a:latin typeface="+mn-lt"/>
              </a:rPr>
              <a:t>few weeks before </a:t>
            </a:r>
            <a:r>
              <a:rPr lang="en-US" sz="2500" dirty="0">
                <a:latin typeface="+mn-lt"/>
              </a:rPr>
              <a:t>an actual end-to-end execution of translation software v1.0 </a:t>
            </a:r>
            <a:r>
              <a:rPr lang="en-US" sz="2500" dirty="0" smtClean="0">
                <a:latin typeface="+mn-lt"/>
              </a:rPr>
              <a:t>could even </a:t>
            </a:r>
            <a:r>
              <a:rPr lang="en-US" sz="2500" dirty="0">
                <a:latin typeface="+mn-lt"/>
              </a:rPr>
              <a:t>be reached. At </a:t>
            </a:r>
            <a:r>
              <a:rPr lang="en-US" sz="2500" dirty="0" smtClean="0">
                <a:latin typeface="+mn-lt"/>
              </a:rPr>
              <a:t>this point</a:t>
            </a:r>
            <a:r>
              <a:rPr lang="en-US" sz="2500" dirty="0">
                <a:latin typeface="+mn-lt"/>
              </a:rPr>
              <a:t>, even though translation software v1.0 could </a:t>
            </a:r>
            <a:r>
              <a:rPr lang="en-US" sz="2500" dirty="0" smtClean="0">
                <a:latin typeface="+mn-lt"/>
              </a:rPr>
              <a:t>be execute </a:t>
            </a:r>
            <a:r>
              <a:rPr lang="en-US" sz="2500" dirty="0">
                <a:latin typeface="+mn-lt"/>
              </a:rPr>
              <a:t>it took a whole day to </a:t>
            </a:r>
            <a:r>
              <a:rPr lang="en-US" sz="2500" dirty="0" smtClean="0">
                <a:latin typeface="+mn-lt"/>
              </a:rPr>
              <a:t>actually complete </a:t>
            </a:r>
            <a:r>
              <a:rPr lang="en-US" sz="2500" dirty="0">
                <a:latin typeface="+mn-lt"/>
              </a:rPr>
              <a:t>because it would process an </a:t>
            </a:r>
            <a:r>
              <a:rPr lang="en-US" sz="2500" dirty="0" smtClean="0">
                <a:latin typeface="+mn-lt"/>
              </a:rPr>
              <a:t>entire semester </a:t>
            </a:r>
            <a:r>
              <a:rPr lang="en-US" sz="2500" dirty="0">
                <a:latin typeface="+mn-lt"/>
              </a:rPr>
              <a:t>of Edx course data. Hence it took a </a:t>
            </a:r>
            <a:r>
              <a:rPr lang="en-US" sz="2500" dirty="0" smtClean="0">
                <a:latin typeface="+mn-lt"/>
              </a:rPr>
              <a:t>whole day </a:t>
            </a:r>
            <a:r>
              <a:rPr lang="en-US" sz="2500" dirty="0">
                <a:latin typeface="+mn-lt"/>
              </a:rPr>
              <a:t>just to even run v1.0 </a:t>
            </a:r>
            <a:r>
              <a:rPr lang="en-US" sz="2500" dirty="0" smtClean="0">
                <a:latin typeface="+mn-lt"/>
              </a:rPr>
              <a:t>to see </a:t>
            </a:r>
            <a:r>
              <a:rPr lang="en-US" sz="2500" dirty="0">
                <a:latin typeface="+mn-lt"/>
              </a:rPr>
              <a:t>if changes worked as intended. On the other hand, the </a:t>
            </a:r>
            <a:r>
              <a:rPr lang="en-US" sz="2500" dirty="0" smtClean="0">
                <a:latin typeface="+mn-lt"/>
              </a:rPr>
              <a:t>sample generation tool and </a:t>
            </a:r>
            <a:r>
              <a:rPr lang="en-US" sz="2500" dirty="0">
                <a:latin typeface="+mn-lt"/>
              </a:rPr>
              <a:t>fixes of </a:t>
            </a:r>
            <a:r>
              <a:rPr lang="en-US" sz="2500" dirty="0" smtClean="0">
                <a:latin typeface="+mn-lt"/>
              </a:rPr>
              <a:t>v1.4 </a:t>
            </a:r>
            <a:r>
              <a:rPr lang="en-US" sz="2500" dirty="0">
                <a:latin typeface="+mn-lt"/>
              </a:rPr>
              <a:t>enabled much quicker and bug-free end-to-end executions. </a:t>
            </a:r>
            <a:r>
              <a:rPr lang="en-US" sz="2500" dirty="0" smtClean="0">
                <a:latin typeface="+mn-lt"/>
              </a:rPr>
              <a:t>The quicker </a:t>
            </a:r>
            <a:r>
              <a:rPr lang="en-US" sz="2500" dirty="0">
                <a:latin typeface="+mn-lt"/>
              </a:rPr>
              <a:t>executions finish in less than a minute on generated samples and new </a:t>
            </a:r>
            <a:r>
              <a:rPr lang="en-US" sz="2500" dirty="0" smtClean="0">
                <a:latin typeface="+mn-lt"/>
              </a:rPr>
              <a:t>bugs can </a:t>
            </a:r>
            <a:r>
              <a:rPr lang="en-US" sz="2500" dirty="0">
                <a:latin typeface="+mn-lt"/>
              </a:rPr>
              <a:t>be </a:t>
            </a:r>
            <a:r>
              <a:rPr lang="en-US" sz="2500" dirty="0" smtClean="0">
                <a:latin typeface="+mn-lt"/>
              </a:rPr>
              <a:t>detected and </a:t>
            </a:r>
            <a:r>
              <a:rPr lang="en-US" sz="2500" dirty="0">
                <a:latin typeface="+mn-lt"/>
              </a:rPr>
              <a:t>squashed in a matter of minutes as a result of this much </a:t>
            </a:r>
            <a:r>
              <a:rPr lang="en-US" sz="2500" dirty="0" smtClean="0">
                <a:latin typeface="+mn-lt"/>
              </a:rPr>
              <a:t>shorter development </a:t>
            </a:r>
            <a:r>
              <a:rPr lang="en-US" sz="2500" dirty="0">
                <a:latin typeface="+mn-lt"/>
              </a:rPr>
              <a:t>cycle</a:t>
            </a:r>
            <a:r>
              <a:rPr lang="en-US" sz="2500" dirty="0" smtClean="0">
                <a:latin typeface="+mn-lt"/>
              </a:rPr>
              <a:t>.</a:t>
            </a:r>
          </a:p>
          <a:p>
            <a:pPr eaLnBrk="1" hangingPunct="1"/>
            <a:endParaRPr lang="en-US" sz="2500" dirty="0" smtClean="0">
              <a:latin typeface="+mn-lt"/>
            </a:endParaRPr>
          </a:p>
          <a:p>
            <a:pPr eaLnBrk="1" hangingPunct="1"/>
            <a:r>
              <a:rPr lang="en-US" sz="2500" b="1" dirty="0" smtClean="0">
                <a:latin typeface="+mn-lt"/>
              </a:rPr>
              <a:t>Stability:</a:t>
            </a:r>
          </a:p>
          <a:p>
            <a:r>
              <a:rPr lang="en-US" sz="2500" dirty="0">
                <a:latin typeface="+mn-lt"/>
              </a:rPr>
              <a:t>A strong test harness is necessary for ensuring that a software project adheres to </a:t>
            </a:r>
            <a:r>
              <a:rPr lang="en-US" sz="2500" dirty="0" smtClean="0">
                <a:latin typeface="+mn-lt"/>
              </a:rPr>
              <a:t>the expected </a:t>
            </a:r>
            <a:r>
              <a:rPr lang="en-US" sz="2500" dirty="0">
                <a:latin typeface="+mn-lt"/>
              </a:rPr>
              <a:t>outputs for a particular set of </a:t>
            </a:r>
            <a:r>
              <a:rPr lang="en-US" sz="2500" dirty="0" smtClean="0">
                <a:latin typeface="+mn-lt"/>
              </a:rPr>
              <a:t>inputs. The coverage data for both qpipe and vismooc_extensions is plotted in </a:t>
            </a:r>
            <a:r>
              <a:rPr lang="en-US" sz="2500" b="1" dirty="0" smtClean="0">
                <a:latin typeface="+mn-lt"/>
              </a:rPr>
              <a:t>Figure 3</a:t>
            </a:r>
            <a:r>
              <a:rPr lang="en-US" sz="2500" dirty="0" smtClean="0">
                <a:latin typeface="+mn-lt"/>
              </a:rPr>
              <a:t>. qpipe </a:t>
            </a:r>
            <a:r>
              <a:rPr lang="en-US" sz="2500" dirty="0">
                <a:latin typeface="+mn-lt"/>
              </a:rPr>
              <a:t>now has 9 module tests with </a:t>
            </a:r>
            <a:r>
              <a:rPr lang="en-US" sz="2500" dirty="0" smtClean="0">
                <a:latin typeface="+mn-lt"/>
              </a:rPr>
              <a:t>54 unit </a:t>
            </a:r>
            <a:r>
              <a:rPr lang="en-US" sz="2500" dirty="0">
                <a:latin typeface="+mn-lt"/>
              </a:rPr>
              <a:t>tests spread across them. vismooc_extensions has 6 module tests with 56 </a:t>
            </a:r>
            <a:r>
              <a:rPr lang="en-US" sz="2500" dirty="0" smtClean="0">
                <a:latin typeface="+mn-lt"/>
              </a:rPr>
              <a:t>unit tests </a:t>
            </a:r>
            <a:r>
              <a:rPr lang="en-US" sz="2500" dirty="0">
                <a:latin typeface="+mn-lt"/>
              </a:rPr>
              <a:t>spread across them</a:t>
            </a:r>
            <a:r>
              <a:rPr lang="en-US" sz="2500" dirty="0" smtClean="0">
                <a:latin typeface="+mn-lt"/>
              </a:rPr>
              <a:t>. </a:t>
            </a:r>
            <a:r>
              <a:rPr lang="en-US" sz="2500" dirty="0">
                <a:latin typeface="+mn-lt"/>
              </a:rPr>
              <a:t>There is no comparison to v1.0 because all of its tests either had </a:t>
            </a:r>
            <a:r>
              <a:rPr lang="en-US" sz="2500" dirty="0" smtClean="0">
                <a:latin typeface="+mn-lt"/>
              </a:rPr>
              <a:t>syntax errors that prevented </a:t>
            </a:r>
            <a:r>
              <a:rPr lang="en-US" sz="2500" dirty="0">
                <a:latin typeface="+mn-lt"/>
              </a:rPr>
              <a:t>it from executing, or did not have any assertions to automatically </a:t>
            </a:r>
            <a:r>
              <a:rPr lang="en-US" sz="2500" dirty="0" smtClean="0">
                <a:latin typeface="+mn-lt"/>
              </a:rPr>
              <a:t>check output</a:t>
            </a:r>
            <a:r>
              <a:rPr lang="en-US" sz="2500" dirty="0">
                <a:latin typeface="+mn-lt"/>
              </a:rPr>
              <a:t>. Based on brief comments it appears that many of the tests were designed </a:t>
            </a:r>
            <a:r>
              <a:rPr lang="en-US" sz="2500" dirty="0" smtClean="0">
                <a:latin typeface="+mn-lt"/>
              </a:rPr>
              <a:t>in such </a:t>
            </a:r>
            <a:r>
              <a:rPr lang="en-US" sz="2500" dirty="0">
                <a:latin typeface="+mn-lt"/>
              </a:rPr>
              <a:t>a way that </a:t>
            </a:r>
            <a:r>
              <a:rPr lang="en-US" sz="2500" dirty="0" smtClean="0">
                <a:latin typeface="+mn-lt"/>
              </a:rPr>
              <a:t>a developer </a:t>
            </a:r>
            <a:r>
              <a:rPr lang="en-US" sz="2500" dirty="0">
                <a:latin typeface="+mn-lt"/>
              </a:rPr>
              <a:t>just observed console output to see if it looked </a:t>
            </a:r>
            <a:r>
              <a:rPr lang="en-US" sz="2500" dirty="0" smtClean="0">
                <a:latin typeface="+mn-lt"/>
              </a:rPr>
              <a:t>reasonable. Hence </a:t>
            </a:r>
            <a:r>
              <a:rPr lang="en-US" sz="2500" dirty="0">
                <a:latin typeface="+mn-lt"/>
              </a:rPr>
              <a:t>v1.0 had effectively 0 </a:t>
            </a:r>
            <a:r>
              <a:rPr lang="en-US" sz="2500" dirty="0" smtClean="0">
                <a:latin typeface="+mn-lt"/>
              </a:rPr>
              <a:t>unit tests (and hence 0% coverage). Noticeably, the vismooc_extensions coverage data is high across the board regardless of the number of statements. </a:t>
            </a:r>
            <a:r>
              <a:rPr lang="en-US" sz="2500" dirty="0">
                <a:latin typeface="+mn-lt"/>
              </a:rPr>
              <a:t>This is because this was new code developed </a:t>
            </a:r>
            <a:r>
              <a:rPr lang="en-US" sz="2500" dirty="0" smtClean="0">
                <a:latin typeface="+mn-lt"/>
              </a:rPr>
              <a:t>mostly using </a:t>
            </a:r>
            <a:r>
              <a:rPr lang="en-US" sz="2500" dirty="0">
                <a:latin typeface="+mn-lt"/>
              </a:rPr>
              <a:t>TDD which requires tests to be written before implementation</a:t>
            </a:r>
            <a:r>
              <a:rPr lang="en-US" sz="2500" dirty="0" smtClean="0">
                <a:latin typeface="+mn-lt"/>
              </a:rPr>
              <a:t>.</a:t>
            </a:r>
          </a:p>
          <a:p>
            <a:pPr eaLnBrk="1" hangingPunct="1"/>
            <a:endParaRPr lang="en-US" sz="2500" dirty="0" smtClean="0">
              <a:latin typeface="+mn-lt"/>
            </a:endParaRPr>
          </a:p>
          <a:p>
            <a:pPr eaLnBrk="1" hangingPunct="1"/>
            <a:r>
              <a:rPr lang="en-US" sz="2500" b="1" dirty="0" smtClean="0">
                <a:latin typeface="+mn-lt"/>
              </a:rPr>
              <a:t>Reproducibility:</a:t>
            </a:r>
          </a:p>
          <a:p>
            <a:r>
              <a:rPr lang="en-US" sz="2500" dirty="0">
                <a:latin typeface="+mn-lt"/>
              </a:rPr>
              <a:t>Reproducibility is also crucial for debugging errors </a:t>
            </a:r>
            <a:r>
              <a:rPr lang="en-US" sz="2500" dirty="0" smtClean="0">
                <a:latin typeface="+mn-lt"/>
              </a:rPr>
              <a:t>that were </a:t>
            </a:r>
            <a:r>
              <a:rPr lang="en-US" sz="2500" dirty="0">
                <a:latin typeface="+mn-lt"/>
              </a:rPr>
              <a:t>not covered by an existing test suite. Hence, our stance is that </a:t>
            </a:r>
            <a:r>
              <a:rPr lang="en-US" sz="2500" dirty="0" smtClean="0">
                <a:latin typeface="+mn-lt"/>
              </a:rPr>
              <a:t>reproducibility is </a:t>
            </a:r>
            <a:r>
              <a:rPr lang="en-US" sz="2500" dirty="0">
                <a:latin typeface="+mn-lt"/>
              </a:rPr>
              <a:t>still important means of supporting the claims of academic work, and that is </a:t>
            </a:r>
            <a:r>
              <a:rPr lang="en-US" sz="2500" dirty="0" smtClean="0">
                <a:latin typeface="+mn-lt"/>
              </a:rPr>
              <a:t>why the </a:t>
            </a:r>
            <a:r>
              <a:rPr lang="en-US" sz="2500" dirty="0">
                <a:latin typeface="+mn-lt"/>
              </a:rPr>
              <a:t>metadata table was </a:t>
            </a:r>
            <a:r>
              <a:rPr lang="en-US" sz="2500" dirty="0" smtClean="0">
                <a:latin typeface="+mn-lt"/>
              </a:rPr>
              <a:t>added. </a:t>
            </a:r>
            <a:r>
              <a:rPr lang="en-US" sz="2500" dirty="0">
                <a:latin typeface="+mn-lt"/>
              </a:rPr>
              <a:t>During collaboration towards the end of this study the VisMOOC team found </a:t>
            </a:r>
            <a:r>
              <a:rPr lang="en-US" sz="2500" dirty="0" smtClean="0">
                <a:latin typeface="+mn-lt"/>
              </a:rPr>
              <a:t>that our </a:t>
            </a:r>
            <a:r>
              <a:rPr lang="en-US" sz="2500" dirty="0">
                <a:latin typeface="+mn-lt"/>
              </a:rPr>
              <a:t>v1.4.0 release which implemented the prototype of the </a:t>
            </a:r>
            <a:r>
              <a:rPr lang="en-US" sz="2500" dirty="0" smtClean="0">
                <a:latin typeface="+mn-lt"/>
              </a:rPr>
              <a:t>vismooc_extensions containing </a:t>
            </a:r>
            <a:r>
              <a:rPr lang="en-US" sz="2500" dirty="0">
                <a:latin typeface="+mn-lt"/>
              </a:rPr>
              <a:t>an implementation of the courses module actually crashed on qpipe </a:t>
            </a:r>
            <a:r>
              <a:rPr lang="en-US" sz="2500" dirty="0" smtClean="0">
                <a:latin typeface="+mn-lt"/>
              </a:rPr>
              <a:t>and curation </a:t>
            </a:r>
            <a:r>
              <a:rPr lang="en-US" sz="2500" dirty="0">
                <a:latin typeface="+mn-lt"/>
              </a:rPr>
              <a:t>on different Edx courses’ respective tracking logs. The VisMOOC </a:t>
            </a:r>
            <a:r>
              <a:rPr lang="en-US" sz="2500" dirty="0" smtClean="0">
                <a:latin typeface="+mn-lt"/>
              </a:rPr>
              <a:t>team sent </a:t>
            </a:r>
            <a:r>
              <a:rPr lang="en-US" sz="2500" dirty="0">
                <a:latin typeface="+mn-lt"/>
              </a:rPr>
              <a:t>us console output error logs and sample inputs that created the error and </a:t>
            </a:r>
            <a:r>
              <a:rPr lang="en-US" sz="2500" dirty="0" smtClean="0">
                <a:latin typeface="+mn-lt"/>
              </a:rPr>
              <a:t>we were </a:t>
            </a:r>
            <a:r>
              <a:rPr lang="en-US" sz="2500" dirty="0">
                <a:latin typeface="+mn-lt"/>
              </a:rPr>
              <a:t>able to successfully reproduce the exact same error logs on our side. Once </a:t>
            </a:r>
            <a:r>
              <a:rPr lang="en-US" sz="2500" dirty="0" smtClean="0">
                <a:latin typeface="+mn-lt"/>
              </a:rPr>
              <a:t>we were </a:t>
            </a:r>
            <a:r>
              <a:rPr lang="en-US" sz="2500" dirty="0">
                <a:latin typeface="+mn-lt"/>
              </a:rPr>
              <a:t>able to do this, tracking down the source of the bug became much quicker.</a:t>
            </a:r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86400" y="553997"/>
            <a:ext cx="32918400" cy="180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Extending MOOCdb</a:t>
            </a:r>
            <a:endParaRPr lang="en-US" sz="7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4003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Austin Liew, MEng, ALFA Group</a:t>
            </a:r>
            <a:b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CSAIL MIT</a:t>
            </a:r>
            <a:endParaRPr lang="en-US" sz="40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6400" y="30622938"/>
            <a:ext cx="19507200" cy="2295462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no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US" sz="1600" dirty="0"/>
              <a:t>MOOCdb. http://moocdb.csail.mit.edu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 smtClean="0"/>
              <a:t>Austin Liew. </a:t>
            </a:r>
            <a:r>
              <a:rPr lang="en-US" sz="1600" i="1" dirty="0" smtClean="0"/>
              <a:t>Overcoming Code Rot in Legacy Software Projects</a:t>
            </a:r>
            <a:r>
              <a:rPr lang="en-US" sz="1600" dirty="0" smtClean="0"/>
              <a:t>. Masters thesis for the Electrical Engineering and Computer Science department of MIT, 2017.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 smtClean="0"/>
              <a:t>Quentin Agren. </a:t>
            </a:r>
            <a:r>
              <a:rPr lang="en-US" sz="1600" i="1" dirty="0" smtClean="0"/>
              <a:t>From clickstreams to learner trajectories</a:t>
            </a:r>
            <a:r>
              <a:rPr lang="en-US" sz="1600" dirty="0" smtClean="0"/>
              <a:t>. </a:t>
            </a:r>
            <a:r>
              <a:rPr lang="en-US" sz="1600" dirty="0"/>
              <a:t>Masters thesis for École Normale </a:t>
            </a:r>
            <a:r>
              <a:rPr lang="en-US" sz="1600" dirty="0" smtClean="0"/>
              <a:t>Supérieure de Lyon, 2014.</a:t>
            </a:r>
            <a:endParaRPr lang="en-US" sz="1600" dirty="0"/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VisMOOC. http://ihome.ust.hk/~qchenah/vismooc/ </a:t>
            </a:r>
            <a:endParaRPr lang="en-US" sz="1600" dirty="0" smtClean="0"/>
          </a:p>
          <a:p>
            <a:pPr marL="342842" indent="-342842">
              <a:buFont typeface="+mj-lt"/>
              <a:buAutoNum type="arabicPeriod"/>
            </a:pPr>
            <a:r>
              <a:rPr lang="en-US" sz="1600" dirty="0" smtClean="0"/>
              <a:t>Michael C. Feathers. (2004). </a:t>
            </a:r>
            <a:r>
              <a:rPr lang="en-US" sz="1600" i="1" dirty="0" smtClean="0"/>
              <a:t>Working Effectively with Legacy Code</a:t>
            </a:r>
            <a:r>
              <a:rPr lang="en-US" sz="1600" dirty="0" smtClean="0"/>
              <a:t>.</a:t>
            </a:r>
            <a:endParaRPr lang="en-US" sz="1600" dirty="0"/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Yapf. https://github.com/google/yapf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 smtClean="0"/>
              <a:t>Robert Cecil Martin. (2008). </a:t>
            </a:r>
            <a:r>
              <a:rPr lang="en-US" sz="1600" i="1" dirty="0" smtClean="0"/>
              <a:t>Clean Code: A Handbook of Agile Software Craftsmanship</a:t>
            </a:r>
            <a:r>
              <a:rPr lang="en-US" sz="1600" dirty="0" smtClean="0"/>
              <a:t>.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 smtClean="0"/>
              <a:t>Pylint. https://docs.pylint.org/en/1.6.0/faq.html  </a:t>
            </a:r>
            <a:endParaRPr lang="en-US" sz="1600" dirty="0"/>
          </a:p>
          <a:p>
            <a:pPr marL="342842" indent="-342842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463040" y="31293562"/>
            <a:ext cx="2703473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463040" y="5486400"/>
            <a:ext cx="13167360" cy="48936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+mn-lt"/>
              </a:rPr>
              <a:t>The </a:t>
            </a:r>
            <a:r>
              <a:rPr lang="en-US" sz="2500" dirty="0">
                <a:latin typeface="+mn-lt"/>
              </a:rPr>
              <a:t>MOOCdb </a:t>
            </a:r>
            <a:r>
              <a:rPr lang="en-US" sz="2500" dirty="0" smtClean="0">
                <a:latin typeface="+mn-lt"/>
              </a:rPr>
              <a:t>project aims </a:t>
            </a:r>
            <a:r>
              <a:rPr lang="en-US" sz="2500" dirty="0">
                <a:latin typeface="+mn-lt"/>
              </a:rPr>
              <a:t>to unify </a:t>
            </a:r>
            <a:r>
              <a:rPr lang="en-US" sz="2500" dirty="0" smtClean="0">
                <a:latin typeface="+mn-lt"/>
              </a:rPr>
              <a:t>course data </a:t>
            </a:r>
            <a:r>
              <a:rPr lang="en-US" sz="2500" dirty="0">
                <a:latin typeface="+mn-lt"/>
              </a:rPr>
              <a:t>from different MOOC (Massive Open Online Course) providers into a </a:t>
            </a:r>
            <a:r>
              <a:rPr lang="en-US" sz="2500" dirty="0" smtClean="0">
                <a:latin typeface="+mn-lt"/>
              </a:rPr>
              <a:t>single format </a:t>
            </a:r>
            <a:r>
              <a:rPr lang="en-US" sz="2500" dirty="0">
                <a:latin typeface="+mn-lt"/>
              </a:rPr>
              <a:t>named </a:t>
            </a:r>
            <a:r>
              <a:rPr lang="en-US" sz="2500" dirty="0" smtClean="0">
                <a:latin typeface="+mn-lt"/>
              </a:rPr>
              <a:t>MOOCdb [1]. </a:t>
            </a:r>
            <a:r>
              <a:rPr lang="en-US" sz="2500" dirty="0">
                <a:latin typeface="+mn-lt"/>
              </a:rPr>
              <a:t>However, the translation software </a:t>
            </a:r>
            <a:r>
              <a:rPr lang="en-US" sz="2500" dirty="0" smtClean="0">
                <a:latin typeface="+mn-lt"/>
              </a:rPr>
              <a:t>[2][</a:t>
            </a:r>
            <a:r>
              <a:rPr lang="en-US" sz="2500" dirty="0">
                <a:latin typeface="+mn-lt"/>
              </a:rPr>
              <a:t>3</a:t>
            </a:r>
            <a:r>
              <a:rPr lang="en-US" sz="2500" dirty="0" smtClean="0">
                <a:latin typeface="+mn-lt"/>
              </a:rPr>
              <a:t>] under the MOOCdb project lacked </a:t>
            </a:r>
            <a:r>
              <a:rPr lang="en-US" sz="2500" dirty="0">
                <a:latin typeface="+mn-lt"/>
              </a:rPr>
              <a:t>stability and </a:t>
            </a:r>
            <a:r>
              <a:rPr lang="en-US" sz="2500" dirty="0" smtClean="0">
                <a:latin typeface="+mn-lt"/>
              </a:rPr>
              <a:t>up to date </a:t>
            </a:r>
            <a:r>
              <a:rPr lang="en-US" sz="2500" dirty="0">
                <a:latin typeface="+mn-lt"/>
              </a:rPr>
              <a:t>documentation. </a:t>
            </a:r>
            <a:r>
              <a:rPr lang="en-US" sz="2500" dirty="0" smtClean="0">
                <a:latin typeface="+mn-lt"/>
              </a:rPr>
              <a:t>Furthermore, we were tasked with implementing </a:t>
            </a:r>
            <a:r>
              <a:rPr lang="en-US" sz="2500" dirty="0">
                <a:latin typeface="+mn-lt"/>
              </a:rPr>
              <a:t>new functionality </a:t>
            </a:r>
            <a:r>
              <a:rPr lang="en-US" sz="2500" dirty="0" smtClean="0">
                <a:latin typeface="+mn-lt"/>
              </a:rPr>
              <a:t>in order to interface with HKUST’s VisMOOC software [4]. This study presents the application of the LCCA (Legacy Code Change Algorithm) [5] on the legacy MOOCdb </a:t>
            </a:r>
            <a:r>
              <a:rPr lang="en-US" sz="2500" dirty="0">
                <a:latin typeface="+mn-lt"/>
              </a:rPr>
              <a:t>translation software project to solve its code rot </a:t>
            </a:r>
            <a:r>
              <a:rPr lang="en-US" sz="2500" dirty="0" smtClean="0">
                <a:latin typeface="+mn-lt"/>
              </a:rPr>
              <a:t>and make </a:t>
            </a:r>
            <a:r>
              <a:rPr lang="en-US" sz="2500" dirty="0">
                <a:latin typeface="+mn-lt"/>
              </a:rPr>
              <a:t>it maintainable. The evaluation is based on the rate at which issues were </a:t>
            </a:r>
            <a:r>
              <a:rPr lang="en-US" sz="2500" dirty="0" smtClean="0">
                <a:latin typeface="+mn-lt"/>
              </a:rPr>
              <a:t>resolved during </a:t>
            </a:r>
            <a:r>
              <a:rPr lang="en-US" sz="2500" dirty="0">
                <a:latin typeface="+mn-lt"/>
              </a:rPr>
              <a:t>different stages of LCCA, and an analysis of the key differences after </a:t>
            </a:r>
            <a:r>
              <a:rPr lang="en-US" sz="2500" dirty="0" smtClean="0">
                <a:latin typeface="+mn-lt"/>
              </a:rPr>
              <a:t>the application </a:t>
            </a:r>
            <a:r>
              <a:rPr lang="en-US" sz="2500" dirty="0">
                <a:latin typeface="+mn-lt"/>
              </a:rPr>
              <a:t>of the LCCA. We see that the project saw much more frequent changes </a:t>
            </a:r>
            <a:r>
              <a:rPr lang="en-US" sz="2500" dirty="0" smtClean="0">
                <a:latin typeface="+mn-lt"/>
              </a:rPr>
              <a:t>in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smtClean="0">
                <a:latin typeface="+mn-lt"/>
              </a:rPr>
              <a:t>response </a:t>
            </a:r>
            <a:r>
              <a:rPr lang="en-US" sz="2500" dirty="0">
                <a:latin typeface="+mn-lt"/>
              </a:rPr>
              <a:t>to discovered issues once the project was significantly refactored and </a:t>
            </a:r>
            <a:r>
              <a:rPr lang="en-US" sz="2500" dirty="0" smtClean="0">
                <a:latin typeface="+mn-lt"/>
              </a:rPr>
              <a:t>restructured, and </a:t>
            </a:r>
            <a:r>
              <a:rPr lang="en-US" sz="2500" dirty="0">
                <a:latin typeface="+mn-lt"/>
              </a:rPr>
              <a:t>that the stability is greatly increased with the addition of a test </a:t>
            </a:r>
            <a:r>
              <a:rPr lang="en-US" sz="2500" dirty="0" smtClean="0">
                <a:latin typeface="+mn-lt"/>
              </a:rPr>
              <a:t>harness to </a:t>
            </a:r>
            <a:r>
              <a:rPr lang="en-US" sz="2500" dirty="0">
                <a:latin typeface="+mn-lt"/>
              </a:rPr>
              <a:t>the core modules. Such changes enabled industry accepted good practices </a:t>
            </a:r>
            <a:r>
              <a:rPr lang="en-US" sz="2500" dirty="0" smtClean="0">
                <a:latin typeface="+mn-lt"/>
              </a:rPr>
              <a:t>and alleviate </a:t>
            </a:r>
            <a:r>
              <a:rPr lang="en-US" sz="2500" dirty="0">
                <a:latin typeface="+mn-lt"/>
              </a:rPr>
              <a:t>the bulk of the code rot that prevented the project from moving forward.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63040" y="48006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63040" y="10681351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Evolution of the Translation Software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1920" y="48006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Measuring Improvements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9260800" y="19666978"/>
            <a:ext cx="13167360" cy="91255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>
                <a:latin typeface="+mn-lt"/>
              </a:rPr>
              <a:t>This </a:t>
            </a:r>
            <a:r>
              <a:rPr lang="en-US" sz="2500" dirty="0" smtClean="0">
                <a:latin typeface="+mn-lt"/>
              </a:rPr>
              <a:t>study </a:t>
            </a:r>
            <a:r>
              <a:rPr lang="en-US" sz="2500" dirty="0">
                <a:latin typeface="+mn-lt"/>
              </a:rPr>
              <a:t>has presented an application of LCCA on </a:t>
            </a:r>
            <a:r>
              <a:rPr lang="en-US" sz="2500" dirty="0" smtClean="0">
                <a:latin typeface="+mn-lt"/>
              </a:rPr>
              <a:t>the </a:t>
            </a:r>
            <a:r>
              <a:rPr lang="en-US" sz="2500" dirty="0">
                <a:latin typeface="+mn-lt"/>
              </a:rPr>
              <a:t>legacy </a:t>
            </a:r>
            <a:r>
              <a:rPr lang="en-US" sz="2500" dirty="0" smtClean="0">
                <a:latin typeface="+mn-lt"/>
              </a:rPr>
              <a:t>translation software </a:t>
            </a:r>
            <a:r>
              <a:rPr lang="en-US" sz="2500" dirty="0">
                <a:latin typeface="+mn-lt"/>
              </a:rPr>
              <a:t>project </a:t>
            </a:r>
            <a:r>
              <a:rPr lang="en-US" sz="2500" dirty="0" smtClean="0">
                <a:latin typeface="+mn-lt"/>
              </a:rPr>
              <a:t>developed originally as part of the MOOCdb project. </a:t>
            </a:r>
            <a:r>
              <a:rPr lang="en-US" sz="2500" dirty="0">
                <a:latin typeface="+mn-lt"/>
              </a:rPr>
              <a:t>We find that by following LCCA, we </a:t>
            </a:r>
            <a:r>
              <a:rPr lang="en-US" sz="2500" dirty="0" smtClean="0">
                <a:latin typeface="+mn-lt"/>
              </a:rPr>
              <a:t>were able </a:t>
            </a:r>
            <a:r>
              <a:rPr lang="en-US" sz="2500" dirty="0">
                <a:latin typeface="+mn-lt"/>
              </a:rPr>
              <a:t>to improve </a:t>
            </a:r>
            <a:r>
              <a:rPr lang="en-US" sz="2500" dirty="0" smtClean="0">
                <a:latin typeface="+mn-lt"/>
              </a:rPr>
              <a:t>the understandability</a:t>
            </a:r>
            <a:r>
              <a:rPr lang="en-US" sz="2500" dirty="0">
                <a:latin typeface="+mn-lt"/>
              </a:rPr>
              <a:t>, </a:t>
            </a:r>
            <a:r>
              <a:rPr lang="en-US" sz="2500" dirty="0" smtClean="0">
                <a:latin typeface="+mn-lt"/>
              </a:rPr>
              <a:t>stability, </a:t>
            </a:r>
            <a:r>
              <a:rPr lang="en-US" sz="2500" dirty="0">
                <a:latin typeface="+mn-lt"/>
              </a:rPr>
              <a:t>and reproducibility of the </a:t>
            </a:r>
            <a:r>
              <a:rPr lang="en-US" sz="2500" dirty="0" smtClean="0">
                <a:latin typeface="+mn-lt"/>
              </a:rPr>
              <a:t>MOOCdb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smtClean="0">
                <a:latin typeface="+mn-lt"/>
              </a:rPr>
              <a:t>translation </a:t>
            </a:r>
            <a:r>
              <a:rPr lang="en-US" sz="2500" dirty="0">
                <a:latin typeface="+mn-lt"/>
              </a:rPr>
              <a:t>software while also reducing its resistance to change. We see the </a:t>
            </a:r>
            <a:r>
              <a:rPr lang="en-US" sz="2500" dirty="0" smtClean="0">
                <a:latin typeface="+mn-lt"/>
              </a:rPr>
              <a:t>overall pylint </a:t>
            </a:r>
            <a:r>
              <a:rPr lang="en-US" sz="2500" dirty="0">
                <a:latin typeface="+mn-lt"/>
              </a:rPr>
              <a:t>score of the translation software go from -1.27 to 8.79 from v1.0 </a:t>
            </a:r>
            <a:r>
              <a:rPr lang="en-US" sz="2500" dirty="0" smtClean="0">
                <a:latin typeface="+mn-lt"/>
              </a:rPr>
              <a:t>to v1.5. </a:t>
            </a:r>
            <a:r>
              <a:rPr lang="en-US" sz="2500" dirty="0">
                <a:latin typeface="+mn-lt"/>
              </a:rPr>
              <a:t>We also see the test count essentially go from 0 to 110 from v1.0 to </a:t>
            </a:r>
            <a:r>
              <a:rPr lang="en-US" sz="2500" dirty="0" smtClean="0">
                <a:latin typeface="+mn-lt"/>
              </a:rPr>
              <a:t>v1.5. We </a:t>
            </a:r>
            <a:r>
              <a:rPr lang="en-US" sz="2500" dirty="0">
                <a:latin typeface="+mn-lt"/>
              </a:rPr>
              <a:t>also find that the test coverage for qpipe and vismooc_extensions is 62% </a:t>
            </a:r>
            <a:r>
              <a:rPr lang="en-US" sz="2500" dirty="0" smtClean="0">
                <a:latin typeface="+mn-lt"/>
              </a:rPr>
              <a:t>and 84</a:t>
            </a:r>
            <a:r>
              <a:rPr lang="en-US" sz="2500" dirty="0">
                <a:latin typeface="+mn-lt"/>
              </a:rPr>
              <a:t>% respectively, a significant improvement from its previous 0%. These </a:t>
            </a:r>
            <a:r>
              <a:rPr lang="en-US" sz="2500" dirty="0" smtClean="0">
                <a:latin typeface="+mn-lt"/>
              </a:rPr>
              <a:t>statistics give </a:t>
            </a:r>
            <a:r>
              <a:rPr lang="en-US" sz="2500" dirty="0">
                <a:latin typeface="+mn-lt"/>
              </a:rPr>
              <a:t>us confidence that the translation software has indeed improved </a:t>
            </a:r>
            <a:r>
              <a:rPr lang="en-US" sz="2500" dirty="0" smtClean="0">
                <a:latin typeface="+mn-lt"/>
              </a:rPr>
              <a:t>noticeably according </a:t>
            </a:r>
            <a:r>
              <a:rPr lang="en-US" sz="2500" dirty="0">
                <a:latin typeface="+mn-lt"/>
              </a:rPr>
              <a:t>to our evaluation focuses</a:t>
            </a:r>
            <a:r>
              <a:rPr lang="en-US" sz="2500" dirty="0" smtClean="0">
                <a:latin typeface="+mn-lt"/>
              </a:rPr>
              <a:t>.</a:t>
            </a:r>
          </a:p>
          <a:p>
            <a:endParaRPr lang="en-US" sz="2500" dirty="0">
              <a:latin typeface="+mn-lt"/>
            </a:endParaRPr>
          </a:p>
          <a:p>
            <a:r>
              <a:rPr lang="en-US" sz="2500" dirty="0" smtClean="0">
                <a:latin typeface="+mn-lt"/>
              </a:rPr>
              <a:t>One </a:t>
            </a:r>
            <a:r>
              <a:rPr lang="en-US" sz="2500" dirty="0">
                <a:latin typeface="+mn-lt"/>
              </a:rPr>
              <a:t>big lesson we learned is that automation is key for keeping code clean. </a:t>
            </a:r>
            <a:r>
              <a:rPr lang="en-US" sz="2500" dirty="0" smtClean="0">
                <a:latin typeface="+mn-lt"/>
              </a:rPr>
              <a:t>Using automatic </a:t>
            </a:r>
            <a:r>
              <a:rPr lang="en-US" sz="2500" dirty="0">
                <a:latin typeface="+mn-lt"/>
              </a:rPr>
              <a:t>code refactoring to shift the inconsistent visual style throughout </a:t>
            </a:r>
            <a:r>
              <a:rPr lang="en-US" sz="2500" dirty="0" smtClean="0">
                <a:latin typeface="+mn-lt"/>
              </a:rPr>
              <a:t>the codebase </a:t>
            </a:r>
            <a:r>
              <a:rPr lang="en-US" sz="2500" dirty="0">
                <a:latin typeface="+mn-lt"/>
              </a:rPr>
              <a:t>to a consistent one was much quicker and prone to less errors than trying </a:t>
            </a:r>
            <a:r>
              <a:rPr lang="en-US" sz="2500" dirty="0" smtClean="0">
                <a:latin typeface="+mn-lt"/>
              </a:rPr>
              <a:t>to perform </a:t>
            </a:r>
            <a:r>
              <a:rPr lang="en-US" sz="2500" dirty="0">
                <a:latin typeface="+mn-lt"/>
              </a:rPr>
              <a:t>such a refactoring manually. Also, the test harness itself provides </a:t>
            </a:r>
            <a:r>
              <a:rPr lang="en-US" sz="2500" dirty="0" smtClean="0">
                <a:latin typeface="+mn-lt"/>
              </a:rPr>
              <a:t>automatic verification </a:t>
            </a:r>
            <a:r>
              <a:rPr lang="en-US" sz="2500" dirty="0">
                <a:latin typeface="+mn-lt"/>
              </a:rPr>
              <a:t>upon simply executing the test itself. There is no room for human </a:t>
            </a:r>
            <a:r>
              <a:rPr lang="en-US" sz="2500" dirty="0" smtClean="0">
                <a:latin typeface="+mn-lt"/>
              </a:rPr>
              <a:t>error on </a:t>
            </a:r>
            <a:r>
              <a:rPr lang="en-US" sz="2500" dirty="0">
                <a:latin typeface="+mn-lt"/>
              </a:rPr>
              <a:t>the part of manually observing the output. Since automation plays such a </a:t>
            </a:r>
            <a:r>
              <a:rPr lang="en-US" sz="2500" dirty="0" smtClean="0">
                <a:latin typeface="+mn-lt"/>
              </a:rPr>
              <a:t>big factor </a:t>
            </a:r>
            <a:r>
              <a:rPr lang="en-US" sz="2500" dirty="0">
                <a:latin typeface="+mn-lt"/>
              </a:rPr>
              <a:t>keeping the code clean, we highly recommend the same use of automation </a:t>
            </a:r>
            <a:r>
              <a:rPr lang="en-US" sz="2500" dirty="0" smtClean="0">
                <a:latin typeface="+mn-lt"/>
              </a:rPr>
              <a:t>is adopted </a:t>
            </a:r>
            <a:r>
              <a:rPr lang="en-US" sz="2500" dirty="0">
                <a:latin typeface="+mn-lt"/>
              </a:rPr>
              <a:t>by future maintainers of the translation software to avoid relapse </a:t>
            </a:r>
            <a:r>
              <a:rPr lang="en-US" sz="2500" dirty="0" smtClean="0">
                <a:latin typeface="+mn-lt"/>
              </a:rPr>
              <a:t>into an </a:t>
            </a:r>
            <a:r>
              <a:rPr lang="en-US" sz="2500" dirty="0">
                <a:latin typeface="+mn-lt"/>
              </a:rPr>
              <a:t>ugly codebase like that of v1.0</a:t>
            </a:r>
            <a:r>
              <a:rPr lang="en-US" sz="2500" dirty="0" smtClean="0">
                <a:latin typeface="+mn-lt"/>
              </a:rPr>
              <a:t>.</a:t>
            </a:r>
          </a:p>
          <a:p>
            <a:endParaRPr lang="en-US" sz="2500" dirty="0">
              <a:latin typeface="+mn-lt"/>
            </a:endParaRPr>
          </a:p>
          <a:p>
            <a:r>
              <a:rPr lang="en-US" sz="2500" dirty="0" smtClean="0">
                <a:latin typeface="+mn-lt"/>
              </a:rPr>
              <a:t>Besides </a:t>
            </a:r>
            <a:r>
              <a:rPr lang="en-US" sz="2500" dirty="0">
                <a:latin typeface="+mn-lt"/>
              </a:rPr>
              <a:t>that, adherence to TDD during LCCA when possible was also a big </a:t>
            </a:r>
            <a:r>
              <a:rPr lang="en-US" sz="2500" dirty="0" smtClean="0">
                <a:latin typeface="+mn-lt"/>
              </a:rPr>
              <a:t>factor </a:t>
            </a:r>
            <a:r>
              <a:rPr lang="en-US" sz="2500" dirty="0">
                <a:latin typeface="+mn-lt"/>
              </a:rPr>
              <a:t>in cleaning up the code. The higher coverage score for vismooc_extensions was </a:t>
            </a:r>
            <a:r>
              <a:rPr lang="en-US" sz="2500" dirty="0" smtClean="0">
                <a:latin typeface="+mn-lt"/>
              </a:rPr>
              <a:t>a result </a:t>
            </a:r>
            <a:r>
              <a:rPr lang="en-US" sz="2500" dirty="0">
                <a:latin typeface="+mn-lt"/>
              </a:rPr>
              <a:t>of following TDD for most of the development of that code. Future </a:t>
            </a:r>
            <a:r>
              <a:rPr lang="en-US" sz="2500" dirty="0" smtClean="0">
                <a:latin typeface="+mn-lt"/>
              </a:rPr>
              <a:t>maintainers of </a:t>
            </a:r>
            <a:r>
              <a:rPr lang="en-US" sz="2500" dirty="0">
                <a:latin typeface="+mn-lt"/>
              </a:rPr>
              <a:t>the translation software are highly encouraged to follow TDD as much </a:t>
            </a:r>
            <a:r>
              <a:rPr lang="en-US" sz="2500" dirty="0" smtClean="0">
                <a:latin typeface="+mn-lt"/>
              </a:rPr>
              <a:t>as possible</a:t>
            </a:r>
            <a:r>
              <a:rPr lang="en-US" sz="2500" dirty="0">
                <a:latin typeface="+mn-lt"/>
              </a:rPr>
              <a:t>, and otherwise use LCCA if they cannot follow TDD.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260800" y="18981177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11367154"/>
            <a:ext cx="13167360" cy="12972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b="1" dirty="0" smtClean="0">
                <a:latin typeface="+mn-lt"/>
              </a:rPr>
              <a:t>Code Organization:</a:t>
            </a:r>
          </a:p>
          <a:p>
            <a:r>
              <a:rPr lang="en-US" sz="2500" dirty="0" smtClean="0">
                <a:latin typeface="+mn-lt"/>
              </a:rPr>
              <a:t>Originally </a:t>
            </a:r>
            <a:r>
              <a:rPr lang="en-US" sz="2500" dirty="0">
                <a:latin typeface="+mn-lt"/>
              </a:rPr>
              <a:t>the </a:t>
            </a:r>
            <a:r>
              <a:rPr lang="en-US" sz="2500" dirty="0" smtClean="0">
                <a:latin typeface="+mn-lt"/>
              </a:rPr>
              <a:t>translation software </a:t>
            </a:r>
            <a:r>
              <a:rPr lang="en-US" sz="2500" dirty="0">
                <a:latin typeface="+mn-lt"/>
              </a:rPr>
              <a:t>was organized </a:t>
            </a:r>
            <a:r>
              <a:rPr lang="en-US" sz="2500" dirty="0" smtClean="0">
                <a:latin typeface="+mn-lt"/>
              </a:rPr>
              <a:t>as in </a:t>
            </a:r>
            <a:r>
              <a:rPr lang="en-US" sz="2500" b="1" dirty="0" smtClean="0">
                <a:latin typeface="+mn-lt"/>
              </a:rPr>
              <a:t>Figure 5</a:t>
            </a:r>
            <a:r>
              <a:rPr lang="en-US" sz="2500" dirty="0" smtClean="0">
                <a:latin typeface="+mn-lt"/>
              </a:rPr>
              <a:t>. We wanted to break any dependencies from </a:t>
            </a:r>
            <a:r>
              <a:rPr lang="en-US" sz="2500" dirty="0">
                <a:latin typeface="+mn-lt"/>
              </a:rPr>
              <a:t>lower levels of the directory tree to higher levels</a:t>
            </a:r>
            <a:r>
              <a:rPr lang="en-US" sz="2500" dirty="0" smtClean="0">
                <a:latin typeface="+mn-lt"/>
              </a:rPr>
              <a:t>. Specifically, qpipe originally </a:t>
            </a:r>
            <a:r>
              <a:rPr lang="en-US" sz="2500" dirty="0">
                <a:latin typeface="+mn-lt"/>
              </a:rPr>
              <a:t>imported curation code which sat higher up in the project </a:t>
            </a:r>
            <a:r>
              <a:rPr lang="en-US" sz="2500" dirty="0" smtClean="0">
                <a:latin typeface="+mn-lt"/>
              </a:rPr>
              <a:t>hierarchy. However given that </a:t>
            </a:r>
            <a:r>
              <a:rPr lang="en-US" sz="2500" dirty="0">
                <a:latin typeface="+mn-lt"/>
              </a:rPr>
              <a:t>curation by design is able to operate on any </a:t>
            </a:r>
            <a:r>
              <a:rPr lang="en-US" sz="2500" dirty="0" smtClean="0">
                <a:latin typeface="+mn-lt"/>
              </a:rPr>
              <a:t>MOOCdb MySQL </a:t>
            </a:r>
            <a:r>
              <a:rPr lang="en-US" sz="2500" dirty="0">
                <a:latin typeface="+mn-lt"/>
              </a:rPr>
              <a:t>instance, </a:t>
            </a:r>
            <a:r>
              <a:rPr lang="en-US" sz="2500" dirty="0" smtClean="0">
                <a:latin typeface="+mn-lt"/>
              </a:rPr>
              <a:t>the code in qpipe related </a:t>
            </a:r>
            <a:r>
              <a:rPr lang="en-US" sz="2500" dirty="0">
                <a:latin typeface="+mn-lt"/>
              </a:rPr>
              <a:t>to curation was </a:t>
            </a:r>
            <a:r>
              <a:rPr lang="en-US" sz="2500" dirty="0" smtClean="0">
                <a:latin typeface="+mn-lt"/>
              </a:rPr>
              <a:t>moved up </a:t>
            </a:r>
            <a:r>
              <a:rPr lang="en-US" sz="2500" dirty="0">
                <a:latin typeface="+mn-lt"/>
              </a:rPr>
              <a:t>the project hierarchy which eliminated the import </a:t>
            </a:r>
            <a:r>
              <a:rPr lang="en-US" sz="2500" dirty="0" smtClean="0">
                <a:latin typeface="+mn-lt"/>
              </a:rPr>
              <a:t>dependency to change the project structure to that of </a:t>
            </a:r>
            <a:r>
              <a:rPr lang="en-US" sz="2500" b="1" dirty="0" smtClean="0">
                <a:latin typeface="+mn-lt"/>
              </a:rPr>
              <a:t>Figure 6</a:t>
            </a:r>
            <a:r>
              <a:rPr lang="en-US" sz="2500" dirty="0" smtClean="0">
                <a:latin typeface="+mn-lt"/>
              </a:rPr>
              <a:t>.</a:t>
            </a:r>
          </a:p>
          <a:p>
            <a:endParaRPr lang="en-US" sz="2500" dirty="0" smtClean="0">
              <a:latin typeface="+mn-lt"/>
            </a:endParaRPr>
          </a:p>
          <a:p>
            <a:r>
              <a:rPr lang="en-US" sz="2500" b="1" dirty="0" smtClean="0">
                <a:latin typeface="+mn-lt"/>
              </a:rPr>
              <a:t>Code Formatting:</a:t>
            </a:r>
            <a:endParaRPr lang="en-US" sz="2500" b="1" dirty="0">
              <a:latin typeface="+mn-lt"/>
            </a:endParaRPr>
          </a:p>
          <a:p>
            <a:r>
              <a:rPr lang="en-US" sz="2500" dirty="0">
                <a:latin typeface="+mn-lt"/>
              </a:rPr>
              <a:t>The formatting of the code throughout all modules in the translation </a:t>
            </a:r>
            <a:r>
              <a:rPr lang="en-US" sz="2500" dirty="0" smtClean="0">
                <a:latin typeface="+mn-lt"/>
              </a:rPr>
              <a:t>software was </a:t>
            </a:r>
            <a:r>
              <a:rPr lang="en-US" sz="2500" dirty="0">
                <a:latin typeface="+mn-lt"/>
              </a:rPr>
              <a:t>inconsistent. </a:t>
            </a:r>
            <a:r>
              <a:rPr lang="en-US" sz="2500" dirty="0" smtClean="0">
                <a:latin typeface="+mn-lt"/>
              </a:rPr>
              <a:t>For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smtClean="0">
                <a:latin typeface="+mn-lt"/>
              </a:rPr>
              <a:t>the </a:t>
            </a:r>
            <a:r>
              <a:rPr lang="en-US" sz="2500" dirty="0">
                <a:latin typeface="+mn-lt"/>
              </a:rPr>
              <a:t>continued maintenance of the project it was important to try and </a:t>
            </a:r>
            <a:r>
              <a:rPr lang="en-US" sz="2500" dirty="0" smtClean="0">
                <a:latin typeface="+mn-lt"/>
              </a:rPr>
              <a:t>unify as much as </a:t>
            </a:r>
            <a:r>
              <a:rPr lang="en-US" sz="2500" dirty="0">
                <a:latin typeface="+mn-lt"/>
              </a:rPr>
              <a:t>possible the formatting of the code throughout the project. </a:t>
            </a:r>
            <a:r>
              <a:rPr lang="en-US" sz="2500" dirty="0" smtClean="0">
                <a:latin typeface="+mn-lt"/>
              </a:rPr>
              <a:t>The </a:t>
            </a:r>
            <a:r>
              <a:rPr lang="en-US" sz="2500" dirty="0">
                <a:latin typeface="+mn-lt"/>
              </a:rPr>
              <a:t>first major </a:t>
            </a:r>
            <a:r>
              <a:rPr lang="en-US" sz="2500" dirty="0" smtClean="0">
                <a:latin typeface="+mn-lt"/>
              </a:rPr>
              <a:t>step taken </a:t>
            </a:r>
            <a:r>
              <a:rPr lang="en-US" sz="2500" dirty="0">
                <a:latin typeface="+mn-lt"/>
              </a:rPr>
              <a:t>was to run an </a:t>
            </a:r>
            <a:r>
              <a:rPr lang="en-US" sz="2500" dirty="0" smtClean="0">
                <a:latin typeface="+mn-lt"/>
              </a:rPr>
              <a:t>automatic refactoring </a:t>
            </a:r>
            <a:r>
              <a:rPr lang="en-US" sz="2500" dirty="0">
                <a:latin typeface="+mn-lt"/>
              </a:rPr>
              <a:t>tool yapf </a:t>
            </a:r>
            <a:r>
              <a:rPr lang="en-US" sz="2500" dirty="0" smtClean="0">
                <a:latin typeface="+mn-lt"/>
              </a:rPr>
              <a:t>[6] which </a:t>
            </a:r>
            <a:r>
              <a:rPr lang="en-US" sz="2500" dirty="0">
                <a:latin typeface="+mn-lt"/>
              </a:rPr>
              <a:t>is specifically a formatter for </a:t>
            </a:r>
            <a:r>
              <a:rPr lang="en-US" sz="2500" dirty="0" smtClean="0">
                <a:latin typeface="+mn-lt"/>
              </a:rPr>
              <a:t>Python source </a:t>
            </a:r>
            <a:r>
              <a:rPr lang="en-US" sz="2500" dirty="0">
                <a:latin typeface="+mn-lt"/>
              </a:rPr>
              <a:t>files. </a:t>
            </a:r>
            <a:r>
              <a:rPr lang="en-US" sz="2500" dirty="0" smtClean="0">
                <a:latin typeface="+mn-lt"/>
              </a:rPr>
              <a:t>Besides </a:t>
            </a:r>
            <a:r>
              <a:rPr lang="en-US" sz="2500" dirty="0">
                <a:latin typeface="+mn-lt"/>
              </a:rPr>
              <a:t>using yapf, minor tweaks </a:t>
            </a:r>
            <a:r>
              <a:rPr lang="en-US" sz="2500" dirty="0" smtClean="0">
                <a:latin typeface="+mn-lt"/>
              </a:rPr>
              <a:t>were made </a:t>
            </a:r>
            <a:r>
              <a:rPr lang="en-US" sz="2500" dirty="0">
                <a:latin typeface="+mn-lt"/>
              </a:rPr>
              <a:t>by hand, such </a:t>
            </a:r>
            <a:r>
              <a:rPr lang="en-US" sz="2500" dirty="0" smtClean="0">
                <a:latin typeface="+mn-lt"/>
              </a:rPr>
              <a:t>as removing </a:t>
            </a:r>
            <a:r>
              <a:rPr lang="en-US" sz="2500" dirty="0">
                <a:latin typeface="+mn-lt"/>
              </a:rPr>
              <a:t>superfluous whitespace</a:t>
            </a:r>
            <a:r>
              <a:rPr lang="en-US" sz="2500" dirty="0" smtClean="0">
                <a:latin typeface="+mn-lt"/>
              </a:rPr>
              <a:t>.</a:t>
            </a:r>
          </a:p>
          <a:p>
            <a:endParaRPr lang="en-US" sz="2500" dirty="0">
              <a:latin typeface="+mn-lt"/>
            </a:endParaRPr>
          </a:p>
          <a:p>
            <a:r>
              <a:rPr lang="en-US" sz="2500" b="1" dirty="0" smtClean="0">
                <a:latin typeface="+mn-lt"/>
              </a:rPr>
              <a:t>Metadata Table and Test Harness:</a:t>
            </a:r>
          </a:p>
          <a:p>
            <a:r>
              <a:rPr lang="en-US" sz="2500" dirty="0">
                <a:latin typeface="+mn-lt"/>
              </a:rPr>
              <a:t>A modification was made to the translation software so that upon creating </a:t>
            </a:r>
            <a:r>
              <a:rPr lang="en-US" sz="2500" dirty="0" smtClean="0">
                <a:latin typeface="+mn-lt"/>
              </a:rPr>
              <a:t>a MOOCdb </a:t>
            </a:r>
            <a:r>
              <a:rPr lang="en-US" sz="2500" dirty="0">
                <a:latin typeface="+mn-lt"/>
              </a:rPr>
              <a:t>MySQL instance, a metadata table is also added that contains the </a:t>
            </a:r>
            <a:r>
              <a:rPr lang="en-US" sz="2500" dirty="0" smtClean="0">
                <a:latin typeface="+mn-lt"/>
              </a:rPr>
              <a:t>commit hash </a:t>
            </a:r>
            <a:r>
              <a:rPr lang="en-US" sz="2500" dirty="0">
                <a:latin typeface="+mn-lt"/>
              </a:rPr>
              <a:t>of the translation software used to generate the MOOCdb MySQL </a:t>
            </a:r>
            <a:r>
              <a:rPr lang="en-US" sz="2500" dirty="0" smtClean="0">
                <a:latin typeface="+mn-lt"/>
              </a:rPr>
              <a:t>instance. Attaching </a:t>
            </a:r>
            <a:r>
              <a:rPr lang="en-US" sz="2500" dirty="0">
                <a:latin typeface="+mn-lt"/>
              </a:rPr>
              <a:t>the commit hash to the MOOCdb MySQL instance also indicates the </a:t>
            </a:r>
            <a:r>
              <a:rPr lang="en-US" sz="2500" dirty="0" smtClean="0">
                <a:latin typeface="+mn-lt"/>
              </a:rPr>
              <a:t>necessary versioning </a:t>
            </a:r>
            <a:r>
              <a:rPr lang="en-US" sz="2500" dirty="0">
                <a:latin typeface="+mn-lt"/>
              </a:rPr>
              <a:t>information to reproduce the same instance with the </a:t>
            </a:r>
            <a:r>
              <a:rPr lang="en-US" sz="2500" dirty="0" smtClean="0">
                <a:latin typeface="+mn-lt"/>
              </a:rPr>
              <a:t>translation </a:t>
            </a:r>
            <a:r>
              <a:rPr lang="en-US" sz="2500" dirty="0">
                <a:latin typeface="+mn-lt"/>
              </a:rPr>
              <a:t>software </a:t>
            </a:r>
            <a:r>
              <a:rPr lang="en-US" sz="2500" dirty="0" smtClean="0">
                <a:latin typeface="+mn-lt"/>
              </a:rPr>
              <a:t>should someone </a:t>
            </a:r>
            <a:r>
              <a:rPr lang="en-US" sz="2500" dirty="0">
                <a:latin typeface="+mn-lt"/>
              </a:rPr>
              <a:t>else attempt to do so</a:t>
            </a:r>
            <a:r>
              <a:rPr lang="en-US" sz="2500" dirty="0" smtClean="0">
                <a:latin typeface="+mn-lt"/>
              </a:rPr>
              <a:t>. A sample generation tool and a test harness was also added for qpipe modules to improve the stability of the project, as per LCCA.</a:t>
            </a:r>
          </a:p>
          <a:p>
            <a:endParaRPr lang="en-US" sz="2500" dirty="0">
              <a:latin typeface="+mn-lt"/>
            </a:endParaRPr>
          </a:p>
          <a:p>
            <a:r>
              <a:rPr lang="en-US" sz="2500" b="1" dirty="0">
                <a:latin typeface="+mn-lt"/>
              </a:rPr>
              <a:t>v</a:t>
            </a:r>
            <a:r>
              <a:rPr lang="en-US" sz="2500" b="1" dirty="0" smtClean="0">
                <a:latin typeface="+mn-lt"/>
              </a:rPr>
              <a:t>ismooc_extensions:</a:t>
            </a:r>
          </a:p>
          <a:p>
            <a:r>
              <a:rPr lang="en-US" sz="2500" dirty="0">
                <a:latin typeface="+mn-lt"/>
              </a:rPr>
              <a:t>Since MOOCdb’s ultimate goal is to act as a unifying MOOC data format, </a:t>
            </a:r>
            <a:r>
              <a:rPr lang="en-US" sz="2500" dirty="0" smtClean="0">
                <a:latin typeface="+mn-lt"/>
              </a:rPr>
              <a:t>there will </a:t>
            </a:r>
            <a:r>
              <a:rPr lang="en-US" sz="2500" dirty="0">
                <a:latin typeface="+mn-lt"/>
              </a:rPr>
              <a:t>inevitably be shortcomings that different third party groups will want to </a:t>
            </a:r>
            <a:r>
              <a:rPr lang="en-US" sz="2500" dirty="0" smtClean="0">
                <a:latin typeface="+mn-lt"/>
              </a:rPr>
              <a:t>address via </a:t>
            </a:r>
            <a:r>
              <a:rPr lang="en-US" sz="2500" dirty="0">
                <a:latin typeface="+mn-lt"/>
              </a:rPr>
              <a:t>their respective modifications to the translation software. We </a:t>
            </a:r>
            <a:r>
              <a:rPr lang="en-US" sz="2500" dirty="0" smtClean="0">
                <a:latin typeface="+mn-lt"/>
              </a:rPr>
              <a:t>introduced the </a:t>
            </a:r>
            <a:r>
              <a:rPr lang="en-US" sz="2500" dirty="0">
                <a:latin typeface="+mn-lt"/>
              </a:rPr>
              <a:t>concept of extensions as our choice for providing separation from the </a:t>
            </a:r>
            <a:r>
              <a:rPr lang="en-US" sz="2500" dirty="0" smtClean="0">
                <a:latin typeface="+mn-lt"/>
              </a:rPr>
              <a:t>core translation </a:t>
            </a:r>
            <a:r>
              <a:rPr lang="en-US" sz="2500" dirty="0">
                <a:latin typeface="+mn-lt"/>
              </a:rPr>
              <a:t>software logic while still being easy to interface with the </a:t>
            </a:r>
            <a:r>
              <a:rPr lang="en-US" sz="2500" dirty="0" smtClean="0">
                <a:latin typeface="+mn-lt"/>
              </a:rPr>
              <a:t>translation software.</a:t>
            </a:r>
            <a:r>
              <a:rPr lang="en-US" sz="2500" b="1" dirty="0" smtClean="0">
                <a:latin typeface="+mn-lt"/>
              </a:rPr>
              <a:t> </a:t>
            </a:r>
            <a:r>
              <a:rPr lang="en-US" sz="2500" dirty="0" smtClean="0">
                <a:latin typeface="+mn-lt"/>
              </a:rPr>
              <a:t>Using the TDD methodology [7], vismooc_extensions </a:t>
            </a:r>
            <a:r>
              <a:rPr lang="en-US" sz="2500" dirty="0">
                <a:latin typeface="+mn-lt"/>
              </a:rPr>
              <a:t>modules </a:t>
            </a:r>
            <a:r>
              <a:rPr lang="en-US" sz="2500" dirty="0" smtClean="0">
                <a:latin typeface="+mn-lt"/>
              </a:rPr>
              <a:t>were implemented for translation </a:t>
            </a:r>
            <a:r>
              <a:rPr lang="en-US" sz="2500" dirty="0">
                <a:latin typeface="+mn-lt"/>
              </a:rPr>
              <a:t>software v1.5 now generates tables for grades, enrollments, videos, course_video, courses, forum and </a:t>
            </a:r>
            <a:r>
              <a:rPr lang="en-US" sz="2500" dirty="0" smtClean="0">
                <a:latin typeface="+mn-lt"/>
              </a:rPr>
              <a:t>users tables to interface with VisMOOC. </a:t>
            </a:r>
            <a:r>
              <a:rPr lang="en-US" sz="2500" b="1" dirty="0" smtClean="0">
                <a:latin typeface="+mn-lt"/>
              </a:rPr>
              <a:t>Figure 4 </a:t>
            </a:r>
            <a:r>
              <a:rPr lang="en-US" sz="2500" dirty="0" smtClean="0">
                <a:latin typeface="+mn-lt"/>
              </a:rPr>
              <a:t>shows the added pipe for the vismooc_extensions modules in relation to core MOOCdb. A test harness was also added for the vismooc_extensions modules, as per the TDD methodology.</a:t>
            </a: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36198164" y="4887553"/>
            <a:ext cx="5809643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5</a:t>
            </a:r>
            <a:r>
              <a:rPr lang="en-US" sz="2400" b="1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 translation project v1.0 organization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36352304" y="11517393"/>
            <a:ext cx="5809643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6.</a:t>
            </a:r>
            <a:r>
              <a:rPr lang="en-US" sz="2400" dirty="0" smtClean="0">
                <a:latin typeface="Calibri" pitchFamily="34" charset="0"/>
              </a:rPr>
              <a:t> translation project v1.5 organization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6800422" y="24268946"/>
            <a:ext cx="10290357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 smtClean="0">
                <a:latin typeface="Calibri" pitchFamily="34" charset="0"/>
              </a:rPr>
              <a:t>Figure 3.</a:t>
            </a:r>
            <a:r>
              <a:rPr lang="en-US" sz="2400" dirty="0" smtClean="0">
                <a:latin typeface="Calibri" pitchFamily="34" charset="0"/>
              </a:rPr>
              <a:t> Coverage vs. Statements Scatterplot for qpipe and vismooc extensions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87" y="899027"/>
            <a:ext cx="6589439" cy="20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088" y="598241"/>
            <a:ext cx="5226072" cy="26309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774" y="24782944"/>
            <a:ext cx="9753326" cy="57133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0" y="5800904"/>
            <a:ext cx="6205845" cy="11779171"/>
          </a:xfrm>
          <a:prstGeom prst="rect">
            <a:avLst/>
          </a:prstGeom>
        </p:spPr>
      </p:pic>
      <p:sp>
        <p:nvSpPr>
          <p:cNvPr id="40" name="Text Box 180"/>
          <p:cNvSpPr txBox="1">
            <a:spLocks noChangeArrowheads="1"/>
          </p:cNvSpPr>
          <p:nvPr/>
        </p:nvSpPr>
        <p:spPr bwMode="auto">
          <a:xfrm>
            <a:off x="28913911" y="4878027"/>
            <a:ext cx="6899621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 smtClean="0">
                <a:latin typeface="Calibri" pitchFamily="34" charset="0"/>
              </a:rPr>
              <a:t>Figure </a:t>
            </a:r>
            <a:r>
              <a:rPr lang="en-US" sz="2400" b="1" dirty="0">
                <a:latin typeface="Calibri" pitchFamily="34" charset="0"/>
              </a:rPr>
              <a:t>4</a:t>
            </a:r>
            <a:r>
              <a:rPr lang="en-US" sz="2400" b="1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 Evolution of Translation Project Functionality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312" y="5652931"/>
            <a:ext cx="4786374" cy="53222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312" y="11919199"/>
            <a:ext cx="4951661" cy="55274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94" y="25628253"/>
            <a:ext cx="6235432" cy="370657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05" y="25667580"/>
            <a:ext cx="6229995" cy="3667250"/>
          </a:xfrm>
          <a:prstGeom prst="rect">
            <a:avLst/>
          </a:prstGeom>
        </p:spPr>
      </p:pic>
      <p:sp>
        <p:nvSpPr>
          <p:cNvPr id="48" name="Text Box 180"/>
          <p:cNvSpPr txBox="1">
            <a:spLocks noChangeArrowheads="1"/>
          </p:cNvSpPr>
          <p:nvPr/>
        </p:nvSpPr>
        <p:spPr bwMode="auto">
          <a:xfrm>
            <a:off x="1856536" y="25030178"/>
            <a:ext cx="5480259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1.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pylint score comparison for qpipe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4" name="Text Box 181"/>
          <p:cNvSpPr txBox="1">
            <a:spLocks noChangeArrowheads="1"/>
          </p:cNvSpPr>
          <p:nvPr/>
        </p:nvSpPr>
        <p:spPr bwMode="auto">
          <a:xfrm>
            <a:off x="8613145" y="25030178"/>
            <a:ext cx="5804513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pylint score comparison for curation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833" y="31093575"/>
            <a:ext cx="4837471" cy="11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028" y="31034307"/>
            <a:ext cx="2547779" cy="12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414" y="0"/>
            <a:ext cx="37856160" cy="6362702"/>
          </a:xfrm>
        </p:spPr>
        <p:txBody>
          <a:bodyPr/>
          <a:lstStyle/>
          <a:p>
            <a:pPr algn="ctr"/>
            <a:r>
              <a:rPr lang="en-US" dirty="0" smtClean="0"/>
              <a:t>Workflow Curate Flowchart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96" y="6362702"/>
            <a:ext cx="38782183" cy="209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73" y="11731628"/>
            <a:ext cx="18257333" cy="18535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9129" y="8930861"/>
            <a:ext cx="88750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</a:t>
            </a:r>
            <a:r>
              <a:rPr lang="en-US" sz="8800" dirty="0" smtClean="0"/>
              <a:t>ranslation software v1.0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41740" y="687911"/>
            <a:ext cx="88750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</a:t>
            </a:r>
            <a:r>
              <a:rPr lang="en-US" sz="8800" dirty="0" smtClean="0"/>
              <a:t>ranslation software v1.5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932" y="3488678"/>
            <a:ext cx="15358616" cy="2915183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597774" y="687911"/>
            <a:ext cx="14634375" cy="6362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Code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6"/>
            <a:ext cx="16420854" cy="12730309"/>
          </a:xfrm>
        </p:spPr>
        <p:txBody>
          <a:bodyPr>
            <a:normAutofit/>
          </a:bodyPr>
          <a:lstStyle/>
          <a:p>
            <a:r>
              <a:rPr lang="en-US" dirty="0" smtClean="0"/>
              <a:t>Code Flowchart annotated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0" y="1752606"/>
            <a:ext cx="15721781" cy="2984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9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3708" y="6412850"/>
            <a:ext cx="88750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</a:t>
            </a:r>
            <a:r>
              <a:rPr lang="en-US" sz="8800" dirty="0" smtClean="0"/>
              <a:t>ranslation software v1.0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18818" y="6412850"/>
            <a:ext cx="88750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</a:t>
            </a:r>
            <a:r>
              <a:rPr lang="en-US" sz="8800" dirty="0" smtClean="0"/>
              <a:t>ranslation software v1.5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72" y="10187817"/>
            <a:ext cx="17774532" cy="19764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004" y="10187817"/>
            <a:ext cx="17706686" cy="197656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16303" y="-924052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Code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7257" y="10953737"/>
            <a:ext cx="10058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</a:t>
            </a:r>
            <a:r>
              <a:rPr lang="en-US" sz="8800" dirty="0" smtClean="0"/>
              <a:t>ranslation software v1.5 EER</a:t>
            </a:r>
          </a:p>
          <a:p>
            <a:endParaRPr lang="en-US" sz="8800" dirty="0"/>
          </a:p>
          <a:p>
            <a:r>
              <a:rPr lang="en-US" sz="8800" dirty="0" smtClean="0"/>
              <a:t>(i.e. user facing schema)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89" y="0"/>
            <a:ext cx="14634375" cy="6362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006" y="2844800"/>
            <a:ext cx="29715214" cy="272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320" y="0"/>
            <a:ext cx="37856160" cy="6362702"/>
          </a:xfrm>
        </p:spPr>
        <p:txBody>
          <a:bodyPr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ylint tables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30" y="6362702"/>
            <a:ext cx="16898720" cy="20355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149" y="6362702"/>
            <a:ext cx="20049142" cy="73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320" y="0"/>
            <a:ext cx="37856160" cy="6362702"/>
          </a:xfrm>
        </p:spPr>
        <p:txBody>
          <a:bodyPr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ylint plots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" y="8669788"/>
            <a:ext cx="20198243" cy="1200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662" y="8669788"/>
            <a:ext cx="20874413" cy="122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Coverage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54" y="7551084"/>
            <a:ext cx="19169733" cy="22342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696" y="7551084"/>
            <a:ext cx="18886141" cy="121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2036</Words>
  <Application>Microsoft Office PowerPoint</Application>
  <PresentationFormat>Custom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Extending MOOCdb Slide Deck</vt:lpstr>
      <vt:lpstr>Workflow Curate Flowchart</vt:lpstr>
      <vt:lpstr>PowerPoint Presentation</vt:lpstr>
      <vt:lpstr>Code Flowchart annotated</vt:lpstr>
      <vt:lpstr>PowerPoint Presentation</vt:lpstr>
      <vt:lpstr>PowerPoint Presentation</vt:lpstr>
      <vt:lpstr>pylint tables</vt:lpstr>
      <vt:lpstr>pylint plots</vt:lpstr>
      <vt:lpstr>Coverage tables</vt:lpstr>
      <vt:lpstr>Coverage qpipe</vt:lpstr>
      <vt:lpstr>Coverage vismooc extensions</vt:lpstr>
      <vt:lpstr>Coverage qpipe and vismooc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flamerokz</dc:creator>
  <cp:lastModifiedBy>flamerokz</cp:lastModifiedBy>
  <cp:revision>39</cp:revision>
  <cp:lastPrinted>2017-05-29T18:36:05Z</cp:lastPrinted>
  <dcterms:created xsi:type="dcterms:W3CDTF">2017-05-26T05:59:35Z</dcterms:created>
  <dcterms:modified xsi:type="dcterms:W3CDTF">2017-05-31T14:42:06Z</dcterms:modified>
</cp:coreProperties>
</file>