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 id="2147483965" r:id="rId2"/>
  </p:sldMasterIdLst>
  <p:notesMasterIdLst>
    <p:notesMasterId r:id="rId17"/>
  </p:notesMasterIdLst>
  <p:sldIdLst>
    <p:sldId id="256" r:id="rId3"/>
    <p:sldId id="262" r:id="rId4"/>
    <p:sldId id="263" r:id="rId5"/>
    <p:sldId id="258" r:id="rId6"/>
    <p:sldId id="259" r:id="rId7"/>
    <p:sldId id="260" r:id="rId8"/>
    <p:sldId id="264" r:id="rId9"/>
    <p:sldId id="265" r:id="rId10"/>
    <p:sldId id="261" r:id="rId11"/>
    <p:sldId id="268" r:id="rId12"/>
    <p:sldId id="269" r:id="rId13"/>
    <p:sldId id="270" r:id="rId14"/>
    <p:sldId id="267" r:id="rId15"/>
    <p:sldId id="266"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97" autoAdjust="0"/>
    <p:restoredTop sz="76630" autoAdjust="0"/>
  </p:normalViewPr>
  <p:slideViewPr>
    <p:cSldViewPr snapToGrid="0">
      <p:cViewPr varScale="1">
        <p:scale>
          <a:sx n="72" d="100"/>
          <a:sy n="72" d="100"/>
        </p:scale>
        <p:origin x="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3CDB1-0AE3-47C0-AF78-A30461C7E814}" type="datetimeFigureOut">
              <a:rPr lang="en-US" smtClean="0"/>
              <a:t>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1E950-1D5D-400E-BAE8-E15BD02853B6}" type="slidenum">
              <a:rPr lang="en-US" smtClean="0"/>
              <a:t>‹#›</a:t>
            </a:fld>
            <a:endParaRPr lang="en-US"/>
          </a:p>
        </p:txBody>
      </p:sp>
    </p:spTree>
    <p:extLst>
      <p:ext uri="{BB962C8B-B14F-4D97-AF65-F5344CB8AC3E}">
        <p14:creationId xmlns:p14="http://schemas.microsoft.com/office/powerpoint/2010/main" val="412025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Massive Open Online Courses or MOOCs are online courses accessible to anyone on the web. Hundreds of institutions have joined in an effort to make education more accessible by teaming up with MOOC providers such as </a:t>
            </a:r>
            <a:r>
              <a:rPr lang="en-US" dirty="0" err="1" smtClean="0"/>
              <a:t>Coursera</a:t>
            </a:r>
            <a:r>
              <a:rPr lang="en-US" dirty="0" smtClean="0"/>
              <a:t>, </a:t>
            </a:r>
            <a:r>
              <a:rPr lang="en-US" dirty="0" err="1" smtClean="0"/>
              <a:t>edX</a:t>
            </a:r>
            <a:r>
              <a:rPr lang="en-US" dirty="0" smtClean="0"/>
              <a:t> and </a:t>
            </a:r>
            <a:r>
              <a:rPr lang="en-US" dirty="0" err="1" smtClean="0"/>
              <a:t>Udacity</a:t>
            </a:r>
            <a:r>
              <a:rPr lang="en-US" dirty="0" smtClean="0"/>
              <a:t>,</a:t>
            </a:r>
            <a:r>
              <a:rPr lang="en-US" baseline="0" dirty="0" smtClean="0"/>
              <a:t> the three providers whose data we incorporate into our linked data.</a:t>
            </a:r>
            <a:r>
              <a:rPr lang="en-US" dirty="0" smtClean="0"/>
              <a:t> Delivering course content through lecture videos as well as traditional materials such as readings and problem sets, MOOCs encourage interactivity between professors and students around the world by way of discussion forums and graded assessments. </a:t>
            </a:r>
          </a:p>
          <a:p>
            <a:endParaRPr lang="en-US" dirty="0" smtClean="0"/>
          </a:p>
          <a:p>
            <a:r>
              <a:rPr lang="en-US" dirty="0" smtClean="0"/>
              <a:t>With</a:t>
            </a:r>
            <a:r>
              <a:rPr lang="en-US" baseline="0" dirty="0" smtClean="0"/>
              <a:t> the advent of websites providing these courses, it is difficult to discern which classes are best-suited to someone’s interests or learning goals. Basic information about courses and their curriculums available on course websites allow users to assess this to an extent, however manually comparing several courses teaching similar material can be tedious. As a result, there are a handful of existing websites such as Class Central that aggregate MOOCs from different providers and allow users to compare and rate courses. They have a weakness however in that they do not allow the user to do things such as search and compare courses on specific topics, the length of the course, and other basic data which is openly available from MOOC providers. Given the data provided by these MOOC providers (by API or openly on their webpages), we saw an opportunity to allow more specific search incorporating things such as syllabi details, course length, recommended background, and how these relate to one another as Linked Data. </a:t>
            </a:r>
          </a:p>
          <a:p>
            <a:endParaRPr lang="en-US" baseline="0" dirty="0" smtClean="0"/>
          </a:p>
          <a:p>
            <a:r>
              <a:rPr lang="en-US" baseline="0" dirty="0" smtClean="0"/>
              <a:t>The result of this is an in-development web app, MOOCLink, </a:t>
            </a:r>
            <a:r>
              <a:rPr lang="en-US" dirty="0" smtClean="0"/>
              <a:t>which creates Linked Data from online course information and utilizes that data to discover and compare online courses.</a:t>
            </a:r>
            <a:endParaRPr lang="en-US" dirty="0" smtClean="0"/>
          </a:p>
        </p:txBody>
      </p:sp>
      <p:sp>
        <p:nvSpPr>
          <p:cNvPr id="4" name="Slide Number Placeholder 3"/>
          <p:cNvSpPr>
            <a:spLocks noGrp="1"/>
          </p:cNvSpPr>
          <p:nvPr>
            <p:ph type="sldNum" sz="quarter" idx="10"/>
          </p:nvPr>
        </p:nvSpPr>
        <p:spPr/>
        <p:txBody>
          <a:bodyPr/>
          <a:lstStyle/>
          <a:p>
            <a:fld id="{D2C1E950-1D5D-400E-BAE8-E15BD02853B6}" type="slidenum">
              <a:rPr lang="en-US" smtClean="0"/>
              <a:t>2</a:t>
            </a:fld>
            <a:endParaRPr lang="en-US"/>
          </a:p>
        </p:txBody>
      </p:sp>
    </p:spTree>
    <p:extLst>
      <p:ext uri="{BB962C8B-B14F-4D97-AF65-F5344CB8AC3E}">
        <p14:creationId xmlns:p14="http://schemas.microsoft.com/office/powerpoint/2010/main" val="2500850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future work will focus on: incorporating demographic data, reviews, developing an item pipeline for our crawlers, automating website updates, enabling user profiles, course tracks, natural language processing of syllabi and summaries for more robust data and search.</a:t>
            </a:r>
          </a:p>
          <a:p>
            <a:endParaRPr lang="en-US" dirty="0"/>
          </a:p>
        </p:txBody>
      </p:sp>
      <p:sp>
        <p:nvSpPr>
          <p:cNvPr id="4" name="Slide Number Placeholder 3"/>
          <p:cNvSpPr>
            <a:spLocks noGrp="1"/>
          </p:cNvSpPr>
          <p:nvPr>
            <p:ph type="sldNum" sz="quarter" idx="10"/>
          </p:nvPr>
        </p:nvSpPr>
        <p:spPr/>
        <p:txBody>
          <a:bodyPr/>
          <a:lstStyle/>
          <a:p>
            <a:fld id="{D2C1E950-1D5D-400E-BAE8-E15BD02853B6}" type="slidenum">
              <a:rPr lang="en-US" smtClean="0"/>
              <a:t>14</a:t>
            </a:fld>
            <a:endParaRPr lang="en-US"/>
          </a:p>
        </p:txBody>
      </p:sp>
    </p:spTree>
    <p:extLst>
      <p:ext uri="{BB962C8B-B14F-4D97-AF65-F5344CB8AC3E}">
        <p14:creationId xmlns:p14="http://schemas.microsoft.com/office/powerpoint/2010/main" val="305248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
            </a:r>
            <a:r>
              <a:rPr lang="en-US" baseline="0" dirty="0" smtClean="0"/>
              <a:t> Mapping categories manually</a:t>
            </a:r>
            <a:endParaRPr lang="en-US" dirty="0"/>
          </a:p>
        </p:txBody>
      </p:sp>
      <p:sp>
        <p:nvSpPr>
          <p:cNvPr id="4" name="Slide Number Placeholder 3"/>
          <p:cNvSpPr>
            <a:spLocks noGrp="1"/>
          </p:cNvSpPr>
          <p:nvPr>
            <p:ph type="sldNum" sz="quarter" idx="10"/>
          </p:nvPr>
        </p:nvSpPr>
        <p:spPr/>
        <p:txBody>
          <a:bodyPr/>
          <a:lstStyle/>
          <a:p>
            <a:fld id="{D2C1E950-1D5D-400E-BAE8-E15BD02853B6}" type="slidenum">
              <a:rPr lang="en-US" smtClean="0"/>
              <a:t>3</a:t>
            </a:fld>
            <a:endParaRPr lang="en-US"/>
          </a:p>
        </p:txBody>
      </p:sp>
    </p:spTree>
    <p:extLst>
      <p:ext uri="{BB962C8B-B14F-4D97-AF65-F5344CB8AC3E}">
        <p14:creationId xmlns:p14="http://schemas.microsoft.com/office/powerpoint/2010/main" val="261402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IEEE-LOM is encoded in XML and</a:t>
            </a:r>
            <a:r>
              <a:rPr lang="en-US" baseline="0" dirty="0" smtClean="0"/>
              <a:t> </a:t>
            </a:r>
            <a:r>
              <a:rPr lang="en-US" dirty="0" smtClean="0"/>
              <a:t>includes nine categories with sub-elements that hold data. An</a:t>
            </a:r>
          </a:p>
          <a:p>
            <a:r>
              <a:rPr lang="en-US" dirty="0" smtClean="0"/>
              <a:t>RDF binding for LOM exists [9], however development is</a:t>
            </a:r>
            <a:r>
              <a:rPr lang="en-US" baseline="0" dirty="0" smtClean="0"/>
              <a:t> </a:t>
            </a:r>
            <a:r>
              <a:rPr lang="en-US" dirty="0" smtClean="0"/>
              <a:t>halted at the time of this paper’s writing.</a:t>
            </a:r>
          </a:p>
          <a:p>
            <a:endParaRPr lang="en-US" dirty="0" smtClean="0"/>
          </a:p>
          <a:p>
            <a:r>
              <a:rPr lang="en-US" dirty="0" smtClean="0"/>
              <a:t>SCORM is an extensive technical standard, typically encoded in XML, that defines how educational content should be packaged, how it is delivered, and how learners navigate between different parts of an online course. An RDF binding of SCORM has yet to be developed.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2013, the Learning Resource Metadata Initiative (LRMI) specification was incorporated into </a:t>
            </a:r>
            <a:r>
              <a:rPr lang="en-US" dirty="0" err="1" smtClean="0"/>
              <a:t>Schema.org’s</a:t>
            </a:r>
            <a:r>
              <a:rPr lang="en-US" dirty="0" smtClean="0"/>
              <a:t> vocabulary for tagging educational content [13]. </a:t>
            </a:r>
            <a:r>
              <a:rPr lang="en-US" dirty="0" smtClean="0"/>
              <a:t>Rather than using the defunct LOM binding or creating a new binding of SCORM to RDF, we chose to extend a vocabulary meant for Linked Data, Schema.org, for which an RDF mapping exists [12], to include properties unique to open courseware.</a:t>
            </a:r>
          </a:p>
          <a:p>
            <a:endParaRPr lang="en-US" dirty="0" smtClean="0"/>
          </a:p>
        </p:txBody>
      </p:sp>
      <p:sp>
        <p:nvSpPr>
          <p:cNvPr id="4" name="Slide Number Placeholder 3"/>
          <p:cNvSpPr>
            <a:spLocks noGrp="1"/>
          </p:cNvSpPr>
          <p:nvPr>
            <p:ph type="sldNum" sz="quarter" idx="10"/>
          </p:nvPr>
        </p:nvSpPr>
        <p:spPr/>
        <p:txBody>
          <a:bodyPr/>
          <a:lstStyle/>
          <a:p>
            <a:fld id="{D2C1E950-1D5D-400E-BAE8-E15BD02853B6}" type="slidenum">
              <a:rPr lang="en-US" smtClean="0"/>
              <a:t>4</a:t>
            </a:fld>
            <a:endParaRPr lang="en-US"/>
          </a:p>
        </p:txBody>
      </p:sp>
    </p:spTree>
    <p:extLst>
      <p:ext uri="{BB962C8B-B14F-4D97-AF65-F5344CB8AC3E}">
        <p14:creationId xmlns:p14="http://schemas.microsoft.com/office/powerpoint/2010/main" val="136644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LRMI</a:t>
            </a:r>
            <a:r>
              <a:rPr lang="en-US" baseline="0" dirty="0" smtClean="0"/>
              <a:t> </a:t>
            </a:r>
            <a:r>
              <a:rPr lang="en-US" dirty="0" smtClean="0"/>
              <a:t>introduced fields for online course details including the type of learning resource, time required, and so on. While there is significant overlap between LRMI’s additions to Schema.org, </a:t>
            </a:r>
            <a:r>
              <a:rPr lang="en-US" dirty="0" err="1" smtClean="0"/>
              <a:t>Schema.org’s</a:t>
            </a:r>
            <a:r>
              <a:rPr lang="en-US" dirty="0" smtClean="0"/>
              <a:t> Creative Work properties and MOOC course details like those provided in </a:t>
            </a:r>
            <a:r>
              <a:rPr lang="en-US" dirty="0" err="1" smtClean="0"/>
              <a:t>Coursera’s</a:t>
            </a:r>
            <a:r>
              <a:rPr lang="en-US" dirty="0" smtClean="0"/>
              <a:t> API, several crucial missing data fields such as syllabus details, course difficulty, and predicates linking courses to other objects, make it necessary to extend the vocabulary for MOOC data.</a:t>
            </a:r>
          </a:p>
          <a:p>
            <a:endParaRPr lang="en-US" dirty="0"/>
          </a:p>
        </p:txBody>
      </p:sp>
      <p:sp>
        <p:nvSpPr>
          <p:cNvPr id="4" name="Slide Number Placeholder 3"/>
          <p:cNvSpPr>
            <a:spLocks noGrp="1"/>
          </p:cNvSpPr>
          <p:nvPr>
            <p:ph type="sldNum" sz="quarter" idx="10"/>
          </p:nvPr>
        </p:nvSpPr>
        <p:spPr/>
        <p:txBody>
          <a:bodyPr/>
          <a:lstStyle/>
          <a:p>
            <a:fld id="{D2C1E950-1D5D-400E-BAE8-E15BD02853B6}" type="slidenum">
              <a:rPr lang="en-US" smtClean="0"/>
              <a:t>5</a:t>
            </a:fld>
            <a:endParaRPr lang="en-US"/>
          </a:p>
        </p:txBody>
      </p:sp>
    </p:spTree>
    <p:extLst>
      <p:ext uri="{BB962C8B-B14F-4D97-AF65-F5344CB8AC3E}">
        <p14:creationId xmlns:p14="http://schemas.microsoft.com/office/powerpoint/2010/main" val="367304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Schema.org is organized as a hierarchy of types, each associated with a set of properties. </a:t>
            </a:r>
            <a:r>
              <a:rPr lang="en-US" dirty="0" err="1" smtClean="0"/>
              <a:t>CreativeWork</a:t>
            </a:r>
            <a:r>
              <a:rPr lang="en-US" dirty="0" smtClean="0"/>
              <a:t> is </a:t>
            </a:r>
            <a:r>
              <a:rPr lang="en-US" dirty="0" err="1" smtClean="0"/>
              <a:t>Schema.org’s</a:t>
            </a:r>
            <a:r>
              <a:rPr lang="en-US" dirty="0" smtClean="0"/>
              <a:t> type for generic creative work including books, movies, and now educational resources. The LRMI specification adds properties to </a:t>
            </a:r>
            <a:r>
              <a:rPr lang="en-US" dirty="0" err="1" smtClean="0"/>
              <a:t>CreativeWork</a:t>
            </a:r>
            <a:r>
              <a:rPr lang="en-US" dirty="0" smtClean="0"/>
              <a:t> including the time it takes to work through a learning resource (</a:t>
            </a:r>
            <a:r>
              <a:rPr lang="en-US" dirty="0" err="1" smtClean="0"/>
              <a:t>timeRequired</a:t>
            </a:r>
            <a:r>
              <a:rPr lang="en-US" dirty="0" smtClean="0"/>
              <a:t>), the typical age range of the content’s intended audience (</a:t>
            </a:r>
            <a:r>
              <a:rPr lang="en-US" dirty="0" err="1" smtClean="0"/>
              <a:t>typicalAgeRange</a:t>
            </a:r>
            <a:r>
              <a:rPr lang="en-US" dirty="0" smtClean="0"/>
              <a:t>), as well as specifying properties previously available in </a:t>
            </a:r>
            <a:r>
              <a:rPr lang="en-US" dirty="0" err="1" smtClean="0"/>
              <a:t>Schema.org’s</a:t>
            </a:r>
            <a:r>
              <a:rPr lang="en-US" dirty="0" smtClean="0"/>
              <a:t> </a:t>
            </a:r>
            <a:r>
              <a:rPr lang="en-US" dirty="0" err="1" smtClean="0"/>
              <a:t>CreativeWork</a:t>
            </a:r>
            <a:r>
              <a:rPr lang="en-US" dirty="0" smtClean="0"/>
              <a:t> type like the subject of the content (about) and the publisher of the resource (publisher</a:t>
            </a:r>
          </a:p>
          <a:p>
            <a:endParaRPr lang="en-US" dirty="0" smtClean="0"/>
          </a:p>
          <a:p>
            <a:r>
              <a:rPr lang="en-US" dirty="0" smtClean="0"/>
              <a:t>Schema.rdfs.org hosts an RDF/XML version of </a:t>
            </a:r>
            <a:r>
              <a:rPr lang="en-US" dirty="0" err="1" smtClean="0"/>
              <a:t>Schema.org’s</a:t>
            </a:r>
            <a:r>
              <a:rPr lang="en-US" dirty="0" smtClean="0"/>
              <a:t> ontology, which we imported into Stanford Protégé to extend with additional types and properties.</a:t>
            </a:r>
          </a:p>
        </p:txBody>
      </p:sp>
      <p:sp>
        <p:nvSpPr>
          <p:cNvPr id="4" name="Slide Number Placeholder 3"/>
          <p:cNvSpPr>
            <a:spLocks noGrp="1"/>
          </p:cNvSpPr>
          <p:nvPr>
            <p:ph type="sldNum" sz="quarter" idx="10"/>
          </p:nvPr>
        </p:nvSpPr>
        <p:spPr/>
        <p:txBody>
          <a:bodyPr/>
          <a:lstStyle/>
          <a:p>
            <a:fld id="{D2C1E950-1D5D-400E-BAE8-E15BD02853B6}" type="slidenum">
              <a:rPr lang="en-US" smtClean="0"/>
              <a:t>6</a:t>
            </a:fld>
            <a:endParaRPr lang="en-US"/>
          </a:p>
        </p:txBody>
      </p:sp>
    </p:spTree>
    <p:extLst>
      <p:ext uri="{BB962C8B-B14F-4D97-AF65-F5344CB8AC3E}">
        <p14:creationId xmlns:p14="http://schemas.microsoft.com/office/powerpoint/2010/main" val="345428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1E950-1D5D-400E-BAE8-E15BD02853B6}" type="slidenum">
              <a:rPr lang="en-US" smtClean="0"/>
              <a:t>7</a:t>
            </a:fld>
            <a:endParaRPr lang="en-US"/>
          </a:p>
        </p:txBody>
      </p:sp>
    </p:spTree>
    <p:extLst>
      <p:ext uri="{BB962C8B-B14F-4D97-AF65-F5344CB8AC3E}">
        <p14:creationId xmlns:p14="http://schemas.microsoft.com/office/powerpoint/2010/main" val="158486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Not all of the properties</a:t>
            </a:r>
            <a:r>
              <a:rPr lang="en-US" baseline="0" dirty="0" smtClean="0"/>
              <a:t> available</a:t>
            </a:r>
            <a:endParaRPr lang="en-US" dirty="0" smtClean="0"/>
          </a:p>
          <a:p>
            <a:r>
              <a:rPr lang="en-US" dirty="0" smtClean="0"/>
              <a:t>- Data cleansing is needed to remove tags</a:t>
            </a:r>
          </a:p>
        </p:txBody>
      </p:sp>
      <p:sp>
        <p:nvSpPr>
          <p:cNvPr id="4" name="Slide Number Placeholder 3"/>
          <p:cNvSpPr>
            <a:spLocks noGrp="1"/>
          </p:cNvSpPr>
          <p:nvPr>
            <p:ph type="sldNum" sz="quarter" idx="10"/>
          </p:nvPr>
        </p:nvSpPr>
        <p:spPr/>
        <p:txBody>
          <a:bodyPr/>
          <a:lstStyle/>
          <a:p>
            <a:fld id="{D2C1E950-1D5D-400E-BAE8-E15BD02853B6}" type="slidenum">
              <a:rPr lang="en-US" smtClean="0"/>
              <a:t>8</a:t>
            </a:fld>
            <a:endParaRPr lang="en-US"/>
          </a:p>
        </p:txBody>
      </p:sp>
    </p:spTree>
    <p:extLst>
      <p:ext uri="{BB962C8B-B14F-4D97-AF65-F5344CB8AC3E}">
        <p14:creationId xmlns:p14="http://schemas.microsoft.com/office/powerpoint/2010/main" val="368323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MOOCLink is a web application which aggregates online courses as Linked Data and utilizes that data to discover and compare online courseware. </a:t>
            </a:r>
          </a:p>
          <a:p>
            <a:pPr marL="171450" indent="-171450">
              <a:buFontTx/>
              <a:buChar char="-"/>
            </a:pPr>
            <a:r>
              <a:rPr lang="en-US" baseline="0" dirty="0" smtClean="0"/>
              <a:t>Bootstrap template</a:t>
            </a:r>
          </a:p>
          <a:p>
            <a:pPr marL="171450" indent="-171450">
              <a:buFontTx/>
              <a:buChar char="-"/>
            </a:pPr>
            <a:r>
              <a:rPr lang="en-US" baseline="0" dirty="0" smtClean="0"/>
              <a:t>Sections on home page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C1E950-1D5D-400E-BAE8-E15BD02853B6}" type="slidenum">
              <a:rPr lang="en-US" smtClean="0"/>
              <a:t>9</a:t>
            </a:fld>
            <a:endParaRPr lang="en-US"/>
          </a:p>
        </p:txBody>
      </p:sp>
    </p:spTree>
    <p:extLst>
      <p:ext uri="{BB962C8B-B14F-4D97-AF65-F5344CB8AC3E}">
        <p14:creationId xmlns:p14="http://schemas.microsoft.com/office/powerpoint/2010/main" val="1915956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semantic web stack of Apache Tomcat as the web server and servlet container, </a:t>
            </a:r>
            <a:r>
              <a:rPr lang="en-US" dirty="0" err="1" smtClean="0"/>
              <a:t>Fuseki</a:t>
            </a:r>
            <a:r>
              <a:rPr lang="en-US" dirty="0" smtClean="0"/>
              <a:t> as the SPARQL server, TDB as the RDF store, and </a:t>
            </a:r>
            <a:r>
              <a:rPr lang="en-US" dirty="0" err="1" smtClean="0"/>
              <a:t>JavaServer</a:t>
            </a:r>
            <a:r>
              <a:rPr lang="en-US" dirty="0" smtClean="0"/>
              <a:t> Pages and Java Servlets to dynamically create webpages is proposed to achieve this. </a:t>
            </a:r>
            <a:endParaRPr lang="en-US" dirty="0"/>
          </a:p>
        </p:txBody>
      </p:sp>
      <p:sp>
        <p:nvSpPr>
          <p:cNvPr id="4" name="Slide Number Placeholder 3"/>
          <p:cNvSpPr>
            <a:spLocks noGrp="1"/>
          </p:cNvSpPr>
          <p:nvPr>
            <p:ph type="sldNum" sz="quarter" idx="10"/>
          </p:nvPr>
        </p:nvSpPr>
        <p:spPr/>
        <p:txBody>
          <a:bodyPr/>
          <a:lstStyle/>
          <a:p>
            <a:fld id="{D2C1E950-1D5D-400E-BAE8-E15BD02853B6}" type="slidenum">
              <a:rPr lang="en-US" smtClean="0"/>
              <a:t>13</a:t>
            </a:fld>
            <a:endParaRPr lang="en-US"/>
          </a:p>
        </p:txBody>
      </p:sp>
    </p:spTree>
    <p:extLst>
      <p:ext uri="{BB962C8B-B14F-4D97-AF65-F5344CB8AC3E}">
        <p14:creationId xmlns:p14="http://schemas.microsoft.com/office/powerpoint/2010/main" val="361015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C7F28B-7436-4EFF-BCB3-E964D303B2F7}"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368686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F28B-7436-4EFF-BCB3-E964D303B2F7}"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302565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7F28B-7436-4EFF-BCB3-E964D303B2F7}"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3189560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C7F28B-7436-4EFF-BCB3-E964D303B2F7}"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2202846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F28B-7436-4EFF-BCB3-E964D303B2F7}"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4125758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7F28B-7436-4EFF-BCB3-E964D303B2F7}"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2402010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1C7F28B-7436-4EFF-BCB3-E964D303B2F7}" type="datetimeFigureOut">
              <a:rPr lang="en-US" smtClean="0"/>
              <a:t>2/4/2015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3111560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91C7F28B-7436-4EFF-BCB3-E964D303B2F7}" type="datetimeFigureOut">
              <a:rPr lang="en-US" smtClean="0"/>
              <a:t>2/4/2015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789062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91C7F28B-7436-4EFF-BCB3-E964D303B2F7}" type="datetimeFigureOut">
              <a:rPr lang="en-US" smtClean="0"/>
              <a:t>2/4/2015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2886434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C7F28B-7436-4EFF-BCB3-E964D303B2F7}"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1844101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1C7F28B-7436-4EFF-BCB3-E964D303B2F7}" type="datetimeFigureOut">
              <a:rPr lang="en-US" smtClean="0"/>
              <a:t>2/4/2015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69274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F28B-7436-4EFF-BCB3-E964D303B2F7}"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1701233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1C7F28B-7436-4EFF-BCB3-E964D303B2F7}" type="datetimeFigureOut">
              <a:rPr lang="en-US" smtClean="0"/>
              <a:t>2/4/2015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32517730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C7F28B-7436-4EFF-BCB3-E964D303B2F7}" type="datetimeFigureOut">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4228949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C7F28B-7436-4EFF-BCB3-E964D303B2F7}" type="datetimeFigureOut">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314082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7F28B-7436-4EFF-BCB3-E964D303B2F7}"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248768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C7F28B-7436-4EFF-BCB3-E964D303B2F7}"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51007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C7F28B-7436-4EFF-BCB3-E964D303B2F7}" type="datetimeFigureOut">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2FCD3-479A-4584-85D0-F84C57AE3D2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9657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C7F28B-7436-4EFF-BCB3-E964D303B2F7}" type="datetimeFigureOut">
              <a:rPr lang="en-US" smtClean="0"/>
              <a:t>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2FCD3-479A-4584-85D0-F84C57AE3D2A}"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14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7F28B-7436-4EFF-BCB3-E964D303B2F7}" type="datetimeFigureOut">
              <a:rPr lang="en-US" smtClean="0"/>
              <a:t>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339683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7F28B-7436-4EFF-BCB3-E964D303B2F7}"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394602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7F28B-7436-4EFF-BCB3-E964D303B2F7}"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2FCD3-479A-4584-85D0-F84C57AE3D2A}" type="slidenum">
              <a:rPr lang="en-US" smtClean="0"/>
              <a:t>‹#›</a:t>
            </a:fld>
            <a:endParaRPr lang="en-US"/>
          </a:p>
        </p:txBody>
      </p:sp>
    </p:spTree>
    <p:extLst>
      <p:ext uri="{BB962C8B-B14F-4D97-AF65-F5344CB8AC3E}">
        <p14:creationId xmlns:p14="http://schemas.microsoft.com/office/powerpoint/2010/main" val="14839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1C7F28B-7436-4EFF-BCB3-E964D303B2F7}" type="datetimeFigureOut">
              <a:rPr lang="en-US" smtClean="0"/>
              <a:t>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612FCD3-479A-4584-85D0-F84C57AE3D2A}" type="slidenum">
              <a:rPr lang="en-US" smtClean="0"/>
              <a:t>‹#›</a:t>
            </a:fld>
            <a:endParaRPr lang="en-US"/>
          </a:p>
        </p:txBody>
      </p:sp>
    </p:spTree>
    <p:extLst>
      <p:ext uri="{BB962C8B-B14F-4D97-AF65-F5344CB8AC3E}">
        <p14:creationId xmlns:p14="http://schemas.microsoft.com/office/powerpoint/2010/main" val="420825213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1C7F28B-7436-4EFF-BCB3-E964D303B2F7}" type="datetimeFigureOut">
              <a:rPr lang="en-US" smtClean="0"/>
              <a:t>2/4/2015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612FCD3-479A-4584-85D0-F84C57AE3D2A}" type="slidenum">
              <a:rPr lang="en-US" smtClean="0"/>
              <a:t>‹#›</a:t>
            </a:fld>
            <a:endParaRPr lang="en-US"/>
          </a:p>
        </p:txBody>
      </p:sp>
    </p:spTree>
    <p:extLst>
      <p:ext uri="{BB962C8B-B14F-4D97-AF65-F5344CB8AC3E}">
        <p14:creationId xmlns:p14="http://schemas.microsoft.com/office/powerpoint/2010/main" val="2477754632"/>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9.xml"/><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6000" dirty="0" smtClean="0"/>
              <a:t>MOOCLink: </a:t>
            </a:r>
            <a:r>
              <a:rPr lang="en-US" sz="6000" dirty="0"/>
              <a:t>Building and Utilizing Linked </a:t>
            </a:r>
            <a:r>
              <a:rPr lang="en-US" sz="6000" dirty="0" smtClean="0"/>
              <a:t>Data from Massive Open Online Courses</a:t>
            </a:r>
            <a:endParaRPr lang="en-US" dirty="0"/>
          </a:p>
        </p:txBody>
      </p:sp>
      <p:sp>
        <p:nvSpPr>
          <p:cNvPr id="3" name="Subtitle 2"/>
          <p:cNvSpPr>
            <a:spLocks noGrp="1"/>
          </p:cNvSpPr>
          <p:nvPr>
            <p:ph type="subTitle" idx="1"/>
          </p:nvPr>
        </p:nvSpPr>
        <p:spPr>
          <a:xfrm>
            <a:off x="1471768" y="4670246"/>
            <a:ext cx="2590242" cy="914400"/>
          </a:xfrm>
        </p:spPr>
        <p:txBody>
          <a:bodyPr>
            <a:normAutofit fontScale="92500"/>
          </a:bodyPr>
          <a:lstStyle/>
          <a:p>
            <a:pPr algn="ctr">
              <a:lnSpc>
                <a:spcPct val="100000"/>
              </a:lnSpc>
              <a:spcBef>
                <a:spcPts val="0"/>
              </a:spcBef>
            </a:pPr>
            <a:r>
              <a:rPr lang="en-US" dirty="0" smtClean="0"/>
              <a:t>Sebastian </a:t>
            </a:r>
            <a:r>
              <a:rPr lang="en-US" dirty="0" err="1" smtClean="0"/>
              <a:t>Kagemann</a:t>
            </a:r>
            <a:endParaRPr lang="en-US" dirty="0" smtClean="0"/>
          </a:p>
          <a:p>
            <a:pPr algn="ctr">
              <a:lnSpc>
                <a:spcPct val="100000"/>
              </a:lnSpc>
              <a:spcBef>
                <a:spcPts val="0"/>
              </a:spcBef>
            </a:pPr>
            <a:r>
              <a:rPr lang="en-US" dirty="0" smtClean="0"/>
              <a:t>Indiana University</a:t>
            </a:r>
            <a:endParaRPr lang="en-US" dirty="0"/>
          </a:p>
        </p:txBody>
      </p:sp>
      <p:pic>
        <p:nvPicPr>
          <p:cNvPr id="4" name="Picture 3" descr="ASU_engineering_CMYK_201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831" y="4161292"/>
            <a:ext cx="2375621" cy="416488"/>
          </a:xfrm>
          <a:prstGeom prst="rect">
            <a:avLst/>
          </a:prstGeom>
        </p:spPr>
      </p:pic>
      <p:pic>
        <p:nvPicPr>
          <p:cNvPr id="5" name="Picture 4"/>
          <p:cNvPicPr>
            <a:picLocks noChangeAspect="1"/>
          </p:cNvPicPr>
          <p:nvPr/>
        </p:nvPicPr>
        <p:blipFill>
          <a:blip r:embed="rId3"/>
          <a:stretch>
            <a:fillRect/>
          </a:stretch>
        </p:blipFill>
        <p:spPr>
          <a:xfrm>
            <a:off x="9367334" y="3007899"/>
            <a:ext cx="2573201" cy="605229"/>
          </a:xfrm>
          <a:prstGeom prst="rect">
            <a:avLst/>
          </a:prstGeom>
        </p:spPr>
      </p:pic>
      <p:pic>
        <p:nvPicPr>
          <p:cNvPr id="6" name="Picture 5"/>
          <p:cNvPicPr>
            <a:picLocks noChangeAspect="1"/>
          </p:cNvPicPr>
          <p:nvPr/>
        </p:nvPicPr>
        <p:blipFill>
          <a:blip r:embed="rId4"/>
          <a:stretch>
            <a:fillRect/>
          </a:stretch>
        </p:blipFill>
        <p:spPr>
          <a:xfrm>
            <a:off x="9703710" y="1298448"/>
            <a:ext cx="1848198" cy="1183495"/>
          </a:xfrm>
          <a:prstGeom prst="rect">
            <a:avLst/>
          </a:prstGeom>
        </p:spPr>
      </p:pic>
      <p:sp>
        <p:nvSpPr>
          <p:cNvPr id="7" name="Subtitle 2"/>
          <p:cNvSpPr txBox="1">
            <a:spLocks/>
          </p:cNvSpPr>
          <p:nvPr/>
        </p:nvSpPr>
        <p:spPr>
          <a:xfrm>
            <a:off x="5069495" y="4710468"/>
            <a:ext cx="2800875" cy="914400"/>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lnSpc>
                <a:spcPct val="100000"/>
              </a:lnSpc>
              <a:spcBef>
                <a:spcPts val="0"/>
              </a:spcBef>
            </a:pPr>
            <a:r>
              <a:rPr lang="en-US" dirty="0" err="1" smtClean="0"/>
              <a:t>Srividya</a:t>
            </a:r>
            <a:r>
              <a:rPr lang="en-US" dirty="0" smtClean="0"/>
              <a:t> Bansal</a:t>
            </a:r>
          </a:p>
          <a:p>
            <a:pPr algn="ctr">
              <a:lnSpc>
                <a:spcPct val="100000"/>
              </a:lnSpc>
              <a:spcBef>
                <a:spcPts val="0"/>
              </a:spcBef>
            </a:pPr>
            <a:r>
              <a:rPr lang="en-US" dirty="0" smtClean="0"/>
              <a:t>Arizona State University</a:t>
            </a:r>
            <a:endParaRPr lang="en-US" dirty="0"/>
          </a:p>
        </p:txBody>
      </p:sp>
    </p:spTree>
    <p:extLst>
      <p:ext uri="{BB962C8B-B14F-4D97-AF65-F5344CB8AC3E}">
        <p14:creationId xmlns:p14="http://schemas.microsoft.com/office/powerpoint/2010/main" val="1316035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726" y="0"/>
            <a:ext cx="6680548" cy="6858000"/>
          </a:xfrm>
          <a:prstGeom prst="rect">
            <a:avLst/>
          </a:prstGeom>
        </p:spPr>
      </p:pic>
    </p:spTree>
    <p:extLst>
      <p:ext uri="{BB962C8B-B14F-4D97-AF65-F5344CB8AC3E}">
        <p14:creationId xmlns:p14="http://schemas.microsoft.com/office/powerpoint/2010/main" val="4051280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5323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Details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0018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Web Stack</a:t>
            </a:r>
            <a:endParaRPr lang="en-US" dirty="0"/>
          </a:p>
        </p:txBody>
      </p:sp>
      <p:pic>
        <p:nvPicPr>
          <p:cNvPr id="6146" name="Picture 2" descr="http://upload.wikimedia.org/wikipedia/commons/thumb/7/7b/Tomcat-logo.svg/2000px-Tomcat-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6383" y="805373"/>
            <a:ext cx="3146066" cy="209685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epimorphics.com/web/sites/all/documents/jena-logo-lar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5976" y="805373"/>
            <a:ext cx="3884212" cy="228627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dsystems.ro/wp-content/uploads/2014/07/java_e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996" y="3103795"/>
            <a:ext cx="5752976" cy="24541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1200949149"/>
              </p:ext>
            </p:extLst>
          </p:nvPr>
        </p:nvGraphicFramePr>
        <p:xfrm>
          <a:off x="6345370" y="5570069"/>
          <a:ext cx="3238500" cy="762000"/>
        </p:xfrm>
        <a:graphic>
          <a:graphicData uri="http://schemas.openxmlformats.org/presentationml/2006/ole">
            <mc:AlternateContent xmlns:mc="http://schemas.openxmlformats.org/markup-compatibility/2006">
              <mc:Choice xmlns:v="urn:schemas-microsoft-com:vml" Requires="v">
                <p:oleObj spid="_x0000_s6159" name="Image" r:id="rId7" imgW="3237840" imgH="761760" progId="Photoshop.Image.13">
                  <p:embed/>
                </p:oleObj>
              </mc:Choice>
              <mc:Fallback>
                <p:oleObj name="Image" r:id="rId7" imgW="3237840" imgH="761760" progId="Photoshop.Image.13">
                  <p:embed/>
                  <p:pic>
                    <p:nvPicPr>
                      <p:cNvPr id="0" name=""/>
                      <p:cNvPicPr/>
                      <p:nvPr/>
                    </p:nvPicPr>
                    <p:blipFill>
                      <a:blip r:embed="rId8"/>
                      <a:stretch>
                        <a:fillRect/>
                      </a:stretch>
                    </p:blipFill>
                    <p:spPr>
                      <a:xfrm>
                        <a:off x="6345370" y="5570069"/>
                        <a:ext cx="3238500" cy="762000"/>
                      </a:xfrm>
                      <a:prstGeom prst="rect">
                        <a:avLst/>
                      </a:prstGeom>
                    </p:spPr>
                  </p:pic>
                </p:oleObj>
              </mc:Fallback>
            </mc:AlternateContent>
          </a:graphicData>
        </a:graphic>
      </p:graphicFrame>
      <p:pic>
        <p:nvPicPr>
          <p:cNvPr id="6156" name="Picture 12" descr="http://static.guim.co.uk/sys-images/Guardian/Pix/pictures/2013/1/11/1357921737290/Masterclass-in-HTML5-and--006.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31620" y="3103795"/>
            <a:ext cx="1905893" cy="114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21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7859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MOOCs</a:t>
            </a:r>
            <a:endParaRPr lang="en-US" dirty="0"/>
          </a:p>
        </p:txBody>
      </p:sp>
      <p:pic>
        <p:nvPicPr>
          <p:cNvPr id="5122" name="Picture 2" descr="http://cdn10.techchange.org/wp-content/uploads/2013/02/Coursera-Logo-croppe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413" y="1074498"/>
            <a:ext cx="4989520" cy="26749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media.news.harvard.edu/gazette/wp-content/uploads/2012/05/edX_Logo_Col_RGB_FIN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1474" y="3222737"/>
            <a:ext cx="3453740" cy="230059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upload.wikimedia.org/wikipedia/commons/thumb/f/fd/Udacity_Logo.svg/2000px-Udacity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00661" y="1998484"/>
            <a:ext cx="2869030" cy="313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118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MOOC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153" y="94821"/>
            <a:ext cx="5046884" cy="6420678"/>
          </a:xfrm>
          <a:prstGeom prst="rect">
            <a:avLst/>
          </a:prstGeom>
        </p:spPr>
      </p:pic>
      <p:sp>
        <p:nvSpPr>
          <p:cNvPr id="5" name="TextBox 4"/>
          <p:cNvSpPr txBox="1"/>
          <p:nvPr/>
        </p:nvSpPr>
        <p:spPr>
          <a:xfrm>
            <a:off x="5155096" y="6488668"/>
            <a:ext cx="5210081" cy="253916"/>
          </a:xfrm>
          <a:prstGeom prst="rect">
            <a:avLst/>
          </a:prstGeom>
          <a:noFill/>
        </p:spPr>
        <p:txBody>
          <a:bodyPr wrap="none" rtlCol="0">
            <a:spAutoFit/>
          </a:bodyPr>
          <a:lstStyle/>
          <a:p>
            <a:r>
              <a:rPr lang="en-US" sz="1050" dirty="0" smtClean="0"/>
              <a:t>Data fields from the </a:t>
            </a:r>
            <a:r>
              <a:rPr lang="en-US" sz="1050" dirty="0" err="1" smtClean="0"/>
              <a:t>Coursera</a:t>
            </a:r>
            <a:r>
              <a:rPr lang="en-US" sz="1050" dirty="0" smtClean="0"/>
              <a:t> Catalog API: https://tech.coursera.org/app-platform/catalog/</a:t>
            </a:r>
            <a:endParaRPr lang="en-US" sz="1050" dirty="0"/>
          </a:p>
        </p:txBody>
      </p:sp>
    </p:spTree>
    <p:extLst>
      <p:ext uri="{BB962C8B-B14F-4D97-AF65-F5344CB8AC3E}">
        <p14:creationId xmlns:p14="http://schemas.microsoft.com/office/powerpoint/2010/main" val="1103715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Existing Linked Education Data Specifications</a:t>
            </a:r>
            <a:endParaRPr lang="en-US" sz="3200" dirty="0"/>
          </a:p>
        </p:txBody>
      </p:sp>
      <p:pic>
        <p:nvPicPr>
          <p:cNvPr id="5" name="Picture 4"/>
          <p:cNvPicPr>
            <a:picLocks noChangeAspect="1"/>
          </p:cNvPicPr>
          <p:nvPr/>
        </p:nvPicPr>
        <p:blipFill>
          <a:blip r:embed="rId3"/>
          <a:stretch>
            <a:fillRect/>
          </a:stretch>
        </p:blipFill>
        <p:spPr>
          <a:xfrm>
            <a:off x="5128347" y="4243017"/>
            <a:ext cx="5504712" cy="1410357"/>
          </a:xfrm>
          <a:prstGeom prst="rect">
            <a:avLst/>
          </a:prstGeom>
        </p:spPr>
      </p:pic>
      <p:pic>
        <p:nvPicPr>
          <p:cNvPr id="6" name="Picture 2" descr="Shareable Content Object Reference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8346" y="2585361"/>
            <a:ext cx="4162571" cy="13863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ieee.org/documents/ieee_mb_blu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8347" y="1106860"/>
            <a:ext cx="4162571" cy="120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644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Resource Metadata Initiative (LRMI)</a:t>
            </a:r>
            <a:endParaRPr lang="en-US" dirty="0"/>
          </a:p>
        </p:txBody>
      </p:sp>
      <p:pic>
        <p:nvPicPr>
          <p:cNvPr id="3074" name="Picture 2" descr="http://image.slidesharecdn.com/edupublrmianda11yprez2013-131030061509-phpapp02/95/edupub-2013-schemaorg-lrmi-and-a11y-for-discovery-15-638.jpg?cb=13831424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047" y="753585"/>
            <a:ext cx="7266620" cy="545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937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Schema.org</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38710" y="70790"/>
            <a:ext cx="4310022" cy="6707275"/>
          </a:xfrm>
        </p:spPr>
      </p:pic>
      <p:graphicFrame>
        <p:nvGraphicFramePr>
          <p:cNvPr id="6" name="Object 5"/>
          <p:cNvGraphicFramePr>
            <a:graphicFrameLocks noChangeAspect="1"/>
          </p:cNvGraphicFramePr>
          <p:nvPr>
            <p:extLst>
              <p:ext uri="{D42A27DB-BD31-4B8C-83A1-F6EECF244321}">
                <p14:modId xmlns:p14="http://schemas.microsoft.com/office/powerpoint/2010/main" val="1865620035"/>
              </p:ext>
            </p:extLst>
          </p:nvPr>
        </p:nvGraphicFramePr>
        <p:xfrm>
          <a:off x="4366768" y="5830242"/>
          <a:ext cx="114300" cy="114300"/>
        </p:xfrm>
        <a:graphic>
          <a:graphicData uri="http://schemas.openxmlformats.org/presentationml/2006/ole">
            <mc:AlternateContent xmlns:mc="http://schemas.openxmlformats.org/markup-compatibility/2006">
              <mc:Choice xmlns:v="urn:schemas-microsoft-com:vml" Requires="v">
                <p:oleObj spid="_x0000_s4111" name="Image" r:id="rId5" imgW="114120" imgH="114120" progId="Photoshop.Image.13">
                  <p:embed/>
                </p:oleObj>
              </mc:Choice>
              <mc:Fallback>
                <p:oleObj name="Image" r:id="rId5" imgW="114120" imgH="114120" progId="Photoshop.Image.13">
                  <p:embed/>
                  <p:pic>
                    <p:nvPicPr>
                      <p:cNvPr id="0" name=""/>
                      <p:cNvPicPr/>
                      <p:nvPr/>
                    </p:nvPicPr>
                    <p:blipFill>
                      <a:blip r:embed="rId6"/>
                      <a:stretch>
                        <a:fillRect/>
                      </a:stretch>
                    </p:blipFill>
                    <p:spPr>
                      <a:xfrm>
                        <a:off x="4366768" y="5830242"/>
                        <a:ext cx="114300" cy="114300"/>
                      </a:xfrm>
                      <a:prstGeom prst="rect">
                        <a:avLst/>
                      </a:prstGeom>
                    </p:spPr>
                  </p:pic>
                </p:oleObj>
              </mc:Fallback>
            </mc:AlternateContent>
          </a:graphicData>
        </a:graphic>
      </p:graphicFrame>
      <p:sp>
        <p:nvSpPr>
          <p:cNvPr id="7" name="TextBox 6"/>
          <p:cNvSpPr txBox="1"/>
          <p:nvPr/>
        </p:nvSpPr>
        <p:spPr>
          <a:xfrm>
            <a:off x="4481068" y="5424428"/>
            <a:ext cx="1162498" cy="923330"/>
          </a:xfrm>
          <a:prstGeom prst="rect">
            <a:avLst/>
          </a:prstGeom>
          <a:noFill/>
        </p:spPr>
        <p:txBody>
          <a:bodyPr wrap="none" rtlCol="0">
            <a:spAutoFit/>
          </a:bodyPr>
          <a:lstStyle/>
          <a:p>
            <a:r>
              <a:rPr lang="en-US" dirty="0" smtClean="0"/>
              <a:t>Extended</a:t>
            </a:r>
          </a:p>
          <a:p>
            <a:r>
              <a:rPr lang="en-US" dirty="0" smtClean="0"/>
              <a:t>MOOC</a:t>
            </a:r>
          </a:p>
          <a:p>
            <a:r>
              <a:rPr lang="en-US" dirty="0" smtClean="0"/>
              <a:t>properties</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355801798"/>
              </p:ext>
            </p:extLst>
          </p:nvPr>
        </p:nvGraphicFramePr>
        <p:xfrm>
          <a:off x="4322870" y="1437147"/>
          <a:ext cx="114300" cy="114300"/>
        </p:xfrm>
        <a:graphic>
          <a:graphicData uri="http://schemas.openxmlformats.org/presentationml/2006/ole">
            <mc:AlternateContent xmlns:mc="http://schemas.openxmlformats.org/markup-compatibility/2006">
              <mc:Choice xmlns:v="urn:schemas-microsoft-com:vml" Requires="v">
                <p:oleObj spid="_x0000_s4112" name="Image" r:id="rId7" imgW="114120" imgH="114120" progId="Photoshop.Image.13">
                  <p:embed/>
                </p:oleObj>
              </mc:Choice>
              <mc:Fallback>
                <p:oleObj name="Image" r:id="rId7" imgW="114120" imgH="114120" progId="Photoshop.Image.13">
                  <p:embed/>
                  <p:pic>
                    <p:nvPicPr>
                      <p:cNvPr id="0" name=""/>
                      <p:cNvPicPr/>
                      <p:nvPr/>
                    </p:nvPicPr>
                    <p:blipFill>
                      <a:blip r:embed="rId8"/>
                      <a:stretch>
                        <a:fillRect/>
                      </a:stretch>
                    </p:blipFill>
                    <p:spPr>
                      <a:xfrm>
                        <a:off x="4322870" y="1437147"/>
                        <a:ext cx="114300" cy="114300"/>
                      </a:xfrm>
                      <a:prstGeom prst="rect">
                        <a:avLst/>
                      </a:prstGeom>
                    </p:spPr>
                  </p:pic>
                </p:oleObj>
              </mc:Fallback>
            </mc:AlternateContent>
          </a:graphicData>
        </a:graphic>
      </p:graphicFrame>
      <p:sp>
        <p:nvSpPr>
          <p:cNvPr id="10" name="TextBox 9"/>
          <p:cNvSpPr txBox="1"/>
          <p:nvPr/>
        </p:nvSpPr>
        <p:spPr>
          <a:xfrm>
            <a:off x="4481068" y="1044588"/>
            <a:ext cx="1338828" cy="923330"/>
          </a:xfrm>
          <a:prstGeom prst="rect">
            <a:avLst/>
          </a:prstGeom>
          <a:noFill/>
        </p:spPr>
        <p:txBody>
          <a:bodyPr wrap="none" rtlCol="0">
            <a:spAutoFit/>
          </a:bodyPr>
          <a:lstStyle/>
          <a:p>
            <a:r>
              <a:rPr lang="en-US" dirty="0" smtClean="0"/>
              <a:t>Relevant</a:t>
            </a:r>
          </a:p>
          <a:p>
            <a:r>
              <a:rPr lang="en-US" dirty="0" smtClean="0"/>
              <a:t>Schema.org</a:t>
            </a:r>
          </a:p>
          <a:p>
            <a:r>
              <a:rPr lang="en-US" dirty="0" smtClean="0"/>
              <a:t>properties</a:t>
            </a:r>
            <a:endParaRPr lang="en-US" dirty="0"/>
          </a:p>
        </p:txBody>
      </p:sp>
    </p:spTree>
    <p:extLst>
      <p:ext uri="{BB962C8B-B14F-4D97-AF65-F5344CB8AC3E}">
        <p14:creationId xmlns:p14="http://schemas.microsoft.com/office/powerpoint/2010/main" val="120890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Data Generation</a:t>
            </a:r>
            <a:endParaRPr lang="en-US" dirty="0"/>
          </a:p>
        </p:txBody>
      </p:sp>
    </p:spTree>
    <p:extLst>
      <p:ext uri="{BB962C8B-B14F-4D97-AF65-F5344CB8AC3E}">
        <p14:creationId xmlns:p14="http://schemas.microsoft.com/office/powerpoint/2010/main" val="71258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MOOC RDF/XML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582" y="2175409"/>
            <a:ext cx="8113187" cy="39027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582" y="750972"/>
            <a:ext cx="5790476" cy="1371429"/>
          </a:xfrm>
          <a:prstGeom prst="rect">
            <a:avLst/>
          </a:prstGeom>
        </p:spPr>
      </p:pic>
    </p:spTree>
    <p:extLst>
      <p:ext uri="{BB962C8B-B14F-4D97-AF65-F5344CB8AC3E}">
        <p14:creationId xmlns:p14="http://schemas.microsoft.com/office/powerpoint/2010/main" val="2817225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MOOCLink</a:t>
            </a:r>
            <a:endParaRPr lang="en-US"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0" b="41492"/>
          <a:stretch/>
        </p:blipFill>
        <p:spPr>
          <a:xfrm>
            <a:off x="3790122" y="1"/>
            <a:ext cx="7606748" cy="6851374"/>
          </a:xfrm>
          <a:prstGeom prst="rect">
            <a:avLst/>
          </a:prstGeom>
        </p:spPr>
      </p:pic>
    </p:spTree>
    <p:extLst>
      <p:ext uri="{BB962C8B-B14F-4D97-AF65-F5344CB8AC3E}">
        <p14:creationId xmlns:p14="http://schemas.microsoft.com/office/powerpoint/2010/main" val="34184060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13&quot;&gt;&lt;/object&gt;&lt;object type=&quot;2&quot; unique_id=&quot;10014&quot;&gt;&lt;object type=&quot;3&quot; unique_id=&quot;10015&quot;&gt;&lt;property id=&quot;20148&quot; value=&quot;5&quot;/&gt;&lt;property id=&quot;20300&quot; value=&quot;Slide 1 - &amp;quot;MOOCLink: Building and Utilizing Linked Data from Massive Open Online Courses&amp;quot;&quot;/&gt;&lt;property id=&quot;20307&quot; value=&quot;256&quot;/&gt;&lt;/object&gt;&lt;object type=&quot;3&quot; unique_id=&quot;10016&quot;&gt;&lt;property id=&quot;20148&quot; value=&quot;5&quot;/&gt;&lt;property id=&quot;20300&quot; value=&quot;Slide 2 - &amp;quot;MOOCs&amp;quot;&quot;/&gt;&lt;property id=&quot;20307&quot; value=&quot;262&quot;/&gt;&lt;/object&gt;&lt;object type=&quot;3&quot; unique_id=&quot;10018&quot;&gt;&lt;property id=&quot;20148&quot; value=&quot;5&quot;/&gt;&lt;property id=&quot;20300&quot; value=&quot;Slide 4 - &amp;quot;Existing Linked Education Data Specifications&amp;quot;&quot;/&gt;&lt;property id=&quot;20307&quot; value=&quot;258&quot;/&gt;&lt;/object&gt;&lt;object type=&quot;3&quot; unique_id=&quot;10019&quot;&gt;&lt;property id=&quot;20148&quot; value=&quot;5&quot;/&gt;&lt;property id=&quot;20300&quot; value=&quot;Slide 5 - &amp;quot;Learning Resource Metadata Initiative (LRMI)&amp;quot;&quot;/&gt;&lt;property id=&quot;20307&quot; value=&quot;259&quot;/&gt;&lt;/object&gt;&lt;object type=&quot;3&quot; unique_id=&quot;10020&quot;&gt;&lt;property id=&quot;20148&quot; value=&quot;5&quot;/&gt;&lt;property id=&quot;20300&quot; value=&quot;Slide 6 - &amp;quot;Extending Schema.org&amp;quot;&quot;/&gt;&lt;property id=&quot;20307&quot; value=&quot;260&quot;/&gt;&lt;/object&gt;&lt;object type=&quot;3&quot; unique_id=&quot;10021&quot;&gt;&lt;property id=&quot;20148&quot; value=&quot;5&quot;/&gt;&lt;property id=&quot;20300&quot; value=&quot;Slide 3 - &amp;quot;MOOC Data&amp;quot;&quot;/&gt;&lt;property id=&quot;20307&quot; value=&quot;263&quot;/&gt;&lt;/object&gt;&lt;object type=&quot;3&quot; unique_id=&quot;10022&quot;&gt;&lt;property id=&quot;20148&quot; value=&quot;5&quot;/&gt;&lt;property id=&quot;20300&quot; value=&quot;Slide 7 - &amp;quot;Linked Data Generation&amp;quot;&quot;/&gt;&lt;property id=&quot;20307&quot; value=&quot;264&quot;/&gt;&lt;/object&gt;&lt;object type=&quot;3&quot; unique_id=&quot;10023&quot;&gt;&lt;property id=&quot;20148&quot; value=&quot;5&quot;/&gt;&lt;property id=&quot;20300&quot; value=&quot;Slide 8 - &amp;quot;MOOC RDF/XML&amp;quot;&quot;/&gt;&lt;property id=&quot;20307&quot; value=&quot;265&quot;/&gt;&lt;/object&gt;&lt;object type=&quot;3&quot; unique_id=&quot;10024&quot;&gt;&lt;property id=&quot;20148&quot; value=&quot;5&quot;/&gt;&lt;property id=&quot;20300&quot; value=&quot;Slide 9 - &amp;quot;MOOCLink&amp;quot;&quot;/&gt;&lt;property id=&quot;20307&quot; value=&quot;261&quot;/&gt;&lt;/object&gt;&lt;object type=&quot;3&quot; unique_id=&quot;10025&quot;&gt;&lt;property id=&quot;20148&quot; value=&quot;5&quot;/&gt;&lt;property id=&quot;20300&quot; value=&quot;Slide 14 - &amp;quot;Future Work&amp;quot;&quot;/&gt;&lt;property id=&quot;20307&quot; value=&quot;266&quot;/&gt;&lt;/object&gt;&lt;object type=&quot;3&quot; unique_id=&quot;10116&quot;&gt;&lt;property id=&quot;20148&quot; value=&quot;5&quot;/&gt;&lt;property id=&quot;20300&quot; value=&quot;Slide 13 - &amp;quot;Semantic Web Stack&amp;quot;&quot;/&gt;&lt;property id=&quot;20307&quot; value=&quot;267&quot;/&gt;&lt;/object&gt;&lt;object type=&quot;3&quot; unique_id=&quot;10208&quot;&gt;&lt;property id=&quot;20148&quot; value=&quot;5&quot;/&gt;&lt;property id=&quot;20300&quot; value=&quot;Slide 10 - &amp;quot;Search&amp;quot;&quot;/&gt;&lt;property id=&quot;20307&quot; value=&quot;268&quot;/&gt;&lt;/object&gt;&lt;object type=&quot;3&quot; unique_id=&quot;10209&quot;&gt;&lt;property id=&quot;20148&quot; value=&quot;5&quot;/&gt;&lt;property id=&quot;20300&quot; value=&quot;Slide 11 - &amp;quot;Course Comparison&amp;quot;&quot;/&gt;&lt;property id=&quot;20307&quot; value=&quot;269&quot;/&gt;&lt;/object&gt;&lt;object type=&quot;3&quot; unique_id=&quot;10210&quot;&gt;&lt;property id=&quot;20148&quot; value=&quot;5&quot;/&gt;&lt;property id=&quot;20300&quot; value=&quot;Slide 12 - &amp;quot;Course Details&amp;quot;&quot;/&gt;&lt;property id=&quot;20307&quot; value=&quot;270&quot;/&gt;&lt;/objec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102</TotalTime>
  <Words>877</Words>
  <Application>Microsoft Office PowerPoint</Application>
  <PresentationFormat>Widescreen</PresentationFormat>
  <Paragraphs>60</Paragraphs>
  <Slides>14</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Corbel</vt:lpstr>
      <vt:lpstr>Wingdings 2</vt:lpstr>
      <vt:lpstr>HDOfficeLightV0</vt:lpstr>
      <vt:lpstr>Frame</vt:lpstr>
      <vt:lpstr>Adobe Photoshop Image</vt:lpstr>
      <vt:lpstr>MOOCLink: Building and Utilizing Linked Data from Massive Open Online Courses</vt:lpstr>
      <vt:lpstr>MOOCs</vt:lpstr>
      <vt:lpstr>MOOC Data</vt:lpstr>
      <vt:lpstr>Existing Linked Education Data Specifications</vt:lpstr>
      <vt:lpstr>Learning Resource Metadata Initiative (LRMI)</vt:lpstr>
      <vt:lpstr>Extending Schema.org</vt:lpstr>
      <vt:lpstr>Linked Data Generation</vt:lpstr>
      <vt:lpstr>MOOC RDF/XML</vt:lpstr>
      <vt:lpstr>MOOCLink</vt:lpstr>
      <vt:lpstr>Search</vt:lpstr>
      <vt:lpstr>Course Comparison</vt:lpstr>
      <vt:lpstr>Course Details</vt:lpstr>
      <vt:lpstr>Semantic Web Stack</vt:lpstr>
      <vt:lpstr>Future Work</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MOOCLINK: Building and Utilizing Linked Data from Massive Open Online Courses</dc:title>
  <dc:creator>Kagemann, Sebastian Alexander</dc:creator>
  <cp:lastModifiedBy>Kagemann, Sebastian Alexander</cp:lastModifiedBy>
  <cp:revision>13</cp:revision>
  <dcterms:created xsi:type="dcterms:W3CDTF">2015-02-04T23:24:05Z</dcterms:created>
  <dcterms:modified xsi:type="dcterms:W3CDTF">2015-02-05T01:06:48Z</dcterms:modified>
</cp:coreProperties>
</file>