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64" r:id="rId8"/>
    <p:sldId id="258" r:id="rId9"/>
    <p:sldId id="259" r:id="rId10"/>
    <p:sldId id="261" r:id="rId11"/>
    <p:sldId id="26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47138-0B40-4BFB-861A-B1FE1E8B3E1C}" v="273" dt="2024-11-27T08:34:07.811"/>
    <p1510:client id="{1C08CD4E-D6F9-8177-F63F-D07E5BC4A0DC}" v="104" dt="2024-11-27T08:34:57.740"/>
    <p1510:client id="{63A9DE97-BF99-D063-9750-275AFC324770}" v="2" dt="2024-11-27T07:53:57.957"/>
    <p1510:client id="{6CAD60EB-EEC5-CD52-082F-AE1C3B406B57}" v="421" dt="2024-11-27T08:31:47.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582B-E458-8613-5DB0-9F969945D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9677CE-6FFD-84B5-8E1A-76C4BA3BC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0EA86A-56BE-1BBB-0120-B71EA98B288C}"/>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5" name="Footer Placeholder 4">
            <a:extLst>
              <a:ext uri="{FF2B5EF4-FFF2-40B4-BE49-F238E27FC236}">
                <a16:creationId xmlns:a16="http://schemas.microsoft.com/office/drawing/2014/main" id="{2C6DB502-68EE-1AAE-8A79-E28057848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29ED8-1454-68BF-6C91-FEBD83FEB5FD}"/>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27756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C552-18F0-9589-B84B-2BA978297E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7AD72B-A5ED-DBDE-5119-9EBDF5180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8ED2F-D1B2-99F4-B674-753B31F4ACF3}"/>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5" name="Footer Placeholder 4">
            <a:extLst>
              <a:ext uri="{FF2B5EF4-FFF2-40B4-BE49-F238E27FC236}">
                <a16:creationId xmlns:a16="http://schemas.microsoft.com/office/drawing/2014/main" id="{1FC78083-EB68-99C4-689F-4B4EA1D24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D2B12-B0B1-FCB7-8EAB-DF0B9836FDB7}"/>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152678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767D1-E94B-6D8C-985A-7D90B3F5FB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DA5C32-C5C8-FA20-BFFD-D87B78F5E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EC358-658E-2949-C97B-BB33B9535198}"/>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5" name="Footer Placeholder 4">
            <a:extLst>
              <a:ext uri="{FF2B5EF4-FFF2-40B4-BE49-F238E27FC236}">
                <a16:creationId xmlns:a16="http://schemas.microsoft.com/office/drawing/2014/main" id="{E79B9CEE-556F-B8E6-AEFE-1ABF05024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8A850-4BF3-8472-0CC6-8217D91E9F63}"/>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226286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1955-2B84-1954-B625-DE5E6A85B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5394F9-43EB-703A-6018-24DADAC52D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33103-2B52-0AF4-AA2E-AC7DA5E9610E}"/>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5" name="Footer Placeholder 4">
            <a:extLst>
              <a:ext uri="{FF2B5EF4-FFF2-40B4-BE49-F238E27FC236}">
                <a16:creationId xmlns:a16="http://schemas.microsoft.com/office/drawing/2014/main" id="{56C1E910-75BA-5C52-5C87-25BDA92A6C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DBBFC-02F8-9D8A-1B02-0899AEBE5DEC}"/>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21303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16BF-CF98-7BE3-E601-A38440619A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925B67-1104-63BE-A253-E567F3649B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50B0E-B46A-F4A5-4806-AE6059A0584A}"/>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5" name="Footer Placeholder 4">
            <a:extLst>
              <a:ext uri="{FF2B5EF4-FFF2-40B4-BE49-F238E27FC236}">
                <a16:creationId xmlns:a16="http://schemas.microsoft.com/office/drawing/2014/main" id="{CA21FE47-3842-C2DC-208C-0B9955124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A3F52-5D59-9666-62DA-940E16B557EF}"/>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42303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1337-0112-737A-E215-000DE0E98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25DA9-2E3A-4FDC-5724-43A2FAD387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694658-6E4A-CFC3-8E04-3FBD740737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A8BE0E-F27F-A70A-4520-E37F71FD5279}"/>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6" name="Footer Placeholder 5">
            <a:extLst>
              <a:ext uri="{FF2B5EF4-FFF2-40B4-BE49-F238E27FC236}">
                <a16:creationId xmlns:a16="http://schemas.microsoft.com/office/drawing/2014/main" id="{2FC8D1B4-D2C0-FAAB-BF2A-151D223F31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2302E4-E8CF-47DB-5B19-56D0C30390CE}"/>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60403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738A-CE0A-2E4D-EE68-84598BA4DC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73846A-060E-F2CA-FB36-0EC26B124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B6F85-4BB2-B7E7-3B17-1B2D2C1932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B0CD40-E38C-ADA7-7934-36E058089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7B8AD-603B-374D-C195-84211A937C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5B6F4E-AB75-A42A-22F6-5E0C65CCB0ED}"/>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8" name="Footer Placeholder 7">
            <a:extLst>
              <a:ext uri="{FF2B5EF4-FFF2-40B4-BE49-F238E27FC236}">
                <a16:creationId xmlns:a16="http://schemas.microsoft.com/office/drawing/2014/main" id="{EB25BEE0-60EC-868D-759C-236DD591D6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485374-2057-BA3D-8387-A5B013A79AAC}"/>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384430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30CE-1077-0758-45D2-25BBA8E916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7BF996-F704-71B9-76B7-7A1B138991E1}"/>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4" name="Footer Placeholder 3">
            <a:extLst>
              <a:ext uri="{FF2B5EF4-FFF2-40B4-BE49-F238E27FC236}">
                <a16:creationId xmlns:a16="http://schemas.microsoft.com/office/drawing/2014/main" id="{5D33BDA4-8CD3-73CE-DA2B-CA833C0D7C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CB1C21-E1F2-B349-79C7-F71D854301A4}"/>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35403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ED5A1-0410-3FE5-C90B-F40F4529B176}"/>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3" name="Footer Placeholder 2">
            <a:extLst>
              <a:ext uri="{FF2B5EF4-FFF2-40B4-BE49-F238E27FC236}">
                <a16:creationId xmlns:a16="http://schemas.microsoft.com/office/drawing/2014/main" id="{33F25B70-10F0-85C1-D439-6FCE357578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B0C75B-0F90-C918-28EB-D539199DA5F6}"/>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139067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0346-C371-DDF2-1E0F-A595DA718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54C977-08D9-2A94-5FEB-80963A20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9CE74B-10E6-663C-2C63-B700DB71E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92A47-6902-DF7F-0B85-E3D4BA1E67FF}"/>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6" name="Footer Placeholder 5">
            <a:extLst>
              <a:ext uri="{FF2B5EF4-FFF2-40B4-BE49-F238E27FC236}">
                <a16:creationId xmlns:a16="http://schemas.microsoft.com/office/drawing/2014/main" id="{C89E0630-0111-AD30-4F73-FD53B0B5F4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CD284C-EC63-ED50-F0DD-EE71351A4C03}"/>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104082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F09A-3FC3-8368-868C-8B728E639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7E758F-EA59-8749-DA80-C8BEE7DBF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65CD7D-8433-EB0F-216A-DC2FA3A1A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DA469-0B00-A94F-8F77-DE9B81D978A7}"/>
              </a:ext>
            </a:extLst>
          </p:cNvPr>
          <p:cNvSpPr>
            <a:spLocks noGrp="1"/>
          </p:cNvSpPr>
          <p:nvPr>
            <p:ph type="dt" sz="half" idx="10"/>
          </p:nvPr>
        </p:nvSpPr>
        <p:spPr/>
        <p:txBody>
          <a:bodyPr/>
          <a:lstStyle/>
          <a:p>
            <a:fld id="{9CCADB5A-E120-4C46-8998-EF01AF7E8192}" type="datetimeFigureOut">
              <a:rPr lang="en-IN" smtClean="0"/>
              <a:t>27-11-2024</a:t>
            </a:fld>
            <a:endParaRPr lang="en-IN"/>
          </a:p>
        </p:txBody>
      </p:sp>
      <p:sp>
        <p:nvSpPr>
          <p:cNvPr id="6" name="Footer Placeholder 5">
            <a:extLst>
              <a:ext uri="{FF2B5EF4-FFF2-40B4-BE49-F238E27FC236}">
                <a16:creationId xmlns:a16="http://schemas.microsoft.com/office/drawing/2014/main" id="{573ABB60-03E3-145B-2081-3D7963333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6ACCB-8C5A-F31C-3593-D52B28F9EADA}"/>
              </a:ext>
            </a:extLst>
          </p:cNvPr>
          <p:cNvSpPr>
            <a:spLocks noGrp="1"/>
          </p:cNvSpPr>
          <p:nvPr>
            <p:ph type="sldNum" sz="quarter" idx="12"/>
          </p:nvPr>
        </p:nvSpPr>
        <p:spPr/>
        <p:txBody>
          <a:bodyPr/>
          <a:lstStyle/>
          <a:p>
            <a:fld id="{212983BB-6687-469F-923E-D997BC067782}" type="slidenum">
              <a:rPr lang="en-IN" smtClean="0"/>
              <a:t>‹#›</a:t>
            </a:fld>
            <a:endParaRPr lang="en-IN"/>
          </a:p>
        </p:txBody>
      </p:sp>
    </p:spTree>
    <p:extLst>
      <p:ext uri="{BB962C8B-B14F-4D97-AF65-F5344CB8AC3E}">
        <p14:creationId xmlns:p14="http://schemas.microsoft.com/office/powerpoint/2010/main" val="302233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CF2749-42ED-F6C3-A4D8-387386A28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29038-219E-6CE4-CDFD-A017DBB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223EE-79D2-851B-DE87-6EC5BDC20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CADB5A-E120-4C46-8998-EF01AF7E8192}" type="datetimeFigureOut">
              <a:rPr lang="en-IN" smtClean="0"/>
              <a:t>27-11-2024</a:t>
            </a:fld>
            <a:endParaRPr lang="en-IN"/>
          </a:p>
        </p:txBody>
      </p:sp>
      <p:sp>
        <p:nvSpPr>
          <p:cNvPr id="5" name="Footer Placeholder 4">
            <a:extLst>
              <a:ext uri="{FF2B5EF4-FFF2-40B4-BE49-F238E27FC236}">
                <a16:creationId xmlns:a16="http://schemas.microsoft.com/office/drawing/2014/main" id="{BCEA0DEA-DFF9-7560-BAD9-980ABA216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98117A3-342E-D90B-17BE-D383C8EA5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2983BB-6687-469F-923E-D997BC067782}" type="slidenum">
              <a:rPr lang="en-IN" smtClean="0"/>
              <a:t>‹#›</a:t>
            </a:fld>
            <a:endParaRPr lang="en-IN"/>
          </a:p>
        </p:txBody>
      </p:sp>
    </p:spTree>
    <p:extLst>
      <p:ext uri="{BB962C8B-B14F-4D97-AF65-F5344CB8AC3E}">
        <p14:creationId xmlns:p14="http://schemas.microsoft.com/office/powerpoint/2010/main" val="145411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D32F4-2AC4-8FD8-F8BA-BD880DE6B077}"/>
              </a:ext>
            </a:extLst>
          </p:cNvPr>
          <p:cNvSpPr>
            <a:spLocks noGrp="1"/>
          </p:cNvSpPr>
          <p:nvPr>
            <p:ph type="ctrTitle"/>
          </p:nvPr>
        </p:nvSpPr>
        <p:spPr>
          <a:xfrm>
            <a:off x="838200" y="668377"/>
            <a:ext cx="10515600" cy="1325563"/>
          </a:xfrm>
        </p:spPr>
        <p:txBody>
          <a:bodyPr vert="horz" lIns="91440" tIns="45720" rIns="91440" bIns="45720" rtlCol="0" anchor="ctr">
            <a:normAutofit/>
          </a:bodyPr>
          <a:lstStyle/>
          <a:p>
            <a:r>
              <a:rPr lang="en-US" sz="4400" kern="1200">
                <a:solidFill>
                  <a:schemeClr val="tx1"/>
                </a:solidFill>
                <a:latin typeface="+mj-lt"/>
                <a:ea typeface="+mj-ea"/>
                <a:cs typeface="+mj-cs"/>
              </a:rPr>
              <a:t>Multi-Agent Reinforcement Learning For Chain Reaction game</a:t>
            </a:r>
          </a:p>
        </p:txBody>
      </p:sp>
      <p:sp>
        <p:nvSpPr>
          <p:cNvPr id="3" name="Subtitle 2">
            <a:extLst>
              <a:ext uri="{FF2B5EF4-FFF2-40B4-BE49-F238E27FC236}">
                <a16:creationId xmlns:a16="http://schemas.microsoft.com/office/drawing/2014/main" id="{9ADF20D9-4C29-67DA-06B1-A61314F16F20}"/>
              </a:ext>
            </a:extLst>
          </p:cNvPr>
          <p:cNvSpPr>
            <a:spLocks noGrp="1"/>
          </p:cNvSpPr>
          <p:nvPr>
            <p:ph type="subTitle" idx="1"/>
          </p:nvPr>
        </p:nvSpPr>
        <p:spPr>
          <a:xfrm>
            <a:off x="4433887" y="3749081"/>
            <a:ext cx="3324225" cy="1470619"/>
          </a:xfrm>
        </p:spPr>
        <p:txBody>
          <a:bodyPr vert="horz" lIns="91440" tIns="45720" rIns="91440" bIns="45720" rtlCol="0">
            <a:normAutofit/>
          </a:bodyPr>
          <a:lstStyle/>
          <a:p>
            <a:pPr algn="l"/>
            <a:r>
              <a:rPr lang="en-US"/>
              <a:t>MANISH GAYEN 21161</a:t>
            </a:r>
          </a:p>
          <a:p>
            <a:pPr algn="l"/>
            <a:r>
              <a:rPr lang="en-US"/>
              <a:t>SUCHETAN G U 21342</a:t>
            </a:r>
          </a:p>
          <a:p>
            <a:pPr algn="l"/>
            <a:r>
              <a:rPr lang="en-US"/>
              <a:t>ANIRUDH TIKOO 20043</a:t>
            </a:r>
          </a:p>
        </p:txBody>
      </p:sp>
      <p:sp>
        <p:nvSpPr>
          <p:cNvPr id="4" name="TextBox 3">
            <a:extLst>
              <a:ext uri="{FF2B5EF4-FFF2-40B4-BE49-F238E27FC236}">
                <a16:creationId xmlns:a16="http://schemas.microsoft.com/office/drawing/2014/main" id="{43BCB306-B2F7-72BD-E135-8D01BFC3F069}"/>
              </a:ext>
            </a:extLst>
          </p:cNvPr>
          <p:cNvSpPr txBox="1"/>
          <p:nvPr/>
        </p:nvSpPr>
        <p:spPr>
          <a:xfrm>
            <a:off x="5242560" y="2651050"/>
            <a:ext cx="1706880" cy="730325"/>
          </a:xfrm>
          <a:prstGeom prst="rect">
            <a:avLst/>
          </a:prstGeom>
        </p:spPr>
        <p:txBody>
          <a:bodyPr vert="horz" lIns="91440" tIns="45720" rIns="91440" bIns="45720" rtlCol="0">
            <a:normAutofit/>
          </a:bodyPr>
          <a:lstStyle/>
          <a:p>
            <a:pPr>
              <a:lnSpc>
                <a:spcPct val="90000"/>
              </a:lnSpc>
              <a:spcAft>
                <a:spcPts val="600"/>
              </a:spcAft>
            </a:pPr>
            <a:r>
              <a:rPr lang="en-US" sz="2400"/>
              <a:t>Project by</a:t>
            </a:r>
          </a:p>
        </p:txBody>
      </p:sp>
    </p:spTree>
    <p:extLst>
      <p:ext uri="{BB962C8B-B14F-4D97-AF65-F5344CB8AC3E}">
        <p14:creationId xmlns:p14="http://schemas.microsoft.com/office/powerpoint/2010/main" val="275890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5" name="Freeform: Shape 1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9382D86-B148-EF97-9B22-3E5886534303}"/>
              </a:ext>
            </a:extLst>
          </p:cNvPr>
          <p:cNvSpPr>
            <a:spLocks noGrp="1"/>
          </p:cNvSpPr>
          <p:nvPr>
            <p:ph type="title"/>
          </p:nvPr>
        </p:nvSpPr>
        <p:spPr>
          <a:xfrm>
            <a:off x="789708" y="666351"/>
            <a:ext cx="10558405" cy="3044335"/>
          </a:xfrm>
        </p:spPr>
        <p:txBody>
          <a:bodyPr vert="horz" lIns="91440" tIns="45720" rIns="91440" bIns="45720" rtlCol="0" anchor="b">
            <a:normAutofit/>
          </a:bodyPr>
          <a:lstStyle/>
          <a:p>
            <a:pPr algn="ctr"/>
            <a:r>
              <a:rPr lang="en-US" sz="4800" kern="1200">
                <a:solidFill>
                  <a:schemeClr val="bg1"/>
                </a:solidFill>
                <a:latin typeface="+mj-lt"/>
                <a:ea typeface="+mj-ea"/>
                <a:cs typeface="+mj-cs"/>
              </a:rPr>
              <a:t>Problem Statement</a:t>
            </a:r>
          </a:p>
        </p:txBody>
      </p:sp>
      <p:sp>
        <p:nvSpPr>
          <p:cNvPr id="3" name="Content Placeholder 2">
            <a:extLst>
              <a:ext uri="{FF2B5EF4-FFF2-40B4-BE49-F238E27FC236}">
                <a16:creationId xmlns:a16="http://schemas.microsoft.com/office/drawing/2014/main" id="{DF82F59C-13AB-0426-8ADD-3DDB38F9CEAC}"/>
              </a:ext>
            </a:extLst>
          </p:cNvPr>
          <p:cNvSpPr>
            <a:spLocks noGrp="1"/>
          </p:cNvSpPr>
          <p:nvPr>
            <p:ph idx="1"/>
          </p:nvPr>
        </p:nvSpPr>
        <p:spPr>
          <a:xfrm>
            <a:off x="789708" y="3866064"/>
            <a:ext cx="10558405" cy="2234485"/>
          </a:xfrm>
        </p:spPr>
        <p:txBody>
          <a:bodyPr vert="horz" lIns="91440" tIns="45720" rIns="91440" bIns="45720" rtlCol="0" anchor="t">
            <a:normAutofit/>
          </a:bodyPr>
          <a:lstStyle/>
          <a:p>
            <a:pPr marL="0" indent="0" algn="ctr">
              <a:buNone/>
            </a:pPr>
            <a:r>
              <a:rPr lang="en-US" sz="2400" kern="1200">
                <a:solidFill>
                  <a:schemeClr val="bg1"/>
                </a:solidFill>
                <a:latin typeface="+mn-lt"/>
                <a:ea typeface="+mn-ea"/>
                <a:cs typeface="+mn-cs"/>
              </a:rPr>
              <a:t>Teaching agents to play chain reaction game through reinforcement learning.</a:t>
            </a:r>
          </a:p>
        </p:txBody>
      </p:sp>
    </p:spTree>
    <p:extLst>
      <p:ext uri="{BB962C8B-B14F-4D97-AF65-F5344CB8AC3E}">
        <p14:creationId xmlns:p14="http://schemas.microsoft.com/office/powerpoint/2010/main" val="120015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969AF-D221-4603-661E-55DA7D2DA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3A14F-0A80-7BE3-EA3F-8D40484E9769}"/>
              </a:ext>
            </a:extLst>
          </p:cNvPr>
          <p:cNvSpPr>
            <a:spLocks noGrp="1"/>
          </p:cNvSpPr>
          <p:nvPr>
            <p:ph type="title"/>
          </p:nvPr>
        </p:nvSpPr>
        <p:spPr/>
        <p:txBody>
          <a:bodyPr/>
          <a:lstStyle/>
          <a:p>
            <a:r>
              <a:rPr lang="en-US"/>
              <a:t>What is chain reaction game?</a:t>
            </a:r>
            <a:endParaRPr lang="en-IN"/>
          </a:p>
        </p:txBody>
      </p:sp>
      <p:pic>
        <p:nvPicPr>
          <p:cNvPr id="7" name="Content Placeholder 6" descr="A screenshot of a game&#10;&#10;Description automatically generated">
            <a:extLst>
              <a:ext uri="{FF2B5EF4-FFF2-40B4-BE49-F238E27FC236}">
                <a16:creationId xmlns:a16="http://schemas.microsoft.com/office/drawing/2014/main" id="{95CAC80A-C711-BFC5-6766-70FC8CB44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391569"/>
            <a:ext cx="5715000" cy="3219450"/>
          </a:xfrm>
          <a:prstGeom prst="rect">
            <a:avLst/>
          </a:prstGeom>
        </p:spPr>
      </p:pic>
    </p:spTree>
    <p:extLst>
      <p:ext uri="{BB962C8B-B14F-4D97-AF65-F5344CB8AC3E}">
        <p14:creationId xmlns:p14="http://schemas.microsoft.com/office/powerpoint/2010/main" val="219479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C50C2-0F37-1B8C-730E-8CCC7A0A905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What is chain reaction game?</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rossword puzzle&#10;&#10;Description automatically generated">
            <a:extLst>
              <a:ext uri="{FF2B5EF4-FFF2-40B4-BE49-F238E27FC236}">
                <a16:creationId xmlns:a16="http://schemas.microsoft.com/office/drawing/2014/main" id="{0B7E5F46-4E1C-F93B-16F5-0BFBBE6F384C}"/>
              </a:ext>
            </a:extLst>
          </p:cNvPr>
          <p:cNvPicPr>
            <a:picLocks noChangeAspect="1"/>
          </p:cNvPicPr>
          <p:nvPr/>
        </p:nvPicPr>
        <p:blipFill>
          <a:blip r:embed="rId2"/>
          <a:stretch>
            <a:fillRect/>
          </a:stretch>
        </p:blipFill>
        <p:spPr>
          <a:xfrm>
            <a:off x="7121142" y="2642616"/>
            <a:ext cx="3488594" cy="3605784"/>
          </a:xfrm>
          <a:prstGeom prst="rect">
            <a:avLst/>
          </a:prstGeom>
        </p:spPr>
      </p:pic>
      <p:pic>
        <p:nvPicPr>
          <p:cNvPr id="4" name="Content Placeholder 3" descr="A screenshot of a game&#10;&#10;Description automatically generated">
            <a:extLst>
              <a:ext uri="{FF2B5EF4-FFF2-40B4-BE49-F238E27FC236}">
                <a16:creationId xmlns:a16="http://schemas.microsoft.com/office/drawing/2014/main" id="{8A480E67-1616-B708-7AF0-D54CDBC7C520}"/>
              </a:ext>
            </a:extLst>
          </p:cNvPr>
          <p:cNvPicPr>
            <a:picLocks noGrp="1" noChangeAspect="1"/>
          </p:cNvPicPr>
          <p:nvPr>
            <p:ph idx="1"/>
          </p:nvPr>
        </p:nvPicPr>
        <p:blipFill>
          <a:blip r:embed="rId3"/>
          <a:stretch>
            <a:fillRect/>
          </a:stretch>
        </p:blipFill>
        <p:spPr>
          <a:xfrm>
            <a:off x="1636462" y="2642616"/>
            <a:ext cx="3506624" cy="3605784"/>
          </a:xfrm>
          <a:prstGeom prst="rect">
            <a:avLst/>
          </a:prstGeom>
        </p:spPr>
      </p:pic>
    </p:spTree>
    <p:extLst>
      <p:ext uri="{BB962C8B-B14F-4D97-AF65-F5344CB8AC3E}">
        <p14:creationId xmlns:p14="http://schemas.microsoft.com/office/powerpoint/2010/main" val="429008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7159-0C61-794D-90C8-377B9348799B}"/>
              </a:ext>
            </a:extLst>
          </p:cNvPr>
          <p:cNvSpPr>
            <a:spLocks noGrp="1"/>
          </p:cNvSpPr>
          <p:nvPr>
            <p:ph type="title"/>
          </p:nvPr>
        </p:nvSpPr>
        <p:spPr/>
        <p:txBody>
          <a:bodyPr/>
          <a:lstStyle/>
          <a:p>
            <a:r>
              <a:rPr lang="en-US"/>
              <a:t>Challenges</a:t>
            </a:r>
            <a:endParaRPr lang="en-IN"/>
          </a:p>
        </p:txBody>
      </p:sp>
      <p:sp>
        <p:nvSpPr>
          <p:cNvPr id="3" name="Content Placeholder 2">
            <a:extLst>
              <a:ext uri="{FF2B5EF4-FFF2-40B4-BE49-F238E27FC236}">
                <a16:creationId xmlns:a16="http://schemas.microsoft.com/office/drawing/2014/main" id="{A54D854F-CBDA-5068-011F-6FB63DC9A9E0}"/>
              </a:ext>
            </a:extLst>
          </p:cNvPr>
          <p:cNvSpPr>
            <a:spLocks noGrp="1"/>
          </p:cNvSpPr>
          <p:nvPr>
            <p:ph idx="1"/>
          </p:nvPr>
        </p:nvSpPr>
        <p:spPr/>
        <p:txBody>
          <a:bodyPr vert="horz" lIns="91440" tIns="45720" rIns="91440" bIns="45720" rtlCol="0" anchor="t">
            <a:normAutofit/>
          </a:bodyPr>
          <a:lstStyle/>
          <a:p>
            <a:r>
              <a:rPr lang="en-US"/>
              <a:t>Large</a:t>
            </a:r>
            <a:r>
              <a:rPr lang="en-US" dirty="0"/>
              <a:t> state space and </a:t>
            </a:r>
            <a:r>
              <a:rPr lang="en-US"/>
              <a:t>action space.</a:t>
            </a:r>
            <a:endParaRPr lang="en-US" dirty="0"/>
          </a:p>
          <a:p>
            <a:r>
              <a:rPr lang="en-IN" dirty="0"/>
              <a:t>Unlike games like chess, each position is equally valued.</a:t>
            </a:r>
          </a:p>
          <a:p>
            <a:r>
              <a:rPr lang="en-IN"/>
              <a:t>No traditional strategy to win.</a:t>
            </a:r>
          </a:p>
        </p:txBody>
      </p:sp>
    </p:spTree>
    <p:extLst>
      <p:ext uri="{BB962C8B-B14F-4D97-AF65-F5344CB8AC3E}">
        <p14:creationId xmlns:p14="http://schemas.microsoft.com/office/powerpoint/2010/main" val="74502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29A0-AE40-5AEE-6BCD-ACBC9C9868B5}"/>
              </a:ext>
            </a:extLst>
          </p:cNvPr>
          <p:cNvSpPr>
            <a:spLocks noGrp="1"/>
          </p:cNvSpPr>
          <p:nvPr>
            <p:ph type="title"/>
          </p:nvPr>
        </p:nvSpPr>
        <p:spPr/>
        <p:txBody>
          <a:bodyPr/>
          <a:lstStyle/>
          <a:p>
            <a:r>
              <a:rPr lang="en-US"/>
              <a:t>Our solution</a:t>
            </a:r>
            <a:endParaRPr lang="en-IN"/>
          </a:p>
        </p:txBody>
      </p:sp>
      <p:sp>
        <p:nvSpPr>
          <p:cNvPr id="3" name="Content Placeholder 2">
            <a:extLst>
              <a:ext uri="{FF2B5EF4-FFF2-40B4-BE49-F238E27FC236}">
                <a16:creationId xmlns:a16="http://schemas.microsoft.com/office/drawing/2014/main" id="{1263233F-46C0-7D5B-B6E5-089D567E8ADE}"/>
              </a:ext>
            </a:extLst>
          </p:cNvPr>
          <p:cNvSpPr>
            <a:spLocks noGrp="1"/>
          </p:cNvSpPr>
          <p:nvPr>
            <p:ph idx="1"/>
          </p:nvPr>
        </p:nvSpPr>
        <p:spPr/>
        <p:txBody>
          <a:bodyPr vert="horz" lIns="91440" tIns="45720" rIns="91440" bIns="45720" rtlCol="0" anchor="t">
            <a:normAutofit/>
          </a:bodyPr>
          <a:lstStyle/>
          <a:p>
            <a:r>
              <a:rPr lang="en-US" dirty="0"/>
              <a:t>We have tried MADDPG and PPO to solve the problem.</a:t>
            </a:r>
          </a:p>
          <a:p>
            <a:pPr marL="0" indent="0">
              <a:lnSpc>
                <a:spcPct val="100000"/>
              </a:lnSpc>
              <a:spcBef>
                <a:spcPct val="0"/>
              </a:spcBef>
              <a:spcAft>
                <a:spcPct val="0"/>
              </a:spcAft>
            </a:pPr>
            <a:r>
              <a:rPr lang="en-US">
                <a:ea typeface="+mn-lt"/>
                <a:cs typeface="+mn-lt"/>
              </a:rPr>
              <a:t>It models the </a:t>
            </a:r>
            <a:r>
              <a:rPr lang="en-US" b="1">
                <a:ea typeface="+mn-lt"/>
                <a:cs typeface="+mn-lt"/>
              </a:rPr>
              <a:t>multi-agent dynamics</a:t>
            </a:r>
            <a:r>
              <a:rPr lang="en-US">
                <a:ea typeface="+mn-lt"/>
                <a:cs typeface="+mn-lt"/>
              </a:rPr>
              <a:t> of the game.</a:t>
            </a:r>
          </a:p>
          <a:p>
            <a:pPr marL="0" indent="0">
              <a:lnSpc>
                <a:spcPct val="100000"/>
              </a:lnSpc>
              <a:spcBef>
                <a:spcPct val="0"/>
              </a:spcBef>
              <a:spcAft>
                <a:spcPct val="0"/>
              </a:spcAft>
            </a:pPr>
            <a:r>
              <a:rPr lang="en-US">
                <a:ea typeface="+mn-lt"/>
                <a:cs typeface="+mn-lt"/>
              </a:rPr>
              <a:t>Provides a </a:t>
            </a:r>
            <a:r>
              <a:rPr lang="en-US" b="1">
                <a:ea typeface="+mn-lt"/>
                <a:cs typeface="+mn-lt"/>
              </a:rPr>
              <a:t>scalable framework</a:t>
            </a:r>
            <a:r>
              <a:rPr lang="en-US">
                <a:ea typeface="+mn-lt"/>
                <a:cs typeface="+mn-lt"/>
              </a:rPr>
              <a:t> with decentralized execution.</a:t>
            </a:r>
          </a:p>
          <a:p>
            <a:pPr marL="0" indent="0">
              <a:lnSpc>
                <a:spcPct val="100000"/>
              </a:lnSpc>
              <a:spcBef>
                <a:spcPct val="0"/>
              </a:spcBef>
              <a:spcAft>
                <a:spcPct val="0"/>
              </a:spcAft>
            </a:pPr>
            <a:r>
              <a:rPr lang="en-US">
                <a:ea typeface="+mn-lt"/>
                <a:cs typeface="+mn-lt"/>
              </a:rPr>
              <a:t>Efficiently handles the </a:t>
            </a:r>
            <a:r>
              <a:rPr lang="en-US" b="1">
                <a:ea typeface="+mn-lt"/>
                <a:cs typeface="+mn-lt"/>
              </a:rPr>
              <a:t>non-stationarity</a:t>
            </a:r>
            <a:r>
              <a:rPr lang="en-US">
                <a:ea typeface="+mn-lt"/>
                <a:cs typeface="+mn-lt"/>
              </a:rPr>
              <a:t> of multi-agent environments.</a:t>
            </a:r>
          </a:p>
          <a:p>
            <a:pPr marL="0" indent="0">
              <a:lnSpc>
                <a:spcPct val="100000"/>
              </a:lnSpc>
              <a:spcBef>
                <a:spcPct val="0"/>
              </a:spcBef>
              <a:spcAft>
                <a:spcPct val="0"/>
              </a:spcAft>
            </a:pPr>
            <a:r>
              <a:rPr lang="en-US">
                <a:ea typeface="+mn-lt"/>
                <a:cs typeface="+mn-lt"/>
              </a:rPr>
              <a:t>Supports both </a:t>
            </a:r>
            <a:r>
              <a:rPr lang="en-US" b="1">
                <a:ea typeface="+mn-lt"/>
                <a:cs typeface="+mn-lt"/>
              </a:rPr>
              <a:t>collaboration</a:t>
            </a:r>
            <a:r>
              <a:rPr lang="en-US">
                <a:ea typeface="+mn-lt"/>
                <a:cs typeface="+mn-lt"/>
              </a:rPr>
              <a:t> and </a:t>
            </a:r>
            <a:r>
              <a:rPr lang="en-US" b="1">
                <a:ea typeface="+mn-lt"/>
                <a:cs typeface="+mn-lt"/>
              </a:rPr>
              <a:t>competition</a:t>
            </a:r>
            <a:r>
              <a:rPr lang="en-US">
                <a:ea typeface="+mn-lt"/>
                <a:cs typeface="+mn-lt"/>
              </a:rPr>
              <a:t> between agents.</a:t>
            </a:r>
          </a:p>
          <a:p>
            <a:pPr marL="0" indent="0">
              <a:lnSpc>
                <a:spcPct val="100000"/>
              </a:lnSpc>
              <a:spcBef>
                <a:spcPct val="0"/>
              </a:spcBef>
              <a:spcAft>
                <a:spcPct val="0"/>
              </a:spcAft>
            </a:pPr>
            <a:r>
              <a:rPr lang="en-US">
                <a:ea typeface="+mn-lt"/>
                <a:cs typeface="+mn-lt"/>
              </a:rPr>
              <a:t>Is a well-established and </a:t>
            </a:r>
            <a:r>
              <a:rPr lang="en-US" b="1">
                <a:ea typeface="+mn-lt"/>
                <a:cs typeface="+mn-lt"/>
              </a:rPr>
              <a:t>proven algorithm</a:t>
            </a:r>
            <a:r>
              <a:rPr lang="en-US">
                <a:ea typeface="+mn-lt"/>
                <a:cs typeface="+mn-lt"/>
              </a:rPr>
              <a:t> in the domain of multi-agent learning. </a:t>
            </a:r>
            <a:endParaRPr lang="en-US"/>
          </a:p>
          <a:p>
            <a:endParaRPr lang="en-US"/>
          </a:p>
          <a:p>
            <a:endParaRPr lang="en-US"/>
          </a:p>
          <a:p>
            <a:pPr marL="0" indent="0">
              <a:buNone/>
            </a:pPr>
            <a:endParaRPr lang="en-US"/>
          </a:p>
        </p:txBody>
      </p:sp>
      <p:sp>
        <p:nvSpPr>
          <p:cNvPr id="8" name="Rectangle 2">
            <a:extLst>
              <a:ext uri="{FF2B5EF4-FFF2-40B4-BE49-F238E27FC236}">
                <a16:creationId xmlns:a16="http://schemas.microsoft.com/office/drawing/2014/main" id="{CBE1B634-D2C2-EDD5-5025-6F2C0BDCA50D}"/>
              </a:ext>
            </a:extLst>
          </p:cNvPr>
          <p:cNvSpPr>
            <a:spLocks noChangeArrowheads="1"/>
          </p:cNvSpPr>
          <p:nvPr/>
        </p:nvSpPr>
        <p:spPr bwMode="auto">
          <a:xfrm>
            <a:off x="705792" y="36512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388587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5AD36-548B-C757-D5D2-85BBF02D4BFC}"/>
              </a:ext>
            </a:extLst>
          </p:cNvPr>
          <p:cNvSpPr>
            <a:spLocks noGrp="1"/>
          </p:cNvSpPr>
          <p:nvPr>
            <p:ph type="title"/>
          </p:nvPr>
        </p:nvSpPr>
        <p:spPr>
          <a:xfrm>
            <a:off x="838200" y="365125"/>
            <a:ext cx="10515600" cy="1325563"/>
          </a:xfrm>
        </p:spPr>
        <p:txBody>
          <a:bodyPr>
            <a:normAutofit/>
          </a:bodyPr>
          <a:lstStyle/>
          <a:p>
            <a:r>
              <a:rPr lang="en-US" sz="5400"/>
              <a:t>Architecture</a:t>
            </a:r>
            <a:endParaRPr lang="en-IN" sz="5400"/>
          </a:p>
        </p:txBody>
      </p:sp>
      <p:sp>
        <p:nvSpPr>
          <p:cNvPr id="6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3EE64D-08F9-7D7D-B6E5-4D26AAC42795}"/>
              </a:ext>
            </a:extLst>
          </p:cNvPr>
          <p:cNvSpPr>
            <a:spLocks noGrp="1"/>
          </p:cNvSpPr>
          <p:nvPr>
            <p:ph idx="1"/>
          </p:nvPr>
        </p:nvSpPr>
        <p:spPr>
          <a:xfrm>
            <a:off x="838200" y="1929384"/>
            <a:ext cx="10515600" cy="4251960"/>
          </a:xfrm>
        </p:spPr>
        <p:txBody>
          <a:bodyPr vert="horz" lIns="91440" tIns="45720" rIns="91440" bIns="45720" rtlCol="0" anchor="t">
            <a:normAutofit fontScale="92500" lnSpcReduction="20000"/>
          </a:bodyPr>
          <a:lstStyle/>
          <a:p>
            <a:r>
              <a:rPr lang="en-US" sz="2200" dirty="0"/>
              <a:t>The architecture involves an actor critic network</a:t>
            </a:r>
            <a:r>
              <a:rPr lang="en-IN" sz="2200" dirty="0"/>
              <a:t>.</a:t>
            </a:r>
          </a:p>
          <a:p>
            <a:r>
              <a:rPr lang="en-IN" sz="2200" dirty="0"/>
              <a:t>Following the methodology of Centralised Training and Decentralised Execution, the Critic network takes input from both the agents and passes the output is passed onto actor networks to choose an action. Since our setup is an adversarial one, at each step, the critic network gets input for only one agent and processes it and sends the output to the same agent’s actor network. This prevents the agents from learning each other’s move prior to play but results in faster training of the critic network.</a:t>
            </a:r>
          </a:p>
          <a:p>
            <a:r>
              <a:rPr lang="en-US" sz="2200" dirty="0">
                <a:ea typeface="+mn-lt"/>
                <a:cs typeface="+mn-lt"/>
              </a:rPr>
              <a:t>Agents take action</a:t>
            </a:r>
            <a:r>
              <a:rPr lang="en-US" sz="2200">
                <a:ea typeface="+mn-lt"/>
                <a:cs typeface="+mn-lt"/>
              </a:rPr>
              <a:t> sequentially that is,</a:t>
            </a:r>
            <a:r>
              <a:rPr lang="en-US" sz="2200" dirty="0">
                <a:ea typeface="+mn-lt"/>
                <a:cs typeface="+mn-lt"/>
              </a:rPr>
              <a:t> 1 agent takes action</a:t>
            </a:r>
            <a:r>
              <a:rPr lang="en-US" sz="2200">
                <a:ea typeface="+mn-lt"/>
                <a:cs typeface="+mn-lt"/>
              </a:rPr>
              <a:t> and the next agent takes action the next step.</a:t>
            </a:r>
          </a:p>
          <a:p>
            <a:r>
              <a:rPr lang="en-IN" sz="2200" dirty="0"/>
              <a:t>Game gets over when only one agent has no tiles left on the board.</a:t>
            </a:r>
          </a:p>
          <a:p>
            <a:r>
              <a:rPr lang="en-IN" sz="2200" dirty="0"/>
              <a:t>Rewards: </a:t>
            </a:r>
          </a:p>
          <a:p>
            <a:pPr lvl="1"/>
            <a:r>
              <a:rPr lang="en-IN" sz="2200" dirty="0"/>
              <a:t>+1 for taking away opponent tile(s)</a:t>
            </a:r>
          </a:p>
          <a:p>
            <a:pPr lvl="1"/>
            <a:r>
              <a:rPr lang="en-IN" sz="2200" dirty="0"/>
              <a:t>-1 for not taking away any opponent tile</a:t>
            </a:r>
          </a:p>
          <a:p>
            <a:pPr lvl="1"/>
            <a:r>
              <a:rPr lang="en-IN" sz="2200" dirty="0"/>
              <a:t>+100 for winning agent</a:t>
            </a:r>
          </a:p>
          <a:p>
            <a:pPr lvl="1"/>
            <a:r>
              <a:rPr lang="en-IN" sz="2200" dirty="0"/>
              <a:t>-100 for losing agent</a:t>
            </a:r>
          </a:p>
          <a:p>
            <a:pPr marL="457200" lvl="1" indent="0">
              <a:buNone/>
            </a:pPr>
            <a:endParaRPr lang="en-IN" sz="2200"/>
          </a:p>
          <a:p>
            <a:pPr lvl="2"/>
            <a:endParaRPr lang="en-US" sz="2200"/>
          </a:p>
        </p:txBody>
      </p:sp>
    </p:spTree>
    <p:extLst>
      <p:ext uri="{BB962C8B-B14F-4D97-AF65-F5344CB8AC3E}">
        <p14:creationId xmlns:p14="http://schemas.microsoft.com/office/powerpoint/2010/main" val="70540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70B1-84A5-0436-BABC-8755CF43CF68}"/>
              </a:ext>
            </a:extLst>
          </p:cNvPr>
          <p:cNvSpPr>
            <a:spLocks noGrp="1"/>
          </p:cNvSpPr>
          <p:nvPr>
            <p:ph type="title"/>
          </p:nvPr>
        </p:nvSpPr>
        <p:spPr/>
        <p:txBody>
          <a:bodyPr/>
          <a:lstStyle/>
          <a:p>
            <a:r>
              <a:rPr lang="en-US"/>
              <a:t>Results</a:t>
            </a:r>
            <a:endParaRPr lang="en-IN"/>
          </a:p>
        </p:txBody>
      </p:sp>
      <p:pic>
        <p:nvPicPr>
          <p:cNvPr id="4" name="Content Placeholder 3" descr="A graph with blue lines">
            <a:extLst>
              <a:ext uri="{FF2B5EF4-FFF2-40B4-BE49-F238E27FC236}">
                <a16:creationId xmlns:a16="http://schemas.microsoft.com/office/drawing/2014/main" id="{14D89CE6-B16D-5ED3-D6F4-7C06D86F0F2B}"/>
              </a:ext>
            </a:extLst>
          </p:cNvPr>
          <p:cNvPicPr>
            <a:picLocks noGrp="1" noChangeAspect="1"/>
          </p:cNvPicPr>
          <p:nvPr>
            <p:ph idx="1"/>
          </p:nvPr>
        </p:nvPicPr>
        <p:blipFill>
          <a:blip r:embed="rId2"/>
          <a:stretch>
            <a:fillRect/>
          </a:stretch>
        </p:blipFill>
        <p:spPr>
          <a:xfrm>
            <a:off x="606972" y="1694273"/>
            <a:ext cx="5486400" cy="4114800"/>
          </a:xfrm>
        </p:spPr>
      </p:pic>
      <p:sp>
        <p:nvSpPr>
          <p:cNvPr id="5" name="TextBox 4">
            <a:extLst>
              <a:ext uri="{FF2B5EF4-FFF2-40B4-BE49-F238E27FC236}">
                <a16:creationId xmlns:a16="http://schemas.microsoft.com/office/drawing/2014/main" id="{B5C8B8E0-3386-320D-BC10-E9ABCE5D6185}"/>
              </a:ext>
            </a:extLst>
          </p:cNvPr>
          <p:cNvSpPr txBox="1"/>
          <p:nvPr/>
        </p:nvSpPr>
        <p:spPr>
          <a:xfrm>
            <a:off x="860971" y="5823311"/>
            <a:ext cx="103356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a:t>Random Actions                                                                </a:t>
            </a:r>
          </a:p>
        </p:txBody>
      </p:sp>
      <p:pic>
        <p:nvPicPr>
          <p:cNvPr id="6" name="Picture 5" descr="A graph with blue lines&#10;&#10;Description automatically generated">
            <a:extLst>
              <a:ext uri="{FF2B5EF4-FFF2-40B4-BE49-F238E27FC236}">
                <a16:creationId xmlns:a16="http://schemas.microsoft.com/office/drawing/2014/main" id="{8111640E-2B6C-99F8-D50D-AE8EC1E5B5CD}"/>
              </a:ext>
            </a:extLst>
          </p:cNvPr>
          <p:cNvPicPr>
            <a:picLocks noChangeAspect="1"/>
          </p:cNvPicPr>
          <p:nvPr/>
        </p:nvPicPr>
        <p:blipFill>
          <a:blip r:embed="rId3"/>
          <a:stretch>
            <a:fillRect/>
          </a:stretch>
        </p:blipFill>
        <p:spPr>
          <a:xfrm>
            <a:off x="5831106" y="1686910"/>
            <a:ext cx="5495925" cy="4114800"/>
          </a:xfrm>
          <a:prstGeom prst="rect">
            <a:avLst/>
          </a:prstGeom>
        </p:spPr>
      </p:pic>
      <p:sp>
        <p:nvSpPr>
          <p:cNvPr id="7" name="TextBox 6">
            <a:extLst>
              <a:ext uri="{FF2B5EF4-FFF2-40B4-BE49-F238E27FC236}">
                <a16:creationId xmlns:a16="http://schemas.microsoft.com/office/drawing/2014/main" id="{2C541146-6681-0F02-F63C-118CE3E98FCA}"/>
              </a:ext>
            </a:extLst>
          </p:cNvPr>
          <p:cNvSpPr txBox="1"/>
          <p:nvPr/>
        </p:nvSpPr>
        <p:spPr>
          <a:xfrm>
            <a:off x="7512373" y="5895536"/>
            <a:ext cx="28196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l"/>
            <a:r>
              <a:rPr lang="en-US"/>
              <a:t>PPO</a:t>
            </a:r>
          </a:p>
        </p:txBody>
      </p:sp>
    </p:spTree>
    <p:extLst>
      <p:ext uri="{BB962C8B-B14F-4D97-AF65-F5344CB8AC3E}">
        <p14:creationId xmlns:p14="http://schemas.microsoft.com/office/powerpoint/2010/main" val="231982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C6F38-F439-B17E-F85E-5FCB1933806B}"/>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Team composition</a:t>
            </a:r>
            <a:endParaRPr lang="en-IN" sz="3600">
              <a:solidFill>
                <a:schemeClr val="tx2"/>
              </a:solidFill>
            </a:endParaRPr>
          </a:p>
        </p:txBody>
      </p:sp>
      <p:sp>
        <p:nvSpPr>
          <p:cNvPr id="3" name="Content Placeholder 2">
            <a:extLst>
              <a:ext uri="{FF2B5EF4-FFF2-40B4-BE49-F238E27FC236}">
                <a16:creationId xmlns:a16="http://schemas.microsoft.com/office/drawing/2014/main" id="{9B419EFC-E1D9-6B4E-723F-38EAB83CAC23}"/>
              </a:ext>
            </a:extLst>
          </p:cNvPr>
          <p:cNvSpPr>
            <a:spLocks noGrp="1"/>
          </p:cNvSpPr>
          <p:nvPr>
            <p:ph idx="1"/>
          </p:nvPr>
        </p:nvSpPr>
        <p:spPr>
          <a:xfrm>
            <a:off x="804671" y="2962275"/>
            <a:ext cx="6748653" cy="3098696"/>
          </a:xfrm>
        </p:spPr>
        <p:txBody>
          <a:bodyPr anchor="ctr">
            <a:normAutofit/>
          </a:bodyPr>
          <a:lstStyle/>
          <a:p>
            <a:r>
              <a:rPr lang="en-US" sz="1800">
                <a:solidFill>
                  <a:schemeClr val="tx2"/>
                </a:solidFill>
              </a:rPr>
              <a:t>MANISH GAYEN 21161: Debugging, Documentation</a:t>
            </a:r>
          </a:p>
          <a:p>
            <a:r>
              <a:rPr lang="en-US" sz="1800">
                <a:solidFill>
                  <a:schemeClr val="tx2"/>
                </a:solidFill>
              </a:rPr>
              <a:t>SUCHETAN G U 21342 : Environment Design</a:t>
            </a:r>
          </a:p>
          <a:p>
            <a:r>
              <a:rPr lang="en-US" sz="1800">
                <a:solidFill>
                  <a:schemeClr val="tx2"/>
                </a:solidFill>
              </a:rPr>
              <a:t>ANIRUDH TIKOO 20043: Algorithm implementation</a:t>
            </a:r>
          </a:p>
          <a:p>
            <a:endParaRPr lang="en-IN"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User">
            <a:extLst>
              <a:ext uri="{FF2B5EF4-FFF2-40B4-BE49-F238E27FC236}">
                <a16:creationId xmlns:a16="http://schemas.microsoft.com/office/drawing/2014/main" id="{6B27FC91-5B5B-31F1-FB1F-4FA58EE0C2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642015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dd2cee1-1047-4996-90c8-371eed3b18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097F8A15C8B840933C43B43A4FEDE5" ma:contentTypeVersion="11" ma:contentTypeDescription="Create a new document." ma:contentTypeScope="" ma:versionID="f9e922917fb2413b3f3c303ce81a1e40">
  <xsd:schema xmlns:xsd="http://www.w3.org/2001/XMLSchema" xmlns:xs="http://www.w3.org/2001/XMLSchema" xmlns:p="http://schemas.microsoft.com/office/2006/metadata/properties" xmlns:ns3="fdd2cee1-1047-4996-90c8-371eed3b1800" xmlns:ns4="73539330-cd54-4c8d-8073-d297d1a72ad2" targetNamespace="http://schemas.microsoft.com/office/2006/metadata/properties" ma:root="true" ma:fieldsID="37fc126521aa4b68b5db03f90419d6f6" ns3:_="" ns4:_="">
    <xsd:import namespace="fdd2cee1-1047-4996-90c8-371eed3b1800"/>
    <xsd:import namespace="73539330-cd54-4c8d-8073-d297d1a72ad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2cee1-1047-4996-90c8-371eed3b18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539330-cd54-4c8d-8073-d297d1a72a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1C60E5-8143-4CD5-BB7B-170F6F83DBA7}">
  <ds:schemaRefs>
    <ds:schemaRef ds:uri="73539330-cd54-4c8d-8073-d297d1a72ad2"/>
    <ds:schemaRef ds:uri="fdd2cee1-1047-4996-90c8-371eed3b18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E08F4A2-A9FA-4CC8-B4A2-222647698E0B}">
  <ds:schemaRefs>
    <ds:schemaRef ds:uri="http://schemas.microsoft.com/sharepoint/v3/contenttype/forms"/>
  </ds:schemaRefs>
</ds:datastoreItem>
</file>

<file path=customXml/itemProps3.xml><?xml version="1.0" encoding="utf-8"?>
<ds:datastoreItem xmlns:ds="http://schemas.openxmlformats.org/officeDocument/2006/customXml" ds:itemID="{414D7B4D-A75E-476D-9B5C-E358E3C5BE08}">
  <ds:schemaRefs>
    <ds:schemaRef ds:uri="73539330-cd54-4c8d-8073-d297d1a72ad2"/>
    <ds:schemaRef ds:uri="fdd2cee1-1047-4996-90c8-371eed3b18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Multi-Agent Reinforcement Learning For Chain Reaction game</vt:lpstr>
      <vt:lpstr>Problem Statement</vt:lpstr>
      <vt:lpstr>What is chain reaction game?</vt:lpstr>
      <vt:lpstr>What is chain reaction game?</vt:lpstr>
      <vt:lpstr>Challenges</vt:lpstr>
      <vt:lpstr>Our solution</vt:lpstr>
      <vt:lpstr>Architecture</vt:lpstr>
      <vt:lpstr>Results</vt:lpstr>
      <vt:lpstr>Team 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Gayen</dc:creator>
  <cp:revision>232</cp:revision>
  <dcterms:created xsi:type="dcterms:W3CDTF">2024-11-26T17:08:21Z</dcterms:created>
  <dcterms:modified xsi:type="dcterms:W3CDTF">2024-11-27T08:39:10Z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0x0101000D097F8A15C8B840933C43B43A4FEDE5</vt:lpwstr>
  </property>
</Properties>
</file>