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C6CA8C-FA0D-49F2-9E28-08B6340408F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774EA9-2951-43B1-837F-19905ADFF81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C83F06-01A6-4D20-8F1F-C672C17BF4D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5CAA29-4CD6-4FA6-96A3-00746A0D3FE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DDDBF-D773-4A79-A5FD-D8D45431466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EBE11F-335E-44B2-9F38-2D1633ED5E5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516B6-EDAB-4007-8F9C-A6E164585CB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89BCB-AC63-4388-AED6-FD7E3AFF1CD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00A3D-A7CB-4348-A480-CDD6B845C8D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1AD9ED-A6B8-4A78-A85B-EA514B0C1F3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14840-8D42-4053-BF74-98CDC991CAE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385E80-8254-4907-8D76-F02449594E7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6DD99-4757-4E44-AAD3-2DF03280ADF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4C182-42CB-4191-A67F-DAC08BE435F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7D521-63EB-4EE8-AC39-6B7825A4257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432AF-7E8E-445C-BB27-9C5CE4C7919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6C0ED5-8616-4B21-8A67-611DBC43534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9AE15E-6231-43B7-97B0-B06E8D07B3D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EEA262-F980-4633-AD30-9F6F8615353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64C1D9-B259-4664-93CB-0A46FE4F2B5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A6223D-E90A-4CDE-9C89-048AA6D61B1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325832-BBEB-478A-943D-3318583DEA0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639467-5F50-47C2-97C5-68B2B802C66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84158E-6C3E-477D-B071-785EAD672EC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0815891-CA32-44CF-9B44-912575CBACC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6BC7BBD-2C68-4DAE-A710-E3325737F5C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video" Target="file:///home/moonlab/Downloads/Screencast from 11-27-2024 10_36_55 AM (online-video-cutter.com)(1).mp4" TargetMode="External"/><Relationship Id="rId2" Type="http://schemas.microsoft.com/office/2007/relationships/media" Target="file:///home/moonlab/Downloads/Screencast from 11-27-2024 10_36_55 AM (online-video-cutter.com)(1).mp4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u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</a:t>
            </a:r>
            <a:r>
              <a:rPr b="1" lang="en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N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a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m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e: 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M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o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h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a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m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m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a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d 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S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ai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fu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lla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h 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K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h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a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R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oll 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N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o.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: 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2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1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1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6</a:t>
            </a:r>
            <a:r>
              <a:rPr b="0" lang="en" sz="2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2003400" y="3663720"/>
            <a:ext cx="5136840" cy="10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TEAM: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Rahul Kulkarni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ource Code Pro Medium"/>
                <a:ea typeface="Source Code Pro Medium"/>
              </a:rPr>
              <a:t>Mohammad Saifullah Khan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95760"/>
            <a:ext cx="17823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49;p22" descr=""/>
          <p:cNvPicPr/>
          <p:nvPr/>
        </p:nvPicPr>
        <p:blipFill>
          <a:blip r:embed="rId1"/>
          <a:stretch/>
        </p:blipFill>
        <p:spPr>
          <a:xfrm>
            <a:off x="483840" y="668520"/>
            <a:ext cx="8387640" cy="416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54;p23" descr=""/>
          <p:cNvPicPr/>
          <p:nvPr/>
        </p:nvPicPr>
        <p:blipFill>
          <a:blip r:embed="rId1"/>
          <a:stretch/>
        </p:blipFill>
        <p:spPr>
          <a:xfrm>
            <a:off x="203760" y="420480"/>
            <a:ext cx="8838720" cy="439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59;p24" descr=""/>
          <p:cNvPicPr/>
          <p:nvPr/>
        </p:nvPicPr>
        <p:blipFill>
          <a:blip r:embed="rId1"/>
          <a:stretch/>
        </p:blipFill>
        <p:spPr>
          <a:xfrm>
            <a:off x="152280" y="311040"/>
            <a:ext cx="8838720" cy="439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66;p25" descr=""/>
          <p:cNvPicPr/>
          <p:nvPr/>
        </p:nvPicPr>
        <p:blipFill>
          <a:blip r:embed="rId1"/>
          <a:stretch/>
        </p:blipFill>
        <p:spPr>
          <a:xfrm>
            <a:off x="77400" y="337320"/>
            <a:ext cx="8988840" cy="44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71;p26" descr=""/>
          <p:cNvPicPr/>
          <p:nvPr/>
        </p:nvPicPr>
        <p:blipFill>
          <a:blip r:embed="rId1"/>
          <a:stretch/>
        </p:blipFill>
        <p:spPr>
          <a:xfrm>
            <a:off x="152280" y="271440"/>
            <a:ext cx="8838720" cy="439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76;p27" descr=""/>
          <p:cNvPicPr/>
          <p:nvPr/>
        </p:nvPicPr>
        <p:blipFill>
          <a:blip r:embed="rId1"/>
          <a:stretch/>
        </p:blipFill>
        <p:spPr>
          <a:xfrm>
            <a:off x="152280" y="304560"/>
            <a:ext cx="8838720" cy="439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1645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2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For random steps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82;p28" descr=""/>
          <p:cNvPicPr/>
          <p:nvPr/>
        </p:nvPicPr>
        <p:blipFill>
          <a:blip r:embed="rId1"/>
          <a:stretch/>
        </p:blipFill>
        <p:spPr>
          <a:xfrm>
            <a:off x="2548440" y="737280"/>
            <a:ext cx="4046760" cy="39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9550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Future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750320"/>
            <a:ext cx="8520120" cy="151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Improve reward structure.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Random spawn in the grid.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Add dynamic obstacles.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Managing traffic of multiple tugboat - ship combinations.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374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Pr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o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bl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e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m 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St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at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e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m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e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835280"/>
            <a:ext cx="8520120" cy="1472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Towing a ship to target location by two tugboats using Multi-Agent Deep Deterministic Policy Gradient (MADDPG)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Chal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leng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747960" cy="351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Coordination among agents (tugboats).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High dimensional and continuous action space.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Scalability and complexity of task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Reward shaping and credit assignment.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Adaptation to different ship types and conditions.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 Medium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Real world transfer of simulation.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1"/>
          <a:stretch/>
        </p:blipFill>
        <p:spPr>
          <a:xfrm>
            <a:off x="4114080" y="1814760"/>
            <a:ext cx="4775400" cy="171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538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A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p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pr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o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ac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5;p16" descr=""/>
          <p:cNvPicPr/>
          <p:nvPr/>
        </p:nvPicPr>
        <p:blipFill>
          <a:blip r:embed="rId1"/>
          <a:stretch/>
        </p:blipFill>
        <p:spPr>
          <a:xfrm>
            <a:off x="544680" y="896760"/>
            <a:ext cx="3275640" cy="31003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76;p16"/>
          <p:cNvSpPr/>
          <p:nvPr/>
        </p:nvSpPr>
        <p:spPr>
          <a:xfrm>
            <a:off x="4028040" y="1152720"/>
            <a:ext cx="4696920" cy="28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Built custom environment.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Observation space of each tugboat: ship position and orientation, position and orientation of </a:t>
            </a:r>
            <a:r>
              <a:rPr b="0" lang="en" sz="1400" spc="-1" strike="noStrike">
                <a:solidFill>
                  <a:srgbClr val="38761d"/>
                </a:solidFill>
                <a:latin typeface="Source Code Pro"/>
                <a:ea typeface="Source Code Pro"/>
              </a:rPr>
              <a:t>own</a:t>
            </a: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and </a:t>
            </a:r>
            <a:r>
              <a:rPr b="0" lang="en" sz="1400" spc="-1" strike="noStrike">
                <a:solidFill>
                  <a:srgbClr val="ffff00"/>
                </a:solidFill>
                <a:latin typeface="Source Code Pro"/>
                <a:ea typeface="Source Code Pro"/>
              </a:rPr>
              <a:t>other agent</a:t>
            </a: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, distance of ship from target (Euclidean), rope length.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Action space of each tugboat: velocity in x and y direction.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Rope (black coloured) considered as a stiff rod for simplicity.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 force applied on ship due to movement of tugboats.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9" name="Google Shape;77;p16"/>
          <p:cNvSpPr/>
          <p:nvPr/>
        </p:nvSpPr>
        <p:spPr>
          <a:xfrm>
            <a:off x="949680" y="4174560"/>
            <a:ext cx="2153880" cy="8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Agents = tugboats.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Obstacles: red coloured.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Dock: brown coloured.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Water: blue coloured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64080" y="228600"/>
            <a:ext cx="476532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11680"/>
            <a:ext cx="8520120" cy="50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2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Rewar</a:t>
            </a:r>
            <a:r>
              <a:rPr b="0" lang="en" sz="182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d </a:t>
            </a:r>
            <a:r>
              <a:rPr b="0" lang="en" sz="182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structu</a:t>
            </a:r>
            <a:r>
              <a:rPr b="0" lang="en" sz="182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re:</a:t>
            </a:r>
            <a:endParaRPr b="0" lang="en-US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88;p18"/>
          <p:cNvSpPr/>
          <p:nvPr/>
        </p:nvSpPr>
        <p:spPr>
          <a:xfrm>
            <a:off x="2608560" y="1020600"/>
            <a:ext cx="39265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0" lang="en" sz="13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to_target</a:t>
            </a: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 - ds/(grid_size*0.004)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Google Shape;89;p18"/>
          <p:cNvSpPr/>
          <p:nvPr/>
        </p:nvSpPr>
        <p:spPr>
          <a:xfrm>
            <a:off x="2122920" y="1674360"/>
            <a:ext cx="489816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0" lang="en" sz="13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proximity </a:t>
            </a: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 Penalty for coming close to obstacles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(for both ship and tugboats)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4" name="Google Shape;90;p18"/>
          <p:cNvSpPr/>
          <p:nvPr/>
        </p:nvSpPr>
        <p:spPr>
          <a:xfrm>
            <a:off x="3651480" y="2447640"/>
            <a:ext cx="18406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0" lang="en" sz="13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in_target</a:t>
            </a: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 1000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5" name="Google Shape;91;p18"/>
          <p:cNvSpPr/>
          <p:nvPr/>
        </p:nvSpPr>
        <p:spPr>
          <a:xfrm>
            <a:off x="664920" y="3864600"/>
            <a:ext cx="781416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0" lang="en" sz="18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total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 R</a:t>
            </a:r>
            <a:r>
              <a:rPr b="0" lang="en" sz="18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to_target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+ R</a:t>
            </a:r>
            <a:r>
              <a:rPr b="0" lang="en" sz="18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proximity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+ R</a:t>
            </a:r>
            <a:r>
              <a:rPr b="0" lang="en" sz="18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rope_length</a:t>
            </a: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+ R</a:t>
            </a:r>
            <a:r>
              <a:rPr b="0" lang="en" sz="18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in_target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Google Shape;92;p18"/>
          <p:cNvSpPr/>
          <p:nvPr/>
        </p:nvSpPr>
        <p:spPr>
          <a:xfrm>
            <a:off x="2232720" y="3055320"/>
            <a:ext cx="467856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R</a:t>
            </a:r>
            <a:r>
              <a:rPr b="0" lang="en" sz="13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rope_length</a:t>
            </a:r>
            <a:r>
              <a:rPr b="0" lang="en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= penalty for exceeding rope length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108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D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D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P</a:t>
            </a: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873360" y="1495800"/>
            <a:ext cx="1076760" cy="57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Critic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191240" y="2606040"/>
            <a:ext cx="1076760" cy="5724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Actor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 rot="10800000">
            <a:off x="1733400" y="2076120"/>
            <a:ext cx="360" cy="5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101;p19"/>
          <p:cNvSpPr/>
          <p:nvPr/>
        </p:nvSpPr>
        <p:spPr>
          <a:xfrm rot="10800000">
            <a:off x="1730160" y="3178800"/>
            <a:ext cx="3600" cy="6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02;p19"/>
          <p:cNvSpPr/>
          <p:nvPr/>
        </p:nvSpPr>
        <p:spPr>
          <a:xfrm rot="10800000">
            <a:off x="1077840" y="3547800"/>
            <a:ext cx="65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03;p19"/>
          <p:cNvSpPr/>
          <p:nvPr/>
        </p:nvSpPr>
        <p:spPr>
          <a:xfrm rot="10800000">
            <a:off x="1089720" y="2076120"/>
            <a:ext cx="3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104;p19"/>
          <p:cNvSpPr/>
          <p:nvPr/>
        </p:nvSpPr>
        <p:spPr>
          <a:xfrm>
            <a:off x="1536120" y="3715920"/>
            <a:ext cx="5925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obs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778400" y="2158560"/>
            <a:ext cx="5925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action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rot="10800000">
            <a:off x="1402560" y="1062720"/>
            <a:ext cx="612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107;p19"/>
          <p:cNvSpPr/>
          <p:nvPr/>
        </p:nvSpPr>
        <p:spPr>
          <a:xfrm>
            <a:off x="1245960" y="812880"/>
            <a:ext cx="33120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Q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026880" y="1585800"/>
            <a:ext cx="1076760" cy="5724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Critic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 rot="10800000">
            <a:off x="3556080" y="1152720"/>
            <a:ext cx="612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10;p19"/>
          <p:cNvSpPr/>
          <p:nvPr/>
        </p:nvSpPr>
        <p:spPr>
          <a:xfrm rot="10800000">
            <a:off x="3282120" y="2161800"/>
            <a:ext cx="360" cy="5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11;p19"/>
          <p:cNvSpPr/>
          <p:nvPr/>
        </p:nvSpPr>
        <p:spPr>
          <a:xfrm rot="10800000">
            <a:off x="3799080" y="2158920"/>
            <a:ext cx="12240" cy="5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12;p19"/>
          <p:cNvSpPr/>
          <p:nvPr/>
        </p:nvSpPr>
        <p:spPr>
          <a:xfrm>
            <a:off x="3072240" y="2606040"/>
            <a:ext cx="42012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72080" bIns="1720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obs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562200" y="2598480"/>
            <a:ext cx="5925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action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034600" y="609840"/>
            <a:ext cx="32040" cy="32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15;p19"/>
          <p:cNvSpPr/>
          <p:nvPr/>
        </p:nvSpPr>
        <p:spPr>
          <a:xfrm>
            <a:off x="6334200" y="1424520"/>
            <a:ext cx="1076760" cy="57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Critic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6652440" y="2534760"/>
            <a:ext cx="1076760" cy="57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Actor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 rot="10800000">
            <a:off x="7194240" y="2004840"/>
            <a:ext cx="360" cy="5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18;p19"/>
          <p:cNvSpPr/>
          <p:nvPr/>
        </p:nvSpPr>
        <p:spPr>
          <a:xfrm rot="10800000">
            <a:off x="7191360" y="3107520"/>
            <a:ext cx="3600" cy="6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19;p19"/>
          <p:cNvSpPr/>
          <p:nvPr/>
        </p:nvSpPr>
        <p:spPr>
          <a:xfrm rot="10800000">
            <a:off x="6538680" y="3476520"/>
            <a:ext cx="65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20;p19"/>
          <p:cNvSpPr/>
          <p:nvPr/>
        </p:nvSpPr>
        <p:spPr>
          <a:xfrm rot="10800000">
            <a:off x="6550560" y="2004840"/>
            <a:ext cx="3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21;p19"/>
          <p:cNvSpPr/>
          <p:nvPr/>
        </p:nvSpPr>
        <p:spPr>
          <a:xfrm>
            <a:off x="6965280" y="3715920"/>
            <a:ext cx="5925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Obs (next)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239240" y="2087280"/>
            <a:ext cx="5925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action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 rot="10800000">
            <a:off x="6863760" y="991440"/>
            <a:ext cx="612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24;p19"/>
          <p:cNvSpPr/>
          <p:nvPr/>
        </p:nvSpPr>
        <p:spPr>
          <a:xfrm>
            <a:off x="3397320" y="884880"/>
            <a:ext cx="24192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Q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550920" y="743760"/>
            <a:ext cx="75924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Q (next)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329480" y="4440240"/>
            <a:ext cx="586512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minimize(Q - | reward + discount * Q</a:t>
            </a:r>
            <a:r>
              <a:rPr b="0" lang="en" sz="1400" spc="-1" strike="noStrike" baseline="-25000">
                <a:solidFill>
                  <a:srgbClr val="000000"/>
                </a:solidFill>
                <a:latin typeface="Source Code Pro Medium"/>
                <a:ea typeface="Source Code Pro Medium"/>
              </a:rPr>
              <a:t>next</a:t>
            </a:r>
            <a:r>
              <a:rPr b="0" lang="en" sz="1400" spc="-1" strike="noStrike">
                <a:solidFill>
                  <a:srgbClr val="000000"/>
                </a:solidFill>
                <a:latin typeface="Source Code Pro Medium"/>
                <a:ea typeface="Source Code Pro Medium"/>
              </a:rPr>
              <a:t>|)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328360" y="637200"/>
            <a:ext cx="100548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Source Code Pro"/>
                <a:ea typeface="Source Code Pro"/>
              </a:rPr>
              <a:t>Target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60000" y="4036680"/>
            <a:ext cx="2103120" cy="4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595959"/>
                </a:solidFill>
                <a:latin typeface="Source Code Pro"/>
                <a:ea typeface="Source Code Pro"/>
              </a:rPr>
              <a:t>Trained to maximize Q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MADDPG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856160"/>
            <a:ext cx="4133160" cy="218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Handles continuous action spaces.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Sample efficiency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Training stability.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Centralized training, decentralized execution.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35;p20"/>
          <p:cNvSpPr/>
          <p:nvPr/>
        </p:nvSpPr>
        <p:spPr>
          <a:xfrm>
            <a:off x="5959440" y="4770720"/>
            <a:ext cx="262548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" spc="-1" strike="noStrike">
                <a:solidFill>
                  <a:srgbClr val="595959"/>
                </a:solidFill>
                <a:latin typeface="Arial"/>
                <a:ea typeface="Arial"/>
              </a:rPr>
              <a:t>Source: https://arxiv.org/pdf/1706.02275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32" name="Google Shape;136;p20" descr=""/>
          <p:cNvPicPr/>
          <p:nvPr/>
        </p:nvPicPr>
        <p:blipFill>
          <a:blip r:embed="rId1"/>
          <a:stretch/>
        </p:blipFill>
        <p:spPr>
          <a:xfrm>
            <a:off x="5437800" y="2176200"/>
            <a:ext cx="3364560" cy="25945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37;p20"/>
          <p:cNvSpPr/>
          <p:nvPr/>
        </p:nvSpPr>
        <p:spPr>
          <a:xfrm>
            <a:off x="4572000" y="1168560"/>
            <a:ext cx="385848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2400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Soft update of parameters.</a:t>
            </a:r>
            <a:endParaRPr b="0" lang="en-US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Θ</a:t>
            </a:r>
            <a:r>
              <a:rPr b="0" lang="en" sz="15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target</a:t>
            </a: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​← τθ</a:t>
            </a:r>
            <a:r>
              <a:rPr b="0" lang="en" sz="15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online</a:t>
            </a: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​+ (1−τ)θ</a:t>
            </a:r>
            <a:r>
              <a:rPr b="0" lang="en" sz="1500" spc="-1" strike="noStrike" baseline="-25000">
                <a:solidFill>
                  <a:srgbClr val="000000"/>
                </a:solidFill>
                <a:latin typeface="Source Code Pro"/>
                <a:ea typeface="Source Code Pro"/>
              </a:rPr>
              <a:t>target</a:t>
            </a:r>
            <a:endParaRPr b="0" lang="en-US" sz="15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Source Code Pro SemiBold"/>
                <a:ea typeface="Source Code Pro SemiBold"/>
              </a:rPr>
              <a:t>Parameters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267120" y="1847160"/>
            <a:ext cx="8520120" cy="128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Gamma = 0.99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Adam optimizer, learning rate = 0.003.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Tau = 0.01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" sz="15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Training episodes = 300, each with 2500 steps.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2024-11-27T15:48:42Z</dcterms:modified>
  <cp:revision>1</cp:revision>
  <dc:subject/>
  <dc:title/>
</cp:coreProperties>
</file>