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40"/>
    <p:restoredTop sz="94643"/>
  </p:normalViewPr>
  <p:slideViewPr>
    <p:cSldViewPr snapToGrid="0" snapToObjects="1">
      <p:cViewPr>
        <p:scale>
          <a:sx n="70" d="100"/>
          <a:sy n="70" d="100"/>
        </p:scale>
        <p:origin x="-7392" y="-7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176-CC39-054B-9BBA-119A553E9596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96C7-B64C-5B47-AFBF-59E71CE6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9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176-CC39-054B-9BBA-119A553E9596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96C7-B64C-5B47-AFBF-59E71CE6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1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176-CC39-054B-9BBA-119A553E9596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96C7-B64C-5B47-AFBF-59E71CE6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0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176-CC39-054B-9BBA-119A553E9596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96C7-B64C-5B47-AFBF-59E71CE6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7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176-CC39-054B-9BBA-119A553E9596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96C7-B64C-5B47-AFBF-59E71CE6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6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176-CC39-054B-9BBA-119A553E9596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96C7-B64C-5B47-AFBF-59E71CE6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2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176-CC39-054B-9BBA-119A553E9596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96C7-B64C-5B47-AFBF-59E71CE6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176-CC39-054B-9BBA-119A553E9596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96C7-B64C-5B47-AFBF-59E71CE6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3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176-CC39-054B-9BBA-119A553E9596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96C7-B64C-5B47-AFBF-59E71CE6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3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176-CC39-054B-9BBA-119A553E9596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96C7-B64C-5B47-AFBF-59E71CE6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3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9176-CC39-054B-9BBA-119A553E9596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96C7-B64C-5B47-AFBF-59E71CE6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3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9176-CC39-054B-9BBA-119A553E9596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F96C7-B64C-5B47-AFBF-59E71CE6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kumimoji="1"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kumimoji="1"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kumimoji="1"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kumimoji="1"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4.jp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4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8.png"/><Relationship Id="rId28" Type="http://schemas.openxmlformats.org/officeDocument/2006/relationships/image" Target="../media/image24.png"/><Relationship Id="rId10" Type="http://schemas.openxmlformats.org/officeDocument/2006/relationships/image" Target="../media/image7.jpg"/><Relationship Id="rId19" Type="http://schemas.openxmlformats.org/officeDocument/2006/relationships/image" Target="../media/image18.png"/><Relationship Id="rId31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6.jp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4">
            <a:extLst>
              <a:ext uri="{FF2B5EF4-FFF2-40B4-BE49-F238E27FC236}">
                <a16:creationId xmlns:a16="http://schemas.microsoft.com/office/drawing/2014/main" id="{016DB5BE-A1F2-FC45-B16C-329EB023763A}"/>
              </a:ext>
            </a:extLst>
          </p:cNvPr>
          <p:cNvSpPr txBox="1"/>
          <p:nvPr/>
        </p:nvSpPr>
        <p:spPr>
          <a:xfrm>
            <a:off x="301630" y="239770"/>
            <a:ext cx="42144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 Neural Network based Model for General Temporal Point Processes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Takahiro Omi</a:t>
            </a:r>
            <a:r>
              <a:rPr lang="en-US" sz="4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1,3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Naonori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Ueda</a:t>
            </a:r>
            <a:r>
              <a:rPr lang="en-US" sz="4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2,3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Kazuyuki Aihara</a:t>
            </a:r>
            <a:r>
              <a:rPr lang="en-US" sz="4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000" baseline="30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University of Tokyo, </a:t>
            </a:r>
            <a:r>
              <a:rPr lang="en-US" sz="3000" baseline="30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NTT Communication Science Laboratories, </a:t>
            </a:r>
            <a:r>
              <a:rPr lang="en-US" sz="3000" baseline="30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RIKEN AIP</a:t>
            </a:r>
          </a:p>
        </p:txBody>
      </p:sp>
      <p:sp>
        <p:nvSpPr>
          <p:cNvPr id="100" name="Rounded Rectangle 6">
            <a:extLst>
              <a:ext uri="{FF2B5EF4-FFF2-40B4-BE49-F238E27FC236}">
                <a16:creationId xmlns:a16="http://schemas.microsoft.com/office/drawing/2014/main" id="{53202ECB-7BD0-564B-A4D9-EB2EAE84D344}"/>
              </a:ext>
            </a:extLst>
          </p:cNvPr>
          <p:cNvSpPr/>
          <p:nvPr/>
        </p:nvSpPr>
        <p:spPr>
          <a:xfrm>
            <a:off x="301630" y="2834760"/>
            <a:ext cx="13918010" cy="10511661"/>
          </a:xfrm>
          <a:prstGeom prst="roundRect">
            <a:avLst>
              <a:gd name="adj" fmla="val 3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2">
            <a:extLst>
              <a:ext uri="{FF2B5EF4-FFF2-40B4-BE49-F238E27FC236}">
                <a16:creationId xmlns:a16="http://schemas.microsoft.com/office/drawing/2014/main" id="{43424FE2-1B3D-AC41-B3D7-16433E4BF077}"/>
              </a:ext>
            </a:extLst>
          </p:cNvPr>
          <p:cNvSpPr txBox="1"/>
          <p:nvPr/>
        </p:nvSpPr>
        <p:spPr>
          <a:xfrm>
            <a:off x="674352" y="3159613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Temporal Point Process</a:t>
            </a:r>
          </a:p>
        </p:txBody>
      </p:sp>
      <p:sp>
        <p:nvSpPr>
          <p:cNvPr id="102" name="TextBox 13">
            <a:extLst>
              <a:ext uri="{FF2B5EF4-FFF2-40B4-BE49-F238E27FC236}">
                <a16:creationId xmlns:a16="http://schemas.microsoft.com/office/drawing/2014/main" id="{A2C253E2-6A17-7742-9901-424ABCAE6B51}"/>
              </a:ext>
            </a:extLst>
          </p:cNvPr>
          <p:cNvSpPr txBox="1"/>
          <p:nvPr/>
        </p:nvSpPr>
        <p:spPr>
          <a:xfrm>
            <a:off x="648951" y="4005649"/>
            <a:ext cx="135706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3" indent="-342893">
              <a:buFont typeface="Wingdings" pitchFamily="2" charset="2"/>
              <a:buChar char="ü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 temporal point process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 mathematical model of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temporally discrete events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such as earthquakes, financial transactions, communication in a social network, user activity at a web site, and so on.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3" indent="-342893">
              <a:buFont typeface="Wingdings" pitchFamily="2" charset="2"/>
              <a:buChar char="ü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Conditional Intensity function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characterizes the temporal point process: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3" indent="-342893">
              <a:buFont typeface="Wingdings" pitchFamily="2" charset="2"/>
              <a:buChar char="ü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Parametric models of the conditional intensity function:</a:t>
            </a:r>
          </a:p>
        </p:txBody>
      </p:sp>
      <p:pic>
        <p:nvPicPr>
          <p:cNvPr id="103" name="Picture 15">
            <a:extLst>
              <a:ext uri="{FF2B5EF4-FFF2-40B4-BE49-F238E27FC236}">
                <a16:creationId xmlns:a16="http://schemas.microsoft.com/office/drawing/2014/main" id="{2F98C7D7-FCD9-0C4F-976F-B7A4C2E3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133" y="6163905"/>
            <a:ext cx="7089315" cy="849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6">
                <a:extLst>
                  <a:ext uri="{FF2B5EF4-FFF2-40B4-BE49-F238E27FC236}">
                    <a16:creationId xmlns:a16="http://schemas.microsoft.com/office/drawing/2014/main" id="{B49E567A-CC93-BC4E-BE8A-E3A5D16385CD}"/>
                  </a:ext>
                </a:extLst>
              </p:cNvPr>
              <p:cNvSpPr txBox="1"/>
              <p:nvPr/>
            </p:nvSpPr>
            <p:spPr>
              <a:xfrm>
                <a:off x="2381205" y="7911136"/>
                <a:ext cx="26484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u="sng" dirty="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Poisson process</a:t>
                </a:r>
                <a:r>
                  <a:rPr lang="en-US" altLang="ja-JP" sz="2400" dirty="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endParaRPr lang="en-US" altLang="ja-JP" sz="1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en-US" altLang="ja-JP" sz="20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04" name="テキスト ボックス 6">
                <a:extLst>
                  <a:ext uri="{FF2B5EF4-FFF2-40B4-BE49-F238E27FC236}">
                    <a16:creationId xmlns:a16="http://schemas.microsoft.com/office/drawing/2014/main" id="{B49E567A-CC93-BC4E-BE8A-E3A5D1638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05" y="7911136"/>
                <a:ext cx="2648403" cy="954107"/>
              </a:xfrm>
              <a:prstGeom prst="rect">
                <a:avLst/>
              </a:prstGeom>
              <a:blipFill>
                <a:blip r:embed="rId3"/>
                <a:stretch>
                  <a:fillRect t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図 5">
            <a:extLst>
              <a:ext uri="{FF2B5EF4-FFF2-40B4-BE49-F238E27FC236}">
                <a16:creationId xmlns:a16="http://schemas.microsoft.com/office/drawing/2014/main" id="{57A38E29-E248-B04A-AC50-C40CAD91B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103" y="9352402"/>
            <a:ext cx="10933966" cy="3786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7">
                <a:extLst>
                  <a:ext uri="{FF2B5EF4-FFF2-40B4-BE49-F238E27FC236}">
                    <a16:creationId xmlns:a16="http://schemas.microsoft.com/office/drawing/2014/main" id="{EB8F6BEF-B368-554F-B1E7-F66013C4505A}"/>
                  </a:ext>
                </a:extLst>
              </p:cNvPr>
              <p:cNvSpPr txBox="1"/>
              <p:nvPr/>
            </p:nvSpPr>
            <p:spPr>
              <a:xfrm>
                <a:off x="5263495" y="7885324"/>
                <a:ext cx="4012689" cy="1248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u="sng" dirty="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Hawkes process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2000" dirty="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6" name="テキスト ボックス 7">
                <a:extLst>
                  <a:ext uri="{FF2B5EF4-FFF2-40B4-BE49-F238E27FC236}">
                    <a16:creationId xmlns:a16="http://schemas.microsoft.com/office/drawing/2014/main" id="{EB8F6BEF-B368-554F-B1E7-F66013C45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495" y="7885324"/>
                <a:ext cx="4012689" cy="1248547"/>
              </a:xfrm>
              <a:prstGeom prst="rect">
                <a:avLst/>
              </a:prstGeom>
              <a:blipFill>
                <a:blip r:embed="rId5"/>
                <a:stretch>
                  <a:fillRect t="-55556" b="-1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正方形/長方形 8">
                <a:extLst>
                  <a:ext uri="{FF2B5EF4-FFF2-40B4-BE49-F238E27FC236}">
                    <a16:creationId xmlns:a16="http://schemas.microsoft.com/office/drawing/2014/main" id="{ECD214AD-A758-9244-A226-91724D58D006}"/>
                  </a:ext>
                </a:extLst>
              </p:cNvPr>
              <p:cNvSpPr/>
              <p:nvPr/>
            </p:nvSpPr>
            <p:spPr>
              <a:xfrm>
                <a:off x="8608980" y="7859531"/>
                <a:ext cx="4573406" cy="1248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u="sng" dirty="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Self-correcting process</a:t>
                </a:r>
                <a:endParaRPr lang="en-US" altLang="ja-JP" sz="2400" dirty="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7" name="正方形/長方形 8">
                <a:extLst>
                  <a:ext uri="{FF2B5EF4-FFF2-40B4-BE49-F238E27FC236}">
                    <a16:creationId xmlns:a16="http://schemas.microsoft.com/office/drawing/2014/main" id="{ECD214AD-A758-9244-A226-91724D58D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980" y="7859531"/>
                <a:ext cx="4573406" cy="1248547"/>
              </a:xfrm>
              <a:prstGeom prst="rect">
                <a:avLst/>
              </a:prstGeom>
              <a:blipFill>
                <a:blip r:embed="rId6"/>
                <a:stretch>
                  <a:fillRect t="-55556" b="-1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ounded Rectangle 33">
            <a:extLst>
              <a:ext uri="{FF2B5EF4-FFF2-40B4-BE49-F238E27FC236}">
                <a16:creationId xmlns:a16="http://schemas.microsoft.com/office/drawing/2014/main" id="{381F1F10-D328-1648-8593-095A0A3A459B}"/>
              </a:ext>
            </a:extLst>
          </p:cNvPr>
          <p:cNvSpPr/>
          <p:nvPr/>
        </p:nvSpPr>
        <p:spPr>
          <a:xfrm>
            <a:off x="14528886" y="2859909"/>
            <a:ext cx="13652830" cy="25825220"/>
          </a:xfrm>
          <a:prstGeom prst="roundRect">
            <a:avLst>
              <a:gd name="adj" fmla="val 25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34">
            <a:extLst>
              <a:ext uri="{FF2B5EF4-FFF2-40B4-BE49-F238E27FC236}">
                <a16:creationId xmlns:a16="http://schemas.microsoft.com/office/drawing/2014/main" id="{428A0C8D-5B8C-114C-8FEA-8B1BE2BB1270}"/>
              </a:ext>
            </a:extLst>
          </p:cNvPr>
          <p:cNvSpPr txBox="1"/>
          <p:nvPr/>
        </p:nvSpPr>
        <p:spPr>
          <a:xfrm>
            <a:off x="14902573" y="3061097"/>
            <a:ext cx="13696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</p:txBody>
      </p:sp>
      <p:pic>
        <p:nvPicPr>
          <p:cNvPr id="110" name="図 87">
            <a:extLst>
              <a:ext uri="{FF2B5EF4-FFF2-40B4-BE49-F238E27FC236}">
                <a16:creationId xmlns:a16="http://schemas.microsoft.com/office/drawing/2014/main" id="{491AA47F-ECBA-544B-80AA-35143B65B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86530" y="14058070"/>
            <a:ext cx="11488084" cy="6549283"/>
          </a:xfrm>
          <a:prstGeom prst="rect">
            <a:avLst/>
          </a:prstGeom>
        </p:spPr>
      </p:pic>
      <p:sp>
        <p:nvSpPr>
          <p:cNvPr id="114" name="Rounded Rectangle 54">
            <a:extLst>
              <a:ext uri="{FF2B5EF4-FFF2-40B4-BE49-F238E27FC236}">
                <a16:creationId xmlns:a16="http://schemas.microsoft.com/office/drawing/2014/main" id="{F3554620-35B3-4446-B3AE-DB66B9F953D6}"/>
              </a:ext>
            </a:extLst>
          </p:cNvPr>
          <p:cNvSpPr/>
          <p:nvPr/>
        </p:nvSpPr>
        <p:spPr>
          <a:xfrm>
            <a:off x="28455459" y="2834759"/>
            <a:ext cx="14028296" cy="25851600"/>
          </a:xfrm>
          <a:prstGeom prst="roundRect">
            <a:avLst>
              <a:gd name="adj" fmla="val 25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56">
            <a:extLst>
              <a:ext uri="{FF2B5EF4-FFF2-40B4-BE49-F238E27FC236}">
                <a16:creationId xmlns:a16="http://schemas.microsoft.com/office/drawing/2014/main" id="{0054BA18-D288-534F-AFB3-CE66178350F4}"/>
              </a:ext>
            </a:extLst>
          </p:cNvPr>
          <p:cNvSpPr txBox="1"/>
          <p:nvPr/>
        </p:nvSpPr>
        <p:spPr>
          <a:xfrm>
            <a:off x="28869355" y="2990509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116" name="Rounded Rectangle 61">
            <a:extLst>
              <a:ext uri="{FF2B5EF4-FFF2-40B4-BE49-F238E27FC236}">
                <a16:creationId xmlns:a16="http://schemas.microsoft.com/office/drawing/2014/main" id="{DA659BB1-7138-4342-9664-40ECC4D005D2}"/>
              </a:ext>
            </a:extLst>
          </p:cNvPr>
          <p:cNvSpPr/>
          <p:nvPr/>
        </p:nvSpPr>
        <p:spPr>
          <a:xfrm>
            <a:off x="301630" y="28853365"/>
            <a:ext cx="42182125" cy="1160912"/>
          </a:xfrm>
          <a:prstGeom prst="roundRect">
            <a:avLst>
              <a:gd name="adj" fmla="val 274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en-US" altLang="ja-JP" sz="3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J. Sill, Monotonic Networks, NIPS 1998. </a:t>
            </a:r>
            <a:r>
              <a:rPr lang="en-US" altLang="ja-JP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N. Du, H. Dai, R. Trivedi, U. Upadhyay, M. Gomez-Rodriguez, and L. Song. Recurrent marked temporal point processes: Embedding event history to vector. KDD 2016. </a:t>
            </a:r>
            <a:r>
              <a:rPr lang="en-US" altLang="ja-JP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H. Huang, H. Wang, and Br. </a:t>
            </a:r>
            <a:r>
              <a:rPr lang="en-US" altLang="ja-JP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</a:t>
            </a:r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Recurrent </a:t>
            </a:r>
            <a:r>
              <a:rPr lang="en-US" altLang="ja-JP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poisson</a:t>
            </a:r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 unit for speech recognition. AAAI 2019. </a:t>
            </a:r>
            <a:r>
              <a:rPr lang="en-US" altLang="ja-JP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H. Jing and A. J. </a:t>
            </a:r>
            <a:r>
              <a:rPr lang="en-US" altLang="ja-JP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Smola</a:t>
            </a:r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Neural survival recommender. WSDM 2017. </a:t>
            </a:r>
            <a:r>
              <a:rPr lang="en-US" altLang="ja-JP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</a:t>
            </a:r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H. Mei and J. M. Eisner. The neural </a:t>
            </a:r>
            <a:r>
              <a:rPr lang="en-US" altLang="ja-JP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hawkes</a:t>
            </a:r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process: A </a:t>
            </a:r>
            <a:r>
              <a:rPr lang="en-US" altLang="ja-JP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neurally</a:t>
            </a:r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self-modulating multivariate point process. NIPS 2017.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AB659EF3-F5FE-3C49-B4AA-DD343571BB1B}"/>
              </a:ext>
            </a:extLst>
          </p:cNvPr>
          <p:cNvSpPr/>
          <p:nvPr/>
        </p:nvSpPr>
        <p:spPr>
          <a:xfrm>
            <a:off x="28869356" y="3645323"/>
            <a:ext cx="87015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000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datasets</a:t>
            </a:r>
            <a:endParaRPr lang="en-US" altLang="ja-JP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" name="図 121">
            <a:extLst>
              <a:ext uri="{FF2B5EF4-FFF2-40B4-BE49-F238E27FC236}">
                <a16:creationId xmlns:a16="http://schemas.microsoft.com/office/drawing/2014/main" id="{32C7D05A-CFEC-7C42-9EF0-64DFBC55BA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11366" y="12182476"/>
            <a:ext cx="10598194" cy="4297801"/>
          </a:xfrm>
          <a:prstGeom prst="rect">
            <a:avLst/>
          </a:prstGeom>
        </p:spPr>
      </p:pic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8A53BB48-8B9F-9441-A732-16CE6233F977}"/>
              </a:ext>
            </a:extLst>
          </p:cNvPr>
          <p:cNvSpPr/>
          <p:nvPr/>
        </p:nvSpPr>
        <p:spPr>
          <a:xfrm>
            <a:off x="28869355" y="11717472"/>
            <a:ext cx="13282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91" indent="-457191">
              <a:buFont typeface="Wingdings" pitchFamily="2" charset="2"/>
              <a:buChar char="ü"/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The proposed model is better or similar than the other models.</a:t>
            </a:r>
          </a:p>
        </p:txBody>
      </p:sp>
      <p:pic>
        <p:nvPicPr>
          <p:cNvPr id="124" name="図 123">
            <a:extLst>
              <a:ext uri="{FF2B5EF4-FFF2-40B4-BE49-F238E27FC236}">
                <a16:creationId xmlns:a16="http://schemas.microsoft.com/office/drawing/2014/main" id="{6FB5C2D1-3F8A-0A42-96D9-86DC27B682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20884" y="17066880"/>
            <a:ext cx="8779158" cy="4340986"/>
          </a:xfrm>
          <a:prstGeom prst="rect">
            <a:avLst/>
          </a:prstGeom>
        </p:spPr>
      </p:pic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0F3BE147-0273-0446-8B64-6A6216C5DB70}"/>
              </a:ext>
            </a:extLst>
          </p:cNvPr>
          <p:cNvSpPr/>
          <p:nvPr/>
        </p:nvSpPr>
        <p:spPr>
          <a:xfrm>
            <a:off x="28869355" y="16556062"/>
            <a:ext cx="13282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91" indent="-457191">
              <a:buFont typeface="Wingdings" pitchFamily="2" charset="2"/>
              <a:buChar char="ü"/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The constant or exponential hazard function is sensitive to model misspecification.</a:t>
            </a:r>
          </a:p>
        </p:txBody>
      </p:sp>
      <p:sp>
        <p:nvSpPr>
          <p:cNvPr id="126" name="TextBox 13">
            <a:extLst>
              <a:ext uri="{FF2B5EF4-FFF2-40B4-BE49-F238E27FC236}">
                <a16:creationId xmlns:a16="http://schemas.microsoft.com/office/drawing/2014/main" id="{91881F20-8D3B-B945-ADD1-8F0495D88EA2}"/>
              </a:ext>
            </a:extLst>
          </p:cNvPr>
          <p:cNvSpPr txBox="1"/>
          <p:nvPr/>
        </p:nvSpPr>
        <p:spPr>
          <a:xfrm>
            <a:off x="28869356" y="21046664"/>
            <a:ext cx="135706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datasets</a:t>
            </a:r>
          </a:p>
        </p:txBody>
      </p:sp>
      <p:pic>
        <p:nvPicPr>
          <p:cNvPr id="127" name="図 126">
            <a:extLst>
              <a:ext uri="{FF2B5EF4-FFF2-40B4-BE49-F238E27FC236}">
                <a16:creationId xmlns:a16="http://schemas.microsoft.com/office/drawing/2014/main" id="{0510DC87-04B3-7842-A65D-9FC07393A8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55431" y="22189089"/>
            <a:ext cx="7039226" cy="4387329"/>
          </a:xfrm>
          <a:prstGeom prst="rect">
            <a:avLst/>
          </a:prstGeom>
        </p:spPr>
      </p:pic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E55E8DF6-528C-144A-9B18-7000E243F6BC}"/>
              </a:ext>
            </a:extLst>
          </p:cNvPr>
          <p:cNvSpPr/>
          <p:nvPr/>
        </p:nvSpPr>
        <p:spPr>
          <a:xfrm>
            <a:off x="28869355" y="21688459"/>
            <a:ext cx="13282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91" indent="-457191">
              <a:buFont typeface="Wingdings" pitchFamily="2" charset="2"/>
              <a:buChar char="ü"/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Our model also performs better than the other models for the real datasets. 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BAE9EB8E-AC19-9746-8D8C-46A272030ED5}"/>
              </a:ext>
            </a:extLst>
          </p:cNvPr>
          <p:cNvSpPr/>
          <p:nvPr/>
        </p:nvSpPr>
        <p:spPr>
          <a:xfrm>
            <a:off x="28869355" y="26083679"/>
            <a:ext cx="130229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000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also confirmed</a:t>
            </a:r>
          </a:p>
          <a:p>
            <a:endParaRPr lang="en-US" altLang="ja-JP" sz="1000" u="sng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Our model also outperforms the other models for a timing prediction task where the predictive performance is evaluated by the mean absolute error.</a:t>
            </a:r>
          </a:p>
          <a:p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Our model outperforms the state-of-the-art continuous-time LSTM model (see the paper for the details).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3">
                <a:extLst>
                  <a:ext uri="{FF2B5EF4-FFF2-40B4-BE49-F238E27FC236}">
                    <a16:creationId xmlns:a16="http://schemas.microsoft.com/office/drawing/2014/main" id="{F6F8777D-5C7D-3241-A0DE-EFD454368BC6}"/>
                  </a:ext>
                </a:extLst>
              </p:cNvPr>
              <p:cNvSpPr txBox="1"/>
              <p:nvPr/>
            </p:nvSpPr>
            <p:spPr>
              <a:xfrm>
                <a:off x="14820206" y="3952768"/>
                <a:ext cx="12938365" cy="9790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u="sng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Our novel approach</a:t>
                </a:r>
              </a:p>
              <a:p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Instead of the hazard function, we model 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cumulative hazard function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4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𝜏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𝜏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𝑑𝑠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893" indent="-342893">
                  <a:buFont typeface="Wingdings" pitchFamily="2" charset="2"/>
                  <a:buChar char="ü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893" indent="-342893">
                  <a:buFont typeface="Wingdings" pitchFamily="2" charset="2"/>
                  <a:buChar char="ü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hazard function is given by differentiating the cumulative hazard function, </a:t>
                </a: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𝜏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𝜕𝜏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𝜏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893" indent="-342893">
                  <a:buFont typeface="Wingdings" pitchFamily="2" charset="2"/>
                  <a:buChar char="ü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log-likelihood function of the model is reformulated as </a:t>
                </a: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</m:func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𝜕𝜏</m:t>
                                      </m:r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𝜏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60000"/>
                <a:r>
                  <a:rPr lang="en-US" altLang="ja-JP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ja-JP" altLang="en-US" sz="24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😆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can be exactly evaluated even for a complex model of the cumulative hazard function!!</a:t>
                </a: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000" u="sng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Proposed model</a:t>
                </a: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893" indent="-342893">
                  <a:buFont typeface="Wingdings" pitchFamily="2" charset="2"/>
                  <a:buChar char="ü"/>
                </a:pP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feedforward neural network model of the cumulative hazard function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893" indent="-342893">
                  <a:buFont typeface="Wingdings" pitchFamily="2" charset="2"/>
                  <a:buChar char="ü"/>
                </a:pP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60000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cumulative hazard function is a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monotonically increasing function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𝜏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which can be reproduced by constraining the particular network connections to be positive [1].</a:t>
                </a:r>
              </a:p>
            </p:txBody>
          </p:sp>
        </mc:Choice>
        <mc:Fallback xmlns="">
          <p:sp>
            <p:nvSpPr>
              <p:cNvPr id="130" name="TextBox 3">
                <a:extLst>
                  <a:ext uri="{FF2B5EF4-FFF2-40B4-BE49-F238E27FC236}">
                    <a16:creationId xmlns:a16="http://schemas.microsoft.com/office/drawing/2014/main" id="{F6F8777D-5C7D-3241-A0DE-EFD454368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0206" y="3952768"/>
                <a:ext cx="12938365" cy="9790757"/>
              </a:xfrm>
              <a:prstGeom prst="rect">
                <a:avLst/>
              </a:prstGeom>
              <a:blipFill>
                <a:blip r:embed="rId12"/>
                <a:stretch>
                  <a:fillRect l="-1078" t="-648" b="-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Rounded Rectangle 70">
            <a:extLst>
              <a:ext uri="{FF2B5EF4-FFF2-40B4-BE49-F238E27FC236}">
                <a16:creationId xmlns:a16="http://schemas.microsoft.com/office/drawing/2014/main" id="{EDCF150A-CEAB-F74A-B46F-C41BC0F50ECD}"/>
              </a:ext>
            </a:extLst>
          </p:cNvPr>
          <p:cNvSpPr/>
          <p:nvPr/>
        </p:nvSpPr>
        <p:spPr>
          <a:xfrm>
            <a:off x="301630" y="13514657"/>
            <a:ext cx="13918010" cy="15170472"/>
          </a:xfrm>
          <a:prstGeom prst="roundRect">
            <a:avLst>
              <a:gd name="adj" fmla="val 26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71">
                <a:extLst>
                  <a:ext uri="{FF2B5EF4-FFF2-40B4-BE49-F238E27FC236}">
                    <a16:creationId xmlns:a16="http://schemas.microsoft.com/office/drawing/2014/main" id="{8B013099-C9F6-DD47-AAE7-C13BA3D6A892}"/>
                  </a:ext>
                </a:extLst>
              </p:cNvPr>
              <p:cNvSpPr/>
              <p:nvPr/>
            </p:nvSpPr>
            <p:spPr>
              <a:xfrm>
                <a:off x="676936" y="21944536"/>
                <a:ext cx="13242433" cy="6558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itchFamily="2" charset="2"/>
                  <a:buChar char="ü"/>
                </a:pPr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parametric model of the hazard function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endParaRPr lang="en-US" altLang="ja-JP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000" u="sng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</a:t>
                </a:r>
              </a:p>
              <a:p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hazard function is usually modeled by a specific parametric function. However such an assumption can limit the expressive power of the model. 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we use a complex model for the hazard function, </a:t>
                </a:r>
                <a:r>
                  <a:rPr lang="en-US" altLang="ja-JP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log-likelihood function cannot be exactly evaluated</a:t>
                </a:r>
                <a:r>
                  <a:rPr lang="ja-JP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😢</a:t>
                </a:r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 This is because t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he loglikelihood function of the model,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</m:func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ja-JP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𝜏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en-US" altLang="ja-JP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60000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includes the integral of the hazard function. </a:t>
                </a:r>
              </a:p>
            </p:txBody>
          </p:sp>
        </mc:Choice>
        <mc:Fallback xmlns="">
          <p:sp>
            <p:nvSpPr>
              <p:cNvPr id="132" name="Rectangle 71">
                <a:extLst>
                  <a:ext uri="{FF2B5EF4-FFF2-40B4-BE49-F238E27FC236}">
                    <a16:creationId xmlns:a16="http://schemas.microsoft.com/office/drawing/2014/main" id="{8B013099-C9F6-DD47-AAE7-C13BA3D6A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36" y="21944536"/>
                <a:ext cx="13242433" cy="6558590"/>
              </a:xfrm>
              <a:prstGeom prst="rect">
                <a:avLst/>
              </a:prstGeom>
              <a:blipFill>
                <a:blip r:embed="rId13"/>
                <a:stretch>
                  <a:fillRect l="-958" t="-775" b="-21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72">
                <a:extLst>
                  <a:ext uri="{FF2B5EF4-FFF2-40B4-BE49-F238E27FC236}">
                    <a16:creationId xmlns:a16="http://schemas.microsoft.com/office/drawing/2014/main" id="{9CE23707-1365-C640-8727-3FF9099AFA5E}"/>
                  </a:ext>
                </a:extLst>
              </p:cNvPr>
              <p:cNvSpPr txBox="1"/>
              <p:nvPr/>
            </p:nvSpPr>
            <p:spPr>
              <a:xfrm>
                <a:off x="636301" y="14626879"/>
                <a:ext cx="132830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893" indent="-342893">
                  <a:buFont typeface="Wingdings" pitchFamily="2" charset="2"/>
                  <a:buChar char="ü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RNN based model aims at flexibly modeling the dependence of the event occurrence on the event history.</a:t>
                </a:r>
              </a:p>
              <a:p>
                <a:pPr marL="342893" indent="-342893">
                  <a:buFont typeface="Wingdings" pitchFamily="2" charset="2"/>
                  <a:buChar char="ü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893" indent="-342893">
                  <a:buFont typeface="Wingdings" pitchFamily="2" charset="2"/>
                  <a:buChar char="ü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RNN is used to encode the event history. Then the conditional intensity function is formulated via 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hazard function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as</a:t>
                </a:r>
              </a:p>
              <a:p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3" name="TextBox 72">
                <a:extLst>
                  <a:ext uri="{FF2B5EF4-FFF2-40B4-BE49-F238E27FC236}">
                    <a16:creationId xmlns:a16="http://schemas.microsoft.com/office/drawing/2014/main" id="{9CE23707-1365-C640-8727-3FF9099AF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01" y="14626879"/>
                <a:ext cx="13283068" cy="2677656"/>
              </a:xfrm>
              <a:prstGeom prst="rect">
                <a:avLst/>
              </a:prstGeom>
              <a:blipFill>
                <a:blip r:embed="rId14"/>
                <a:stretch>
                  <a:fillRect l="-573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73">
            <a:extLst>
              <a:ext uri="{FF2B5EF4-FFF2-40B4-BE49-F238E27FC236}">
                <a16:creationId xmlns:a16="http://schemas.microsoft.com/office/drawing/2014/main" id="{A7E152BC-25FF-C245-9AE0-C7BED039A436}"/>
              </a:ext>
            </a:extLst>
          </p:cNvPr>
          <p:cNvSpPr txBox="1"/>
          <p:nvPr/>
        </p:nvSpPr>
        <p:spPr>
          <a:xfrm>
            <a:off x="750552" y="13794536"/>
            <a:ext cx="1232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Background: RNN based Approach to Point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5" name="Table 74">
                <a:extLst>
                  <a:ext uri="{FF2B5EF4-FFF2-40B4-BE49-F238E27FC236}">
                    <a16:creationId xmlns:a16="http://schemas.microsoft.com/office/drawing/2014/main" id="{178D724E-0C6A-F64D-9724-E69D91D073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1591884"/>
                  </p:ext>
                </p:extLst>
              </p:nvPr>
            </p:nvGraphicFramePr>
            <p:xfrm>
              <a:off x="2470647" y="22621869"/>
              <a:ext cx="10338028" cy="91587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69014">
                      <a:extLst>
                        <a:ext uri="{9D8B030D-6E8A-4147-A177-3AD203B41FA5}">
                          <a16:colId xmlns:a16="http://schemas.microsoft.com/office/drawing/2014/main" val="1197772981"/>
                        </a:ext>
                      </a:extLst>
                    </a:gridCol>
                    <a:gridCol w="5169014">
                      <a:extLst>
                        <a:ext uri="{9D8B030D-6E8A-4147-A177-3AD203B41FA5}">
                          <a16:colId xmlns:a16="http://schemas.microsoft.com/office/drawing/2014/main" val="2612639183"/>
                        </a:ext>
                      </a:extLst>
                    </a:gridCol>
                  </a:tblGrid>
                  <a:tr h="4579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𝜏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sz="24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4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𝜏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𝒗</m:t>
                                        </m:r>
                                        <m:r>
                                          <a:rPr lang="en-US" altLang="ja-JP" sz="24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⋅</m:t>
                                        </m:r>
                                        <m:r>
                                          <a:rPr lang="en-US" altLang="ja-JP" sz="24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ja-JP" sz="24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(Exponential hazard function [2])</a:t>
                          </a:r>
                          <a:r>
                            <a:rPr lang="en-US" altLang="ja-JP" sz="2400" b="0" dirty="0">
                              <a:cs typeface="Arial" panose="020B0604020202020204" pitchFamily="34" charset="0"/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41839616"/>
                      </a:ext>
                    </a:extLst>
                  </a:tr>
                  <a:tr h="4579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𝜏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sz="24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4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𝒗</m:t>
                                        </m:r>
                                        <m:r>
                                          <a:rPr lang="en-US" altLang="ja-JP" sz="24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⋅</m:t>
                                        </m:r>
                                        <m:r>
                                          <a:rPr lang="en-US" altLang="ja-JP" sz="24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ja-JP" sz="24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(Constant hazard function [3])</a:t>
                          </a:r>
                          <a:r>
                            <a:rPr lang="en-US" altLang="ja-JP" sz="2400" b="0" dirty="0">
                              <a:cs typeface="Arial" panose="020B0604020202020204" pitchFamily="34" charset="0"/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924258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5" name="Table 74">
                <a:extLst>
                  <a:ext uri="{FF2B5EF4-FFF2-40B4-BE49-F238E27FC236}">
                    <a16:creationId xmlns:a16="http://schemas.microsoft.com/office/drawing/2014/main" id="{178D724E-0C6A-F64D-9724-E69D91D073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1591884"/>
                  </p:ext>
                </p:extLst>
              </p:nvPr>
            </p:nvGraphicFramePr>
            <p:xfrm>
              <a:off x="2470647" y="22621869"/>
              <a:ext cx="10338028" cy="91587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69014">
                      <a:extLst>
                        <a:ext uri="{9D8B030D-6E8A-4147-A177-3AD203B41FA5}">
                          <a16:colId xmlns:a16="http://schemas.microsoft.com/office/drawing/2014/main" val="1197772981"/>
                        </a:ext>
                      </a:extLst>
                    </a:gridCol>
                    <a:gridCol w="5169014">
                      <a:extLst>
                        <a:ext uri="{9D8B030D-6E8A-4147-A177-3AD203B41FA5}">
                          <a16:colId xmlns:a16="http://schemas.microsoft.com/office/drawing/2014/main" val="2612639183"/>
                        </a:ext>
                      </a:extLst>
                    </a:gridCol>
                  </a:tblGrid>
                  <a:tr h="4579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t="-10811" r="-99510" b="-1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(Exponential hazard function [2])</a:t>
                          </a:r>
                          <a:r>
                            <a:rPr lang="en-US" altLang="ja-JP" sz="2400" b="0" dirty="0">
                              <a:cs typeface="Arial" panose="020B0604020202020204" pitchFamily="34" charset="0"/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41839616"/>
                      </a:ext>
                    </a:extLst>
                  </a:tr>
                  <a:tr h="4579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t="-113889" r="-995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(Constant hazard function [3])</a:t>
                          </a:r>
                          <a:r>
                            <a:rPr lang="en-US" altLang="ja-JP" sz="2400" b="0" dirty="0">
                              <a:cs typeface="Arial" panose="020B0604020202020204" pitchFamily="34" charset="0"/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924258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6" name="円/楕円 5">
            <a:extLst>
              <a:ext uri="{FF2B5EF4-FFF2-40B4-BE49-F238E27FC236}">
                <a16:creationId xmlns:a16="http://schemas.microsoft.com/office/drawing/2014/main" id="{6773FD53-73EB-B54E-9508-0BB5616C33E6}"/>
              </a:ext>
            </a:extLst>
          </p:cNvPr>
          <p:cNvSpPr>
            <a:spLocks noChangeAspect="1"/>
          </p:cNvSpPr>
          <p:nvPr/>
        </p:nvSpPr>
        <p:spPr>
          <a:xfrm>
            <a:off x="8246042" y="19358905"/>
            <a:ext cx="540000" cy="540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7" name="円/楕円 92">
            <a:extLst>
              <a:ext uri="{FF2B5EF4-FFF2-40B4-BE49-F238E27FC236}">
                <a16:creationId xmlns:a16="http://schemas.microsoft.com/office/drawing/2014/main" id="{00A166A4-DA1E-134D-A142-74D2BCE1581D}"/>
              </a:ext>
            </a:extLst>
          </p:cNvPr>
          <p:cNvSpPr>
            <a:spLocks noChangeAspect="1"/>
          </p:cNvSpPr>
          <p:nvPr/>
        </p:nvSpPr>
        <p:spPr>
          <a:xfrm>
            <a:off x="8246042" y="20384957"/>
            <a:ext cx="540000" cy="540000"/>
          </a:xfrm>
          <a:prstGeom prst="ellipse">
            <a:avLst/>
          </a:prstGeom>
          <a:solidFill>
            <a:srgbClr val="FFC000">
              <a:alpha val="6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8" name="円/楕円 5">
            <a:extLst>
              <a:ext uri="{FF2B5EF4-FFF2-40B4-BE49-F238E27FC236}">
                <a16:creationId xmlns:a16="http://schemas.microsoft.com/office/drawing/2014/main" id="{39AA496D-064A-6541-B6C6-91A4EAB91ECF}"/>
              </a:ext>
            </a:extLst>
          </p:cNvPr>
          <p:cNvSpPr>
            <a:spLocks noChangeAspect="1"/>
          </p:cNvSpPr>
          <p:nvPr/>
        </p:nvSpPr>
        <p:spPr>
          <a:xfrm>
            <a:off x="5821839" y="19358905"/>
            <a:ext cx="540000" cy="540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9" name="テキスト ボックス 72">
            <a:extLst>
              <a:ext uri="{FF2B5EF4-FFF2-40B4-BE49-F238E27FC236}">
                <a16:creationId xmlns:a16="http://schemas.microsoft.com/office/drawing/2014/main" id="{790D35AE-9156-074E-86CC-8DCC4D1C3A52}"/>
              </a:ext>
            </a:extLst>
          </p:cNvPr>
          <p:cNvSpPr txBox="1"/>
          <p:nvPr/>
        </p:nvSpPr>
        <p:spPr>
          <a:xfrm>
            <a:off x="3176874" y="19377089"/>
            <a:ext cx="124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RNN</a:t>
            </a:r>
            <a:endParaRPr lang="ja-JP" altLang="en-US" sz="240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81">
                <a:extLst>
                  <a:ext uri="{FF2B5EF4-FFF2-40B4-BE49-F238E27FC236}">
                    <a16:creationId xmlns:a16="http://schemas.microsoft.com/office/drawing/2014/main" id="{F7CF036B-6527-BC41-BEC1-16D8F413148D}"/>
                  </a:ext>
                </a:extLst>
              </p:cNvPr>
              <p:cNvSpPr txBox="1"/>
              <p:nvPr/>
            </p:nvSpPr>
            <p:spPr>
              <a:xfrm>
                <a:off x="9182249" y="20243512"/>
                <a:ext cx="251158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ja-JP" sz="2400" dirty="0">
                    <a:latin typeface="Cambria Math" panose="02040503050406030204" pitchFamily="18" charset="0"/>
                  </a:rPr>
                  <a:t> 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ja-JP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ja-JP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>
                    <a:latin typeface="Meiryo" panose="020B0604030504040204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40" name="テキスト ボックス 81">
                <a:extLst>
                  <a:ext uri="{FF2B5EF4-FFF2-40B4-BE49-F238E27FC236}">
                    <a16:creationId xmlns:a16="http://schemas.microsoft.com/office/drawing/2014/main" id="{F7CF036B-6527-BC41-BEC1-16D8F4131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249" y="20243512"/>
                <a:ext cx="2511585" cy="738664"/>
              </a:xfrm>
              <a:prstGeom prst="rect">
                <a:avLst/>
              </a:prstGeom>
              <a:blipFill>
                <a:blip r:embed="rId16"/>
                <a:stretch>
                  <a:fillRect l="-2513" t="-11864" r="-6030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80">
                <a:extLst>
                  <a:ext uri="{FF2B5EF4-FFF2-40B4-BE49-F238E27FC236}">
                    <a16:creationId xmlns:a16="http://schemas.microsoft.com/office/drawing/2014/main" id="{B4144F52-BA51-0149-B454-A7D25B08D996}"/>
                  </a:ext>
                </a:extLst>
              </p:cNvPr>
              <p:cNvSpPr/>
              <p:nvPr/>
            </p:nvSpPr>
            <p:spPr>
              <a:xfrm>
                <a:off x="8217128" y="20304296"/>
                <a:ext cx="62318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1" name="Rectangle 80">
                <a:extLst>
                  <a:ext uri="{FF2B5EF4-FFF2-40B4-BE49-F238E27FC236}">
                    <a16:creationId xmlns:a16="http://schemas.microsoft.com/office/drawing/2014/main" id="{B4144F52-BA51-0149-B454-A7D25B08D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128" y="20304296"/>
                <a:ext cx="623184" cy="584775"/>
              </a:xfrm>
              <a:prstGeom prst="rect">
                <a:avLst/>
              </a:prstGeom>
              <a:blipFill>
                <a:blip r:embed="rId17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テキスト ボックス 72">
            <a:extLst>
              <a:ext uri="{FF2B5EF4-FFF2-40B4-BE49-F238E27FC236}">
                <a16:creationId xmlns:a16="http://schemas.microsoft.com/office/drawing/2014/main" id="{9EBDEEE0-458E-C749-B620-45DB1A649936}"/>
              </a:ext>
            </a:extLst>
          </p:cNvPr>
          <p:cNvSpPr txBox="1"/>
          <p:nvPr/>
        </p:nvSpPr>
        <p:spPr>
          <a:xfrm>
            <a:off x="3057276" y="20488282"/>
            <a:ext cx="148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event</a:t>
            </a:r>
            <a:endParaRPr lang="ja-JP" altLang="en-US" sz="240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72">
                <a:extLst>
                  <a:ext uri="{FF2B5EF4-FFF2-40B4-BE49-F238E27FC236}">
                    <a16:creationId xmlns:a16="http://schemas.microsoft.com/office/drawing/2014/main" id="{F867A6FB-E65F-6448-95DA-90C8F489E4AB}"/>
                  </a:ext>
                </a:extLst>
              </p:cNvPr>
              <p:cNvSpPr txBox="1"/>
              <p:nvPr/>
            </p:nvSpPr>
            <p:spPr>
              <a:xfrm>
                <a:off x="3169535" y="17958946"/>
                <a:ext cx="12621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m:t>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Meiryo" panose="020B0604030504040204" pitchFamily="34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Meiryo" panose="020B0604030504040204" pitchFamily="34" charset="-128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Meiryo" panose="020B0604030504040204" pitchFamily="34" charset="-128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ja-JP" altLang="en-US" sz="240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" name="テキスト ボックス 72">
                <a:extLst>
                  <a:ext uri="{FF2B5EF4-FFF2-40B4-BE49-F238E27FC236}">
                    <a16:creationId xmlns:a16="http://schemas.microsoft.com/office/drawing/2014/main" id="{F867A6FB-E65F-6448-95DA-90C8F489E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535" y="17958946"/>
                <a:ext cx="1262117" cy="461665"/>
              </a:xfrm>
              <a:prstGeom prst="rect">
                <a:avLst/>
              </a:prstGeom>
              <a:blipFill>
                <a:blip r:embed="rId18"/>
                <a:stretch>
                  <a:fillRect l="-1000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円/楕円 92">
            <a:extLst>
              <a:ext uri="{FF2B5EF4-FFF2-40B4-BE49-F238E27FC236}">
                <a16:creationId xmlns:a16="http://schemas.microsoft.com/office/drawing/2014/main" id="{181E4FE2-1384-4147-A9ED-FD673DCDE575}"/>
              </a:ext>
            </a:extLst>
          </p:cNvPr>
          <p:cNvSpPr>
            <a:spLocks noChangeAspect="1"/>
          </p:cNvSpPr>
          <p:nvPr/>
        </p:nvSpPr>
        <p:spPr>
          <a:xfrm>
            <a:off x="5817553" y="20384957"/>
            <a:ext cx="540000" cy="540000"/>
          </a:xfrm>
          <a:prstGeom prst="ellipse">
            <a:avLst/>
          </a:prstGeom>
          <a:solidFill>
            <a:srgbClr val="FFC000">
              <a:alpha val="6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74">
                <a:extLst>
                  <a:ext uri="{FF2B5EF4-FFF2-40B4-BE49-F238E27FC236}">
                    <a16:creationId xmlns:a16="http://schemas.microsoft.com/office/drawing/2014/main" id="{D992E1ED-9246-2841-ACDE-84DC051569B2}"/>
                  </a:ext>
                </a:extLst>
              </p:cNvPr>
              <p:cNvSpPr txBox="1"/>
              <p:nvPr/>
            </p:nvSpPr>
            <p:spPr>
              <a:xfrm>
                <a:off x="8269672" y="19398918"/>
                <a:ext cx="530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320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5" name="テキスト ボックス 74">
                <a:extLst>
                  <a:ext uri="{FF2B5EF4-FFF2-40B4-BE49-F238E27FC236}">
                    <a16:creationId xmlns:a16="http://schemas.microsoft.com/office/drawing/2014/main" id="{D992E1ED-9246-2841-ACDE-84DC05156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72" y="19398918"/>
                <a:ext cx="530658" cy="492443"/>
              </a:xfrm>
              <a:prstGeom prst="rect">
                <a:avLst/>
              </a:prstGeom>
              <a:blipFill>
                <a:blip r:embed="rId19"/>
                <a:stretch>
                  <a:fillRect l="-11628" r="-232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97">
                <a:extLst>
                  <a:ext uri="{FF2B5EF4-FFF2-40B4-BE49-F238E27FC236}">
                    <a16:creationId xmlns:a16="http://schemas.microsoft.com/office/drawing/2014/main" id="{F44F1E96-C673-3647-A698-1F5B45DE06D8}"/>
                  </a:ext>
                </a:extLst>
              </p:cNvPr>
              <p:cNvSpPr txBox="1"/>
              <p:nvPr/>
            </p:nvSpPr>
            <p:spPr>
              <a:xfrm>
                <a:off x="8375733" y="21191961"/>
                <a:ext cx="3727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Meiryo" panose="020B0604030504040204" pitchFamily="34" charset="-128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Meiryo" panose="020B0604030504040204" pitchFamily="34" charset="-128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Meiryo" panose="020B0604030504040204" pitchFamily="34" charset="-128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80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6" name="テキスト ボックス 97">
                <a:extLst>
                  <a:ext uri="{FF2B5EF4-FFF2-40B4-BE49-F238E27FC236}">
                    <a16:creationId xmlns:a16="http://schemas.microsoft.com/office/drawing/2014/main" id="{F44F1E96-C673-3647-A698-1F5B45DE0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733" y="21191961"/>
                <a:ext cx="372794" cy="430887"/>
              </a:xfrm>
              <a:prstGeom prst="rect">
                <a:avLst/>
              </a:prstGeom>
              <a:blipFill>
                <a:blip r:embed="rId20"/>
                <a:stretch>
                  <a:fillRect l="-13793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97">
                <a:extLst>
                  <a:ext uri="{FF2B5EF4-FFF2-40B4-BE49-F238E27FC236}">
                    <a16:creationId xmlns:a16="http://schemas.microsoft.com/office/drawing/2014/main" id="{1FDC01F5-84C8-B946-BD96-7E57A4607E1A}"/>
                  </a:ext>
                </a:extLst>
              </p:cNvPr>
              <p:cNvSpPr txBox="1"/>
              <p:nvPr/>
            </p:nvSpPr>
            <p:spPr>
              <a:xfrm>
                <a:off x="5761811" y="21191960"/>
                <a:ext cx="7158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Meiryo" panose="020B0604030504040204" pitchFamily="34" charset="-128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Meiryo" panose="020B0604030504040204" pitchFamily="34" charset="-128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Meiryo" panose="020B0604030504040204" pitchFamily="34" charset="-128"/>
                            </a:rPr>
                            <m:t>𝑖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Meiryo" panose="020B0604030504040204" pitchFamily="34" charset="-128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ja-JP" altLang="en-US" sz="280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7" name="テキスト ボックス 97">
                <a:extLst>
                  <a:ext uri="{FF2B5EF4-FFF2-40B4-BE49-F238E27FC236}">
                    <a16:creationId xmlns:a16="http://schemas.microsoft.com/office/drawing/2014/main" id="{1FDC01F5-84C8-B946-BD96-7E57A460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811" y="21191960"/>
                <a:ext cx="715837" cy="430887"/>
              </a:xfrm>
              <a:prstGeom prst="rect">
                <a:avLst/>
              </a:prstGeom>
              <a:blipFill>
                <a:blip r:embed="rId21"/>
                <a:stretch>
                  <a:fillRect l="-5263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87">
            <a:extLst>
              <a:ext uri="{FF2B5EF4-FFF2-40B4-BE49-F238E27FC236}">
                <a16:creationId xmlns:a16="http://schemas.microsoft.com/office/drawing/2014/main" id="{82152CA3-6BFD-E143-BC31-179EE7EC75FF}"/>
              </a:ext>
            </a:extLst>
          </p:cNvPr>
          <p:cNvCxnSpPr>
            <a:cxnSpLocks/>
            <a:stCxn id="138" idx="6"/>
            <a:endCxn id="136" idx="2"/>
          </p:cNvCxnSpPr>
          <p:nvPr/>
        </p:nvCxnSpPr>
        <p:spPr>
          <a:xfrm>
            <a:off x="6361840" y="19628905"/>
            <a:ext cx="1884203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88">
            <a:extLst>
              <a:ext uri="{FF2B5EF4-FFF2-40B4-BE49-F238E27FC236}">
                <a16:creationId xmlns:a16="http://schemas.microsoft.com/office/drawing/2014/main" id="{DFC10695-9499-BB49-AFFE-1BF15BEE4736}"/>
              </a:ext>
            </a:extLst>
          </p:cNvPr>
          <p:cNvCxnSpPr>
            <a:cxnSpLocks/>
            <a:stCxn id="144" idx="0"/>
            <a:endCxn id="138" idx="4"/>
          </p:cNvCxnSpPr>
          <p:nvPr/>
        </p:nvCxnSpPr>
        <p:spPr>
          <a:xfrm flipV="1">
            <a:off x="6087553" y="19898905"/>
            <a:ext cx="4286" cy="486052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89">
            <a:extLst>
              <a:ext uri="{FF2B5EF4-FFF2-40B4-BE49-F238E27FC236}">
                <a16:creationId xmlns:a16="http://schemas.microsoft.com/office/drawing/2014/main" id="{4114ABF8-7211-7D4F-A9E9-D57823D9A0D7}"/>
              </a:ext>
            </a:extLst>
          </p:cNvPr>
          <p:cNvCxnSpPr>
            <a:cxnSpLocks/>
            <a:stCxn id="137" idx="0"/>
            <a:endCxn id="136" idx="4"/>
          </p:cNvCxnSpPr>
          <p:nvPr/>
        </p:nvCxnSpPr>
        <p:spPr>
          <a:xfrm flipV="1">
            <a:off x="8516042" y="19898905"/>
            <a:ext cx="0" cy="486052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90">
            <a:extLst>
              <a:ext uri="{FF2B5EF4-FFF2-40B4-BE49-F238E27FC236}">
                <a16:creationId xmlns:a16="http://schemas.microsoft.com/office/drawing/2014/main" id="{D4478611-BA91-E648-A291-30CF700DB38D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4884911" y="19628905"/>
            <a:ext cx="936929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reeform 91">
            <a:extLst>
              <a:ext uri="{FF2B5EF4-FFF2-40B4-BE49-F238E27FC236}">
                <a16:creationId xmlns:a16="http://schemas.microsoft.com/office/drawing/2014/main" id="{1FD06356-0A1E-1A42-AEE9-D33AD21C1EBE}"/>
              </a:ext>
            </a:extLst>
          </p:cNvPr>
          <p:cNvSpPr/>
          <p:nvPr/>
        </p:nvSpPr>
        <p:spPr>
          <a:xfrm>
            <a:off x="4843216" y="17542474"/>
            <a:ext cx="1243012" cy="1014413"/>
          </a:xfrm>
          <a:custGeom>
            <a:avLst/>
            <a:gdLst>
              <a:gd name="connsiteX0" fmla="*/ 0 w 1243012"/>
              <a:gd name="connsiteY0" fmla="*/ 0 h 1014413"/>
              <a:gd name="connsiteX1" fmla="*/ 485775 w 1243012"/>
              <a:gd name="connsiteY1" fmla="*/ 728663 h 1014413"/>
              <a:gd name="connsiteX2" fmla="*/ 1243012 w 1243012"/>
              <a:gd name="connsiteY2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012" h="1014413">
                <a:moveTo>
                  <a:pt x="0" y="0"/>
                </a:moveTo>
                <a:cubicBezTo>
                  <a:pt x="139303" y="279797"/>
                  <a:pt x="278606" y="559594"/>
                  <a:pt x="485775" y="728663"/>
                </a:cubicBezTo>
                <a:cubicBezTo>
                  <a:pt x="692944" y="897732"/>
                  <a:pt x="967978" y="956072"/>
                  <a:pt x="1243012" y="101441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92">
            <a:extLst>
              <a:ext uri="{FF2B5EF4-FFF2-40B4-BE49-F238E27FC236}">
                <a16:creationId xmlns:a16="http://schemas.microsoft.com/office/drawing/2014/main" id="{9849F2EE-815C-E74C-96EF-2C3F8360AEA8}"/>
              </a:ext>
            </a:extLst>
          </p:cNvPr>
          <p:cNvCxnSpPr>
            <a:cxnSpLocks/>
          </p:cNvCxnSpPr>
          <p:nvPr/>
        </p:nvCxnSpPr>
        <p:spPr>
          <a:xfrm flipV="1">
            <a:off x="6086228" y="17758914"/>
            <a:ext cx="0" cy="797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93">
            <a:extLst>
              <a:ext uri="{FF2B5EF4-FFF2-40B4-BE49-F238E27FC236}">
                <a16:creationId xmlns:a16="http://schemas.microsoft.com/office/drawing/2014/main" id="{37D0AB1D-E12E-5448-9FC5-BEDD7AC3D4A0}"/>
              </a:ext>
            </a:extLst>
          </p:cNvPr>
          <p:cNvSpPr/>
          <p:nvPr/>
        </p:nvSpPr>
        <p:spPr>
          <a:xfrm>
            <a:off x="6093370" y="17783499"/>
            <a:ext cx="2414588" cy="1157287"/>
          </a:xfrm>
          <a:custGeom>
            <a:avLst/>
            <a:gdLst>
              <a:gd name="connsiteX0" fmla="*/ 0 w 2414588"/>
              <a:gd name="connsiteY0" fmla="*/ 0 h 1157287"/>
              <a:gd name="connsiteX1" fmla="*/ 685800 w 2414588"/>
              <a:gd name="connsiteY1" fmla="*/ 442912 h 1157287"/>
              <a:gd name="connsiteX2" fmla="*/ 1685925 w 2414588"/>
              <a:gd name="connsiteY2" fmla="*/ 914400 h 1157287"/>
              <a:gd name="connsiteX3" fmla="*/ 2414588 w 2414588"/>
              <a:gd name="connsiteY3" fmla="*/ 1157287 h 115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588" h="1157287">
                <a:moveTo>
                  <a:pt x="0" y="0"/>
                </a:moveTo>
                <a:cubicBezTo>
                  <a:pt x="202406" y="145256"/>
                  <a:pt x="404813" y="290512"/>
                  <a:pt x="685800" y="442912"/>
                </a:cubicBezTo>
                <a:cubicBezTo>
                  <a:pt x="966787" y="595312"/>
                  <a:pt x="1397794" y="795338"/>
                  <a:pt x="1685925" y="914400"/>
                </a:cubicBezTo>
                <a:cubicBezTo>
                  <a:pt x="1974056" y="1033463"/>
                  <a:pt x="2194322" y="1095375"/>
                  <a:pt x="2414588" y="115728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5" name="Straight Connector 94">
            <a:extLst>
              <a:ext uri="{FF2B5EF4-FFF2-40B4-BE49-F238E27FC236}">
                <a16:creationId xmlns:a16="http://schemas.microsoft.com/office/drawing/2014/main" id="{BB47C756-1999-514C-B072-29F1BA5A2135}"/>
              </a:ext>
            </a:extLst>
          </p:cNvPr>
          <p:cNvCxnSpPr>
            <a:cxnSpLocks/>
          </p:cNvCxnSpPr>
          <p:nvPr/>
        </p:nvCxnSpPr>
        <p:spPr>
          <a:xfrm flipH="1" flipV="1">
            <a:off x="8507958" y="17891394"/>
            <a:ext cx="8084" cy="1063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74">
                <a:extLst>
                  <a:ext uri="{FF2B5EF4-FFF2-40B4-BE49-F238E27FC236}">
                    <a16:creationId xmlns:a16="http://schemas.microsoft.com/office/drawing/2014/main" id="{D2A1AF87-8F29-3049-AB2B-E86F5E919C35}"/>
                  </a:ext>
                </a:extLst>
              </p:cNvPr>
              <p:cNvSpPr txBox="1"/>
              <p:nvPr/>
            </p:nvSpPr>
            <p:spPr>
              <a:xfrm>
                <a:off x="9294524" y="17855451"/>
                <a:ext cx="19575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56" name="テキスト ボックス 74">
                <a:extLst>
                  <a:ext uri="{FF2B5EF4-FFF2-40B4-BE49-F238E27FC236}">
                    <a16:creationId xmlns:a16="http://schemas.microsoft.com/office/drawing/2014/main" id="{D2A1AF87-8F29-3049-AB2B-E86F5E919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524" y="17855451"/>
                <a:ext cx="1957587" cy="430887"/>
              </a:xfrm>
              <a:prstGeom prst="rect">
                <a:avLst/>
              </a:prstGeom>
              <a:blipFill>
                <a:blip r:embed="rId22"/>
                <a:stretch>
                  <a:fillRect l="-5195" t="-2857" r="-454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Straight Connector 96">
            <a:extLst>
              <a:ext uri="{FF2B5EF4-FFF2-40B4-BE49-F238E27FC236}">
                <a16:creationId xmlns:a16="http://schemas.microsoft.com/office/drawing/2014/main" id="{2EA6138B-F3AD-9544-8543-5A448DF8FF5E}"/>
              </a:ext>
            </a:extLst>
          </p:cNvPr>
          <p:cNvCxnSpPr>
            <a:cxnSpLocks/>
          </p:cNvCxnSpPr>
          <p:nvPr/>
        </p:nvCxnSpPr>
        <p:spPr>
          <a:xfrm flipV="1">
            <a:off x="4741163" y="19143362"/>
            <a:ext cx="67743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ight Triangle 97">
            <a:extLst>
              <a:ext uri="{FF2B5EF4-FFF2-40B4-BE49-F238E27FC236}">
                <a16:creationId xmlns:a16="http://schemas.microsoft.com/office/drawing/2014/main" id="{96772BC3-529A-9B42-A03F-1B4173C7F527}"/>
              </a:ext>
            </a:extLst>
          </p:cNvPr>
          <p:cNvSpPr/>
          <p:nvPr/>
        </p:nvSpPr>
        <p:spPr>
          <a:xfrm>
            <a:off x="8515104" y="17958946"/>
            <a:ext cx="3000375" cy="1184416"/>
          </a:xfrm>
          <a:prstGeom prst="rt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98">
            <a:extLst>
              <a:ext uri="{FF2B5EF4-FFF2-40B4-BE49-F238E27FC236}">
                <a16:creationId xmlns:a16="http://schemas.microsoft.com/office/drawing/2014/main" id="{D2A0C002-E3DA-9E47-88B4-C1D70EC89469}"/>
              </a:ext>
            </a:extLst>
          </p:cNvPr>
          <p:cNvSpPr/>
          <p:nvPr/>
        </p:nvSpPr>
        <p:spPr>
          <a:xfrm>
            <a:off x="8515104" y="17928237"/>
            <a:ext cx="3000375" cy="1185862"/>
          </a:xfrm>
          <a:custGeom>
            <a:avLst/>
            <a:gdLst>
              <a:gd name="connsiteX0" fmla="*/ 0 w 3000375"/>
              <a:gd name="connsiteY0" fmla="*/ 0 h 1185862"/>
              <a:gd name="connsiteX1" fmla="*/ 957263 w 3000375"/>
              <a:gd name="connsiteY1" fmla="*/ 614362 h 1185862"/>
              <a:gd name="connsiteX2" fmla="*/ 1957388 w 3000375"/>
              <a:gd name="connsiteY2" fmla="*/ 1028700 h 1185862"/>
              <a:gd name="connsiteX3" fmla="*/ 3000375 w 3000375"/>
              <a:gd name="connsiteY3" fmla="*/ 1185862 h 118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375" h="1185862">
                <a:moveTo>
                  <a:pt x="0" y="0"/>
                </a:moveTo>
                <a:cubicBezTo>
                  <a:pt x="315516" y="221456"/>
                  <a:pt x="631032" y="442912"/>
                  <a:pt x="957263" y="614362"/>
                </a:cubicBezTo>
                <a:cubicBezTo>
                  <a:pt x="1283494" y="785812"/>
                  <a:pt x="1616869" y="933450"/>
                  <a:pt x="1957388" y="1028700"/>
                </a:cubicBezTo>
                <a:cubicBezTo>
                  <a:pt x="2297907" y="1123950"/>
                  <a:pt x="2649141" y="1154906"/>
                  <a:pt x="3000375" y="1185862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テキスト ボックス 72">
            <a:extLst>
              <a:ext uri="{FF2B5EF4-FFF2-40B4-BE49-F238E27FC236}">
                <a16:creationId xmlns:a16="http://schemas.microsoft.com/office/drawing/2014/main" id="{46775331-EEF3-4548-B2E1-9A62A24CA4E9}"/>
              </a:ext>
            </a:extLst>
          </p:cNvPr>
          <p:cNvSpPr txBox="1"/>
          <p:nvPr/>
        </p:nvSpPr>
        <p:spPr>
          <a:xfrm>
            <a:off x="3057276" y="21247288"/>
            <a:ext cx="148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time</a:t>
            </a:r>
            <a:endParaRPr lang="ja-JP" altLang="en-US" sz="240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3D4478B-7BC0-FD4B-A31F-9411F0D7F20E}"/>
              </a:ext>
            </a:extLst>
          </p:cNvPr>
          <p:cNvSpPr/>
          <p:nvPr/>
        </p:nvSpPr>
        <p:spPr>
          <a:xfrm>
            <a:off x="14902573" y="20997283"/>
            <a:ext cx="1285599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000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contribution</a:t>
            </a:r>
            <a:endParaRPr lang="en-US" altLang="ja-JP" sz="3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ja-JP" sz="2400" u="sng" dirty="0">
                <a:latin typeface="Arial" panose="020B0604020202020204" pitchFamily="34" charset="0"/>
                <a:cs typeface="Arial" panose="020B0604020202020204" pitchFamily="34" charset="0"/>
              </a:rPr>
              <a:t>(Flexibility)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The hazard function can be flexibly modeled.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ja-JP" sz="2400" u="sng" dirty="0">
                <a:latin typeface="Arial" panose="020B0604020202020204" pitchFamily="34" charset="0"/>
                <a:cs typeface="Arial" panose="020B0604020202020204" pitchFamily="34" charset="0"/>
              </a:rPr>
              <a:t>(Efficiency)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The log-likelihood function can be exactly evaluated without any numerical approximations, so that the model can be efficiently trained.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3000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works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8" name="Table 5">
            <a:extLst>
              <a:ext uri="{FF2B5EF4-FFF2-40B4-BE49-F238E27FC236}">
                <a16:creationId xmlns:a16="http://schemas.microsoft.com/office/drawing/2014/main" id="{F200C9E7-0F70-E64B-91F9-EC35065EE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84491"/>
              </p:ext>
            </p:extLst>
          </p:nvPr>
        </p:nvGraphicFramePr>
        <p:xfrm>
          <a:off x="14775099" y="24540752"/>
          <a:ext cx="13235185" cy="341726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641864">
                  <a:extLst>
                    <a:ext uri="{9D8B030D-6E8A-4147-A177-3AD203B41FA5}">
                      <a16:colId xmlns:a16="http://schemas.microsoft.com/office/drawing/2014/main" val="3951253369"/>
                    </a:ext>
                  </a:extLst>
                </a:gridCol>
                <a:gridCol w="2378702">
                  <a:extLst>
                    <a:ext uri="{9D8B030D-6E8A-4147-A177-3AD203B41FA5}">
                      <a16:colId xmlns:a16="http://schemas.microsoft.com/office/drawing/2014/main" val="2638825628"/>
                    </a:ext>
                  </a:extLst>
                </a:gridCol>
                <a:gridCol w="4214619">
                  <a:extLst>
                    <a:ext uri="{9D8B030D-6E8A-4147-A177-3AD203B41FA5}">
                      <a16:colId xmlns:a16="http://schemas.microsoft.com/office/drawing/2014/main" val="665450568"/>
                    </a:ext>
                  </a:extLst>
                </a:gridCol>
              </a:tblGrid>
              <a:tr h="848136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Flexibility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Closed-form likelihood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370019"/>
                  </a:ext>
                </a:extLst>
              </a:tr>
              <a:tr h="38451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Exponential hazard function</a:t>
                      </a:r>
                      <a:r>
                        <a:rPr lang="ja-JP" alt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[2]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✔️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3211827"/>
                  </a:ext>
                </a:extLst>
              </a:tr>
              <a:tr h="38451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Constant hazard function [3]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✔️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8860549"/>
                  </a:ext>
                </a:extLst>
              </a:tr>
              <a:tr h="46601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Piecewise constant hazard function [4]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✔️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0480146"/>
                  </a:ext>
                </a:extLst>
              </a:tr>
              <a:tr h="384516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(Proposed) </a:t>
                      </a: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Neural cumulative hazard function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✔️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✔️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2177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06666"/>
                  </a:ext>
                </a:extLst>
              </a:tr>
              <a:tr h="384516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Continuous-time LSTM model [5]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036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✔️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80094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61C1FAE-5B21-7F4C-BB20-99D980CA9FCD}"/>
              </a:ext>
            </a:extLst>
          </p:cNvPr>
          <p:cNvSpPr txBox="1"/>
          <p:nvPr/>
        </p:nvSpPr>
        <p:spPr>
          <a:xfrm>
            <a:off x="15473365" y="28097203"/>
            <a:ext cx="1283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 The continuous-time model employs a quite different network architecture than the other RNN based models.</a:t>
            </a:r>
          </a:p>
        </p:txBody>
      </p:sp>
      <p:sp>
        <p:nvSpPr>
          <p:cNvPr id="111" name="正方形/長方形 122">
            <a:extLst>
              <a:ext uri="{FF2B5EF4-FFF2-40B4-BE49-F238E27FC236}">
                <a16:creationId xmlns:a16="http://schemas.microsoft.com/office/drawing/2014/main" id="{EC0F5A8C-E0D2-3243-B12C-2F6211CA92B4}"/>
              </a:ext>
            </a:extLst>
          </p:cNvPr>
          <p:cNvSpPr/>
          <p:nvPr/>
        </p:nvSpPr>
        <p:spPr>
          <a:xfrm>
            <a:off x="28970955" y="4275175"/>
            <a:ext cx="495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91" indent="-457191">
              <a:buFont typeface="Wingdings" pitchFamily="2" charset="2"/>
              <a:buChar char="ü"/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Seven simulated sequences.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A4E0C-3EF9-6646-998D-CA4B277FC78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341744" y="26343590"/>
            <a:ext cx="491078" cy="4014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51E4DDA-A5DE-594C-9B1F-E80C779F900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180659" y="9283925"/>
            <a:ext cx="4305300" cy="2387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11D9D8A-64BA-EC46-B15F-A8BD249428F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922830" y="9283925"/>
            <a:ext cx="4216400" cy="23876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048CEC1-67DB-1B40-BB11-7A6125F2A10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3158280" y="5992054"/>
            <a:ext cx="3632200" cy="2247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5207956-D951-084F-8A17-5CB76232B04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8652301" y="9283925"/>
            <a:ext cx="4216400" cy="23876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EEE69CB-6EFA-E54C-BD07-A11C55FA4E5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8607851" y="7017583"/>
            <a:ext cx="4305300" cy="23876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A066211-FA3D-5449-A844-DD21CE13824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8652301" y="4751242"/>
            <a:ext cx="4216400" cy="23876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582AEEE-4B6C-CB46-8336-838A952B396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7035609" y="6956876"/>
            <a:ext cx="5054600" cy="23876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B05D986-2DE2-014E-993F-5A06A99492D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7139230" y="4292828"/>
            <a:ext cx="5054600" cy="23876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49F3E30-109A-C344-BA55-6896D3F7922F}"/>
              </a:ext>
            </a:extLst>
          </p:cNvPr>
          <p:cNvCxnSpPr>
            <a:cxnSpLocks/>
          </p:cNvCxnSpPr>
          <p:nvPr/>
        </p:nvCxnSpPr>
        <p:spPr>
          <a:xfrm flipV="1">
            <a:off x="36505333" y="6630841"/>
            <a:ext cx="772416" cy="429042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B99D36D-F3A6-B84F-89E9-65AD4DC44571}"/>
              </a:ext>
            </a:extLst>
          </p:cNvPr>
          <p:cNvCxnSpPr>
            <a:cxnSpLocks/>
          </p:cNvCxnSpPr>
          <p:nvPr/>
        </p:nvCxnSpPr>
        <p:spPr>
          <a:xfrm>
            <a:off x="36505333" y="7086271"/>
            <a:ext cx="772416" cy="52664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22">
            <a:extLst>
              <a:ext uri="{FF2B5EF4-FFF2-40B4-BE49-F238E27FC236}">
                <a16:creationId xmlns:a16="http://schemas.microsoft.com/office/drawing/2014/main" id="{21597297-6ED8-B741-BE62-A7A950040F5F}"/>
              </a:ext>
            </a:extLst>
          </p:cNvPr>
          <p:cNvSpPr/>
          <p:nvPr/>
        </p:nvSpPr>
        <p:spPr>
          <a:xfrm>
            <a:off x="35382873" y="3760765"/>
            <a:ext cx="67356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* The mean inter-event interval is 1 for all the sequences.</a:t>
            </a:r>
          </a:p>
        </p:txBody>
      </p:sp>
    </p:spTree>
    <p:extLst>
      <p:ext uri="{BB962C8B-B14F-4D97-AF65-F5344CB8AC3E}">
        <p14:creationId xmlns:p14="http://schemas.microsoft.com/office/powerpoint/2010/main" val="3632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</TotalTime>
  <Words>744</Words>
  <Application>Microsoft Macintosh PowerPoint</Application>
  <PresentationFormat>Custom</PresentationFormat>
  <Paragraphs>112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Meiryo</vt:lpstr>
      <vt:lpstr>游ゴシック</vt:lpstr>
      <vt:lpstr>游ゴシック Light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79</cp:revision>
  <cp:lastPrinted>2019-11-28T16:23:53Z</cp:lastPrinted>
  <dcterms:created xsi:type="dcterms:W3CDTF">2019-10-30T14:41:13Z</dcterms:created>
  <dcterms:modified xsi:type="dcterms:W3CDTF">2019-11-29T15:56:40Z</dcterms:modified>
</cp:coreProperties>
</file>