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9144000" cx="16256000"/>
  <p:notesSz cx="16256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6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huo9Pw+vYNsMzIf5mr7w6xWCwv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0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7043738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9207500" y="0"/>
            <a:ext cx="7045325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7043738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36dce0681_2_17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936dce0681_2_17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36dce0681_2_9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936dce0681_2_9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36dce0681_0_44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936dce0681_0_44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1">
  <p:cSld name="Cover1">
    <p:bg>
      <p:bgPr>
        <a:solidFill>
          <a:schemeClr val="dk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>
            <a:off x="508000" y="10744"/>
            <a:ext cx="7772400" cy="8752255"/>
          </a:xfrm>
          <a:custGeom>
            <a:rect b="b" l="l" r="r" t="t"/>
            <a:pathLst>
              <a:path extrusionOk="0" h="11308015" w="10199350">
                <a:moveTo>
                  <a:pt x="3017532" y="8290495"/>
                </a:moveTo>
                <a:lnTo>
                  <a:pt x="12" y="8290495"/>
                </a:lnTo>
                <a:lnTo>
                  <a:pt x="0" y="11308015"/>
                </a:lnTo>
                <a:lnTo>
                  <a:pt x="3017532" y="11308015"/>
                </a:lnTo>
                <a:lnTo>
                  <a:pt x="3017532" y="8290495"/>
                </a:lnTo>
                <a:close/>
              </a:path>
              <a:path extrusionOk="0" h="11308015" w="10199350">
                <a:moveTo>
                  <a:pt x="10199350" y="24613"/>
                </a:moveTo>
                <a:lnTo>
                  <a:pt x="3159758" y="0"/>
                </a:lnTo>
                <a:lnTo>
                  <a:pt x="12" y="8290495"/>
                </a:lnTo>
                <a:lnTo>
                  <a:pt x="10199350" y="246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/>
          <p:nvPr>
            <p:ph idx="2" type="pic"/>
          </p:nvPr>
        </p:nvSpPr>
        <p:spPr>
          <a:xfrm>
            <a:off x="520700" y="6400800"/>
            <a:ext cx="2273300" cy="23622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508000" y="313467"/>
            <a:ext cx="3581399" cy="1286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3" type="body"/>
          </p:nvPr>
        </p:nvSpPr>
        <p:spPr>
          <a:xfrm>
            <a:off x="508000" y="1901310"/>
            <a:ext cx="3581400" cy="2927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type="title"/>
          </p:nvPr>
        </p:nvSpPr>
        <p:spPr>
          <a:xfrm>
            <a:off x="8280400" y="313466"/>
            <a:ext cx="74676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15212060" y="8444179"/>
            <a:ext cx="975600" cy="699900"/>
          </a:xfrm>
          <a:prstGeom prst="rect">
            <a:avLst/>
          </a:prstGeom>
        </p:spPr>
        <p:txBody>
          <a:bodyPr anchorCtr="0" anchor="t" bIns="149000" lIns="149000" spcFirstLastPara="1" rIns="149000" wrap="square" tIns="1490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>
  <p:cSld name="Final">
    <p:bg>
      <p:bgPr>
        <a:solidFill>
          <a:schemeClr val="dk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/>
        </p:nvSpPr>
        <p:spPr>
          <a:xfrm>
            <a:off x="356361" y="2824162"/>
            <a:ext cx="12115039" cy="7386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Thx</a:t>
            </a:r>
            <a:endParaRPr sz="4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3"/>
          <p:cNvSpPr/>
          <p:nvPr/>
        </p:nvSpPr>
        <p:spPr>
          <a:xfrm>
            <a:off x="11858799" y="304800"/>
            <a:ext cx="4041601" cy="8503709"/>
          </a:xfrm>
          <a:custGeom>
            <a:rect b="b" l="l" r="r" t="t"/>
            <a:pathLst>
              <a:path extrusionOk="0" h="8688262" w="413531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extrusionOk="0" h="8688262" w="413531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15212060" y="8444179"/>
            <a:ext cx="975600" cy="699900"/>
          </a:xfrm>
          <a:prstGeom prst="rect">
            <a:avLst/>
          </a:prstGeom>
        </p:spPr>
        <p:txBody>
          <a:bodyPr anchorCtr="0" anchor="t" bIns="149000" lIns="149000" spcFirstLastPara="1" rIns="149000" wrap="square" tIns="1490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1_logos">
  <p:cSld name="Cover1_logos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-1" y="7428517"/>
            <a:ext cx="16256000" cy="1737360"/>
          </a:xfrm>
          <a:custGeom>
            <a:rect b="b" l="l" r="r" t="t"/>
            <a:pathLst>
              <a:path extrusionOk="0" h="1737359" w="16256000">
                <a:moveTo>
                  <a:pt x="16256000" y="0"/>
                </a:moveTo>
                <a:lnTo>
                  <a:pt x="0" y="0"/>
                </a:lnTo>
                <a:lnTo>
                  <a:pt x="0" y="1737359"/>
                </a:lnTo>
                <a:lnTo>
                  <a:pt x="16256000" y="1737359"/>
                </a:lnTo>
                <a:lnTo>
                  <a:pt x="16256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8280400" y="6913418"/>
            <a:ext cx="2285999" cy="47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2" type="body"/>
          </p:nvPr>
        </p:nvSpPr>
        <p:spPr>
          <a:xfrm>
            <a:off x="10871200" y="6913418"/>
            <a:ext cx="2286000" cy="47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3" type="body"/>
          </p:nvPr>
        </p:nvSpPr>
        <p:spPr>
          <a:xfrm>
            <a:off x="13478933" y="6913418"/>
            <a:ext cx="2269067" cy="47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4" type="body"/>
          </p:nvPr>
        </p:nvSpPr>
        <p:spPr>
          <a:xfrm>
            <a:off x="3098800" y="6913418"/>
            <a:ext cx="2286001" cy="47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5" type="body"/>
          </p:nvPr>
        </p:nvSpPr>
        <p:spPr>
          <a:xfrm>
            <a:off x="5689601" y="6913418"/>
            <a:ext cx="2286000" cy="47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4"/>
          <p:cNvSpPr/>
          <p:nvPr/>
        </p:nvSpPr>
        <p:spPr>
          <a:xfrm>
            <a:off x="508000" y="10744"/>
            <a:ext cx="7772400" cy="8752255"/>
          </a:xfrm>
          <a:custGeom>
            <a:rect b="b" l="l" r="r" t="t"/>
            <a:pathLst>
              <a:path extrusionOk="0" h="11308015" w="10199350">
                <a:moveTo>
                  <a:pt x="3017532" y="8290495"/>
                </a:moveTo>
                <a:lnTo>
                  <a:pt x="12" y="8290495"/>
                </a:lnTo>
                <a:lnTo>
                  <a:pt x="0" y="11308015"/>
                </a:lnTo>
                <a:lnTo>
                  <a:pt x="3017532" y="11308015"/>
                </a:lnTo>
                <a:lnTo>
                  <a:pt x="3017532" y="8290495"/>
                </a:lnTo>
                <a:close/>
              </a:path>
              <a:path extrusionOk="0" h="11308015" w="10199350">
                <a:moveTo>
                  <a:pt x="10199350" y="24613"/>
                </a:moveTo>
                <a:lnTo>
                  <a:pt x="3159758" y="0"/>
                </a:lnTo>
                <a:lnTo>
                  <a:pt x="12" y="8290495"/>
                </a:lnTo>
                <a:lnTo>
                  <a:pt x="10199350" y="246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4"/>
          <p:cNvSpPr/>
          <p:nvPr>
            <p:ph idx="6" type="pic"/>
          </p:nvPr>
        </p:nvSpPr>
        <p:spPr>
          <a:xfrm>
            <a:off x="520700" y="6400800"/>
            <a:ext cx="2273300" cy="23622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4"/>
          <p:cNvSpPr txBox="1"/>
          <p:nvPr>
            <p:ph idx="7" type="body"/>
          </p:nvPr>
        </p:nvSpPr>
        <p:spPr>
          <a:xfrm>
            <a:off x="508000" y="313467"/>
            <a:ext cx="3581399" cy="1286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8" type="body"/>
          </p:nvPr>
        </p:nvSpPr>
        <p:spPr>
          <a:xfrm>
            <a:off x="508000" y="1901310"/>
            <a:ext cx="3581400" cy="2927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type="title"/>
          </p:nvPr>
        </p:nvSpPr>
        <p:spPr>
          <a:xfrm>
            <a:off x="8280400" y="313466"/>
            <a:ext cx="74676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15212060" y="8444179"/>
            <a:ext cx="975600" cy="699900"/>
          </a:xfrm>
          <a:prstGeom prst="rect">
            <a:avLst/>
          </a:prstGeom>
        </p:spPr>
        <p:txBody>
          <a:bodyPr anchorCtr="0" anchor="t" bIns="149000" lIns="149000" spcFirstLastPara="1" rIns="149000" wrap="square" tIns="1490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">
  <p:cSld name="Chapter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280400" y="313466"/>
            <a:ext cx="74676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507999" y="304801"/>
            <a:ext cx="2286001" cy="1295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5"/>
          <p:cNvSpPr/>
          <p:nvPr/>
        </p:nvSpPr>
        <p:spPr>
          <a:xfrm>
            <a:off x="508000" y="10744"/>
            <a:ext cx="7772400" cy="8752255"/>
          </a:xfrm>
          <a:custGeom>
            <a:rect b="b" l="l" r="r" t="t"/>
            <a:pathLst>
              <a:path extrusionOk="0" h="11308015" w="10199350">
                <a:moveTo>
                  <a:pt x="3017532" y="8290495"/>
                </a:moveTo>
                <a:lnTo>
                  <a:pt x="12" y="8290495"/>
                </a:lnTo>
                <a:lnTo>
                  <a:pt x="0" y="11308015"/>
                </a:lnTo>
                <a:lnTo>
                  <a:pt x="3017532" y="11308015"/>
                </a:lnTo>
                <a:lnTo>
                  <a:pt x="3017532" y="8290495"/>
                </a:lnTo>
                <a:close/>
              </a:path>
              <a:path extrusionOk="0" h="11308015" w="10199350">
                <a:moveTo>
                  <a:pt x="10199350" y="24613"/>
                </a:moveTo>
                <a:lnTo>
                  <a:pt x="3159758" y="0"/>
                </a:lnTo>
                <a:lnTo>
                  <a:pt x="12" y="8290495"/>
                </a:lnTo>
                <a:lnTo>
                  <a:pt x="10199350" y="246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15212060" y="8444179"/>
            <a:ext cx="975600" cy="699900"/>
          </a:xfrm>
          <a:prstGeom prst="rect">
            <a:avLst/>
          </a:prstGeom>
        </p:spPr>
        <p:txBody>
          <a:bodyPr anchorCtr="0" anchor="t" bIns="149000" lIns="149000" spcFirstLastPara="1" rIns="149000" wrap="square" tIns="1490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11" name="Google Shape;11;p11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11"/>
          <p:cNvSpPr txBox="1"/>
          <p:nvPr>
            <p:ph type="title"/>
          </p:nvPr>
        </p:nvSpPr>
        <p:spPr>
          <a:xfrm>
            <a:off x="8280400" y="304801"/>
            <a:ext cx="7467600" cy="194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15212060" y="8444179"/>
            <a:ext cx="975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9000" lIns="149000" spcFirstLastPara="1" rIns="149000" wrap="square" tIns="149000">
            <a:noAutofit/>
          </a:bodyPr>
          <a:lstStyle>
            <a:lvl1pPr lvl="0" algn="r">
              <a:buNone/>
              <a:defRPr sz="2100">
                <a:solidFill>
                  <a:schemeClr val="lt1"/>
                </a:solidFill>
              </a:defRPr>
            </a:lvl1pPr>
            <a:lvl2pPr lvl="1" algn="r">
              <a:buNone/>
              <a:defRPr sz="2100">
                <a:solidFill>
                  <a:schemeClr val="lt1"/>
                </a:solidFill>
              </a:defRPr>
            </a:lvl2pPr>
            <a:lvl3pPr lvl="2" algn="r">
              <a:buNone/>
              <a:defRPr sz="2100">
                <a:solidFill>
                  <a:schemeClr val="lt1"/>
                </a:solidFill>
              </a:defRPr>
            </a:lvl3pPr>
            <a:lvl4pPr lvl="3" algn="r">
              <a:buNone/>
              <a:defRPr sz="2100">
                <a:solidFill>
                  <a:schemeClr val="lt1"/>
                </a:solidFill>
              </a:defRPr>
            </a:lvl4pPr>
            <a:lvl5pPr lvl="4" algn="r">
              <a:buNone/>
              <a:defRPr sz="2100">
                <a:solidFill>
                  <a:schemeClr val="lt1"/>
                </a:solidFill>
              </a:defRPr>
            </a:lvl5pPr>
            <a:lvl6pPr lvl="5" algn="r">
              <a:buNone/>
              <a:defRPr sz="2100">
                <a:solidFill>
                  <a:schemeClr val="lt1"/>
                </a:solidFill>
              </a:defRPr>
            </a:lvl6pPr>
            <a:lvl7pPr lvl="6" algn="r">
              <a:buNone/>
              <a:defRPr sz="2100">
                <a:solidFill>
                  <a:schemeClr val="lt1"/>
                </a:solidFill>
              </a:defRPr>
            </a:lvl7pPr>
            <a:lvl8pPr lvl="7" algn="r">
              <a:buNone/>
              <a:defRPr sz="2100">
                <a:solidFill>
                  <a:schemeClr val="lt1"/>
                </a:solidFill>
              </a:defRPr>
            </a:lvl8pPr>
            <a:lvl9pPr lvl="8" algn="r">
              <a:buNone/>
              <a:defRPr sz="21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20">
          <p15:clr>
            <a:srgbClr val="F26B43"/>
          </p15:clr>
        </p15:guide>
        <p15:guide id="2" pos="944">
          <p15:clr>
            <a:srgbClr val="F26B43"/>
          </p15:clr>
        </p15:guide>
        <p15:guide id="3" pos="1136">
          <p15:clr>
            <a:srgbClr val="F26B43"/>
          </p15:clr>
        </p15:guide>
        <p15:guide id="4" pos="1760">
          <p15:clr>
            <a:srgbClr val="F26B43"/>
          </p15:clr>
        </p15:guide>
        <p15:guide id="5" pos="1952">
          <p15:clr>
            <a:srgbClr val="F26B43"/>
          </p15:clr>
        </p15:guide>
        <p15:guide id="6" pos="2576">
          <p15:clr>
            <a:srgbClr val="F26B43"/>
          </p15:clr>
        </p15:guide>
        <p15:guide id="7" pos="2768">
          <p15:clr>
            <a:srgbClr val="F26B43"/>
          </p15:clr>
        </p15:guide>
        <p15:guide id="8" pos="3392">
          <p15:clr>
            <a:srgbClr val="F26B43"/>
          </p15:clr>
        </p15:guide>
        <p15:guide id="9" pos="3584">
          <p15:clr>
            <a:srgbClr val="F26B43"/>
          </p15:clr>
        </p15:guide>
        <p15:guide id="10" pos="4208">
          <p15:clr>
            <a:srgbClr val="F26B43"/>
          </p15:clr>
        </p15:guide>
        <p15:guide id="11" pos="4400">
          <p15:clr>
            <a:srgbClr val="F26B43"/>
          </p15:clr>
        </p15:guide>
        <p15:guide id="12" pos="5024">
          <p15:clr>
            <a:srgbClr val="F26B43"/>
          </p15:clr>
        </p15:guide>
        <p15:guide id="13" pos="5216">
          <p15:clr>
            <a:srgbClr val="F26B43"/>
          </p15:clr>
        </p15:guide>
        <p15:guide id="14" pos="6032">
          <p15:clr>
            <a:srgbClr val="F26B43"/>
          </p15:clr>
        </p15:guide>
        <p15:guide id="15" pos="5840">
          <p15:clr>
            <a:srgbClr val="F26B43"/>
          </p15:clr>
        </p15:guide>
        <p15:guide id="16" pos="7472">
          <p15:clr>
            <a:srgbClr val="F26B43"/>
          </p15:clr>
        </p15:guide>
        <p15:guide id="17" pos="7664">
          <p15:clr>
            <a:srgbClr val="F26B43"/>
          </p15:clr>
        </p15:guide>
        <p15:guide id="18" pos="6848">
          <p15:clr>
            <a:srgbClr val="F26B43"/>
          </p15:clr>
        </p15:guide>
        <p15:guide id="19" pos="6656">
          <p15:clr>
            <a:srgbClr val="F26B43"/>
          </p15:clr>
        </p15:guide>
        <p15:guide id="20" pos="8480">
          <p15:clr>
            <a:srgbClr val="F26B43"/>
          </p15:clr>
        </p15:guide>
        <p15:guide id="21" pos="8288">
          <p15:clr>
            <a:srgbClr val="F26B43"/>
          </p15:clr>
        </p15:guide>
        <p15:guide id="22" pos="9104">
          <p15:clr>
            <a:srgbClr val="F26B43"/>
          </p15:clr>
        </p15:guide>
        <p15:guide id="23" pos="9296">
          <p15:clr>
            <a:srgbClr val="F26B43"/>
          </p15:clr>
        </p15:guide>
        <p15:guide id="24" pos="9920">
          <p15:clr>
            <a:srgbClr val="F26B43"/>
          </p15:clr>
        </p15:guide>
        <p15:guide id="25" orient="horz" pos="5328">
          <p15:clr>
            <a:srgbClr val="F26B43"/>
          </p15:clr>
        </p15:guide>
        <p15:guide id="26" orient="horz" pos="192">
          <p15:clr>
            <a:srgbClr val="F26B43"/>
          </p15:clr>
        </p15:guide>
        <p15:guide id="27" orient="horz" pos="5136">
          <p15:clr>
            <a:srgbClr val="F26B43"/>
          </p15:clr>
        </p15:guide>
        <p15:guide id="28" orient="horz" pos="1008">
          <p15:clr>
            <a:srgbClr val="F26B43"/>
          </p15:clr>
        </p15:guide>
        <p15:guide id="29" orient="horz" pos="1200">
          <p15:clr>
            <a:srgbClr val="F26B43"/>
          </p15:clr>
        </p15:guide>
        <p15:guide id="30" orient="horz" pos="1392">
          <p15:clr>
            <a:srgbClr val="F26B43"/>
          </p15:clr>
        </p15:guide>
        <p15:guide id="31" orient="horz" pos="5520">
          <p15:clr>
            <a:srgbClr val="F26B43"/>
          </p15:clr>
        </p15:guide>
        <p15:guide id="32" orient="horz" pos="1584">
          <p15:clr>
            <a:srgbClr val="F26B43"/>
          </p15:clr>
        </p15:guide>
        <p15:guide id="33" orient="horz" pos="1776">
          <p15:clr>
            <a:srgbClr val="F26B43"/>
          </p15:clr>
        </p15:guide>
        <p15:guide id="34" orient="horz" pos="19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>
            <p:ph idx="2" type="pic"/>
          </p:nvPr>
        </p:nvSpPr>
        <p:spPr>
          <a:xfrm>
            <a:off x="520700" y="6400800"/>
            <a:ext cx="2273300" cy="23622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"/>
          <p:cNvSpPr txBox="1"/>
          <p:nvPr/>
        </p:nvSpPr>
        <p:spPr>
          <a:xfrm>
            <a:off x="8280400" y="-521732"/>
            <a:ext cx="6172200" cy="369332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1" lang="en-US" sz="1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adjust the width of this textbox, just type within it 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251200" y="2819400"/>
            <a:ext cx="10363200" cy="3262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Data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Zindi User Behaviour Birthday Challenge</a:t>
            </a:r>
            <a:endParaRPr b="1"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18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>
            <p:ph idx="2" type="pic"/>
          </p:nvPr>
        </p:nvSpPr>
        <p:spPr>
          <a:xfrm>
            <a:off x="520700" y="6400800"/>
            <a:ext cx="2273300" cy="23622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8"/>
          <p:cNvSpPr txBox="1"/>
          <p:nvPr/>
        </p:nvSpPr>
        <p:spPr>
          <a:xfrm>
            <a:off x="8280400" y="-521732"/>
            <a:ext cx="6172200" cy="369332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1" lang="en-US" sz="1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adjust the width of this textbox, just type within it 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13309600" y="84582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1270000" y="838200"/>
            <a:ext cx="10210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the obtained results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1803400" y="2514600"/>
            <a:ext cx="11734800" cy="4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interesting finding: correctness of the targets components</a:t>
            </a:r>
            <a:endParaRPr/>
          </a:p>
          <a:p>
            <a:pPr indent="-2476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•"/>
            </a:pPr>
            <a:r>
              <a:rPr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oversampling and undersampling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 with the power of </a:t>
            </a:r>
            <a:r>
              <a:rPr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  <a:r>
              <a:rPr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 CatBoost was the most powerful algorithm for solving our task.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8"/>
          <p:cNvSpPr txBox="1"/>
          <p:nvPr>
            <p:ph idx="12" type="sldNum"/>
          </p:nvPr>
        </p:nvSpPr>
        <p:spPr>
          <a:xfrm>
            <a:off x="15290800" y="8092648"/>
            <a:ext cx="975600" cy="1035900"/>
          </a:xfrm>
          <a:prstGeom prst="rect">
            <a:avLst/>
          </a:prstGeom>
        </p:spPr>
        <p:txBody>
          <a:bodyPr anchorCtr="0" anchor="t" bIns="149000" lIns="149000" spcFirstLastPara="1" rIns="149000" wrap="square" tIns="149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36dce0681_2_17"/>
          <p:cNvSpPr/>
          <p:nvPr>
            <p:ph idx="2" type="pic"/>
          </p:nvPr>
        </p:nvSpPr>
        <p:spPr>
          <a:xfrm>
            <a:off x="520700" y="6400800"/>
            <a:ext cx="2273400" cy="23622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g2936dce0681_2_17"/>
          <p:cNvSpPr txBox="1"/>
          <p:nvPr/>
        </p:nvSpPr>
        <p:spPr>
          <a:xfrm>
            <a:off x="8280400" y="-521732"/>
            <a:ext cx="6172200" cy="369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1" lang="en-US" sz="1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adjust the width of this textbox, just type within it 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936dce0681_2_17"/>
          <p:cNvSpPr txBox="1"/>
          <p:nvPr/>
        </p:nvSpPr>
        <p:spPr>
          <a:xfrm>
            <a:off x="13309600" y="8458200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g2936dce0681_2_17"/>
          <p:cNvSpPr txBox="1"/>
          <p:nvPr/>
        </p:nvSpPr>
        <p:spPr>
          <a:xfrm>
            <a:off x="1422400" y="838200"/>
            <a:ext cx="708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team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g2936dce0681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175" y="2209800"/>
            <a:ext cx="3249925" cy="32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936dce0681_2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7625" y="2209800"/>
            <a:ext cx="3249925" cy="32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936dce0681_2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66099" y="2209800"/>
            <a:ext cx="3129200" cy="324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936dce0681_2_17"/>
          <p:cNvSpPr txBox="1"/>
          <p:nvPr/>
        </p:nvSpPr>
        <p:spPr>
          <a:xfrm>
            <a:off x="2130975" y="5985625"/>
            <a:ext cx="348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Sabitov Elfat</a:t>
            </a:r>
            <a:b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2936dce0681_2_17"/>
          <p:cNvSpPr txBox="1"/>
          <p:nvPr/>
        </p:nvSpPr>
        <p:spPr>
          <a:xfrm>
            <a:off x="7217938" y="5985625"/>
            <a:ext cx="3129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Fokin Alex</a:t>
            </a:r>
            <a:b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2936dce0681_2_17"/>
          <p:cNvSpPr txBox="1"/>
          <p:nvPr/>
        </p:nvSpPr>
        <p:spPr>
          <a:xfrm>
            <a:off x="12066050" y="5985625"/>
            <a:ext cx="3129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Osipenko Maksim</a:t>
            </a:r>
            <a:b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936dce0681_2_17"/>
          <p:cNvSpPr txBox="1"/>
          <p:nvPr>
            <p:ph idx="12" type="sldNum"/>
          </p:nvPr>
        </p:nvSpPr>
        <p:spPr>
          <a:xfrm>
            <a:off x="15290800" y="8092648"/>
            <a:ext cx="975600" cy="1035900"/>
          </a:xfrm>
          <a:prstGeom prst="rect">
            <a:avLst/>
          </a:prstGeom>
        </p:spPr>
        <p:txBody>
          <a:bodyPr anchorCtr="0" anchor="t" bIns="149000" lIns="149000" spcFirstLastPara="1" rIns="149000" wrap="square" tIns="149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/>
          <p:nvPr>
            <p:ph idx="2" type="pic"/>
          </p:nvPr>
        </p:nvSpPr>
        <p:spPr>
          <a:xfrm>
            <a:off x="520700" y="6400800"/>
            <a:ext cx="2273300" cy="23622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"/>
          <p:cNvSpPr txBox="1"/>
          <p:nvPr/>
        </p:nvSpPr>
        <p:spPr>
          <a:xfrm>
            <a:off x="8280400" y="-521732"/>
            <a:ext cx="6172200" cy="369332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1" lang="en-US" sz="1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adjust the width of this textbox, just type within it 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13309600" y="84582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346200" y="830750"/>
            <a:ext cx="952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problem and dataset description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651000" y="2286000"/>
            <a:ext cx="10820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Char char="•"/>
            </a:pPr>
            <a:r>
              <a:rPr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 user churn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Char char="•"/>
            </a:pPr>
            <a:r>
              <a:rPr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prediction of the users’ behavior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Char char="•"/>
            </a:pPr>
            <a:r>
              <a:rPr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Increasing the quality of the Zindi website performance as a Data Science platform 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2"/>
          <p:cNvSpPr txBox="1"/>
          <p:nvPr>
            <p:ph idx="12" type="sldNum"/>
          </p:nvPr>
        </p:nvSpPr>
        <p:spPr>
          <a:xfrm>
            <a:off x="15290800" y="8092648"/>
            <a:ext cx="975600" cy="1035900"/>
          </a:xfrm>
          <a:prstGeom prst="rect">
            <a:avLst/>
          </a:prstGeom>
        </p:spPr>
        <p:txBody>
          <a:bodyPr anchorCtr="0" anchor="t" bIns="149000" lIns="149000" spcFirstLastPara="1" rIns="149000" wrap="square" tIns="149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/>
          <p:nvPr>
            <p:ph idx="2" type="pic"/>
          </p:nvPr>
        </p:nvSpPr>
        <p:spPr>
          <a:xfrm>
            <a:off x="520700" y="6400800"/>
            <a:ext cx="2273300" cy="23622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"/>
          <p:cNvSpPr txBox="1"/>
          <p:nvPr/>
        </p:nvSpPr>
        <p:spPr>
          <a:xfrm>
            <a:off x="8280400" y="-521732"/>
            <a:ext cx="6172200" cy="369332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1" lang="en-US" sz="1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adjust the width of this textbox, just type within it 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13309600" y="84582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1289050" y="830700"/>
            <a:ext cx="12420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Loading and data 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600" y="3019425"/>
            <a:ext cx="939165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6525" y="3048000"/>
            <a:ext cx="234315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 txBox="1"/>
          <p:nvPr>
            <p:ph idx="12" type="sldNum"/>
          </p:nvPr>
        </p:nvSpPr>
        <p:spPr>
          <a:xfrm>
            <a:off x="15290800" y="8092648"/>
            <a:ext cx="975600" cy="1035900"/>
          </a:xfrm>
          <a:prstGeom prst="rect">
            <a:avLst/>
          </a:prstGeom>
        </p:spPr>
        <p:txBody>
          <a:bodyPr anchorCtr="0" anchor="t" bIns="149000" lIns="149000" spcFirstLastPara="1" rIns="149000" wrap="square" tIns="149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  <p:sp>
        <p:nvSpPr>
          <p:cNvPr id="78" name="Google Shape;78;p3"/>
          <p:cNvSpPr txBox="1"/>
          <p:nvPr/>
        </p:nvSpPr>
        <p:spPr>
          <a:xfrm>
            <a:off x="5093950" y="5990875"/>
            <a:ext cx="1191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11809600" y="5880525"/>
            <a:ext cx="1857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/>
          <p:nvPr>
            <p:ph idx="2" type="pic"/>
          </p:nvPr>
        </p:nvSpPr>
        <p:spPr>
          <a:xfrm>
            <a:off x="520700" y="6400800"/>
            <a:ext cx="2273300" cy="23622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4"/>
          <p:cNvSpPr txBox="1"/>
          <p:nvPr/>
        </p:nvSpPr>
        <p:spPr>
          <a:xfrm>
            <a:off x="8280400" y="-521732"/>
            <a:ext cx="6172200" cy="369332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1" lang="en-US" sz="1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adjust the width of this textbox, just type within it 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13309600" y="84582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1270000" y="838200"/>
            <a:ext cx="1333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Preparing the dataset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1718300" y="1950725"/>
            <a:ext cx="4962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One-hot encoding: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10250"/>
            <a:ext cx="15951202" cy="1219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725" y="5067300"/>
            <a:ext cx="151065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15290800" y="8092648"/>
            <a:ext cx="975600" cy="1035900"/>
          </a:xfrm>
          <a:prstGeom prst="rect">
            <a:avLst/>
          </a:prstGeom>
        </p:spPr>
        <p:txBody>
          <a:bodyPr anchorCtr="0" anchor="t" bIns="149000" lIns="149000" spcFirstLastPara="1" rIns="149000" wrap="square" tIns="149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36dce0681_2_9"/>
          <p:cNvSpPr/>
          <p:nvPr>
            <p:ph idx="2" type="pic"/>
          </p:nvPr>
        </p:nvSpPr>
        <p:spPr>
          <a:xfrm>
            <a:off x="520700" y="6400800"/>
            <a:ext cx="2273400" cy="23622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g2936dce0681_2_9"/>
          <p:cNvSpPr txBox="1"/>
          <p:nvPr/>
        </p:nvSpPr>
        <p:spPr>
          <a:xfrm>
            <a:off x="8280400" y="-521732"/>
            <a:ext cx="6172200" cy="369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1" lang="en-US" sz="1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adjust the width of this textbox, just type within it 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936dce0681_2_9"/>
          <p:cNvSpPr txBox="1"/>
          <p:nvPr/>
        </p:nvSpPr>
        <p:spPr>
          <a:xfrm>
            <a:off x="13309600" y="8458200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g2936dce0681_2_9"/>
          <p:cNvSpPr txBox="1"/>
          <p:nvPr/>
        </p:nvSpPr>
        <p:spPr>
          <a:xfrm>
            <a:off x="1270000" y="838200"/>
            <a:ext cx="13335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Preparing the dataset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2936dce0681_2_9"/>
          <p:cNvSpPr txBox="1"/>
          <p:nvPr/>
        </p:nvSpPr>
        <p:spPr>
          <a:xfrm>
            <a:off x="1718300" y="1950725"/>
            <a:ext cx="4962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Feature generation: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g2936dce0681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4" y="3267012"/>
            <a:ext cx="5651947" cy="26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936dce0681_2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9300" y="3267025"/>
            <a:ext cx="3933087" cy="26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936dce0681_2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5500" y="2807325"/>
            <a:ext cx="4613276" cy="352935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936dce0681_2_9"/>
          <p:cNvSpPr txBox="1"/>
          <p:nvPr>
            <p:ph idx="12" type="sldNum"/>
          </p:nvPr>
        </p:nvSpPr>
        <p:spPr>
          <a:xfrm>
            <a:off x="15290800" y="8092648"/>
            <a:ext cx="975600" cy="1035900"/>
          </a:xfrm>
          <a:prstGeom prst="rect">
            <a:avLst/>
          </a:prstGeom>
        </p:spPr>
        <p:txBody>
          <a:bodyPr anchorCtr="0" anchor="t" bIns="149000" lIns="149000" spcFirstLastPara="1" rIns="149000" wrap="square" tIns="149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  <p:sp>
        <p:nvSpPr>
          <p:cNvPr id="105" name="Google Shape;105;g2936dce0681_2_9"/>
          <p:cNvSpPr txBox="1"/>
          <p:nvPr/>
        </p:nvSpPr>
        <p:spPr>
          <a:xfrm>
            <a:off x="2183925" y="6055725"/>
            <a:ext cx="2773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‘Public rank’</a:t>
            </a:r>
            <a:endParaRPr/>
          </a:p>
        </p:txBody>
      </p:sp>
      <p:sp>
        <p:nvSpPr>
          <p:cNvPr id="106" name="Google Shape;106;g2936dce0681_2_9"/>
          <p:cNvSpPr txBox="1"/>
          <p:nvPr/>
        </p:nvSpPr>
        <p:spPr>
          <a:xfrm>
            <a:off x="7505388" y="6400800"/>
            <a:ext cx="2773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‘Account age’</a:t>
            </a:r>
            <a:endParaRPr/>
          </a:p>
        </p:txBody>
      </p:sp>
      <p:sp>
        <p:nvSpPr>
          <p:cNvPr id="107" name="Google Shape;107;g2936dce0681_2_9"/>
          <p:cNvSpPr txBox="1"/>
          <p:nvPr/>
        </p:nvSpPr>
        <p:spPr>
          <a:xfrm>
            <a:off x="12077675" y="6055725"/>
            <a:ext cx="3933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‘Previous month activity’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/>
        </p:nvSpPr>
        <p:spPr>
          <a:xfrm>
            <a:off x="8534400" y="7167725"/>
            <a:ext cx="6096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of observations among groups (by points)</a:t>
            </a:r>
            <a:endParaRPr/>
          </a:p>
        </p:txBody>
      </p:sp>
      <p:sp>
        <p:nvSpPr>
          <p:cNvPr id="113" name="Google Shape;113;p5"/>
          <p:cNvSpPr/>
          <p:nvPr>
            <p:ph idx="2" type="pic"/>
          </p:nvPr>
        </p:nvSpPr>
        <p:spPr>
          <a:xfrm>
            <a:off x="520700" y="6400800"/>
            <a:ext cx="2273300" cy="2362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5"/>
          <p:cNvSpPr txBox="1"/>
          <p:nvPr/>
        </p:nvSpPr>
        <p:spPr>
          <a:xfrm>
            <a:off x="8280400" y="-521732"/>
            <a:ext cx="6172200" cy="369332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1" lang="en-US" sz="1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adjust the width of this textbox, just type within it 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13309600" y="84582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270000" y="838200"/>
            <a:ext cx="9067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analysis 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15290800" y="8092648"/>
            <a:ext cx="975600" cy="1035900"/>
          </a:xfrm>
          <a:prstGeom prst="rect">
            <a:avLst/>
          </a:prstGeom>
        </p:spPr>
        <p:txBody>
          <a:bodyPr anchorCtr="0" anchor="t" bIns="149000" lIns="149000" spcFirstLastPara="1" rIns="149000" wrap="square" tIns="149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  <p:pic>
        <p:nvPicPr>
          <p:cNvPr id="118" name="Google Shape;11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000" y="2514600"/>
            <a:ext cx="60960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8000" y="3073400"/>
            <a:ext cx="6908800" cy="34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889000" y="7167725"/>
            <a:ext cx="6096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of selected features and Target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36dce0681_0_44"/>
          <p:cNvSpPr/>
          <p:nvPr>
            <p:ph idx="2" type="pic"/>
          </p:nvPr>
        </p:nvSpPr>
        <p:spPr>
          <a:xfrm>
            <a:off x="520700" y="6400800"/>
            <a:ext cx="2273400" cy="23622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g2936dce0681_0_44"/>
          <p:cNvSpPr txBox="1"/>
          <p:nvPr/>
        </p:nvSpPr>
        <p:spPr>
          <a:xfrm>
            <a:off x="8280400" y="-521732"/>
            <a:ext cx="6172200" cy="369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1" lang="en-US" sz="1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adjust the width of this textbox, just type within it 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936dce0681_0_44"/>
          <p:cNvSpPr txBox="1"/>
          <p:nvPr/>
        </p:nvSpPr>
        <p:spPr>
          <a:xfrm>
            <a:off x="13309600" y="8458200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g2936dce0681_0_44"/>
          <p:cNvSpPr txBox="1"/>
          <p:nvPr/>
        </p:nvSpPr>
        <p:spPr>
          <a:xfrm>
            <a:off x="1270000" y="838200"/>
            <a:ext cx="9067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importance</a:t>
            </a: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g2936dce0681_0_44"/>
          <p:cNvSpPr txBox="1"/>
          <p:nvPr>
            <p:ph idx="12" type="sldNum"/>
          </p:nvPr>
        </p:nvSpPr>
        <p:spPr>
          <a:xfrm>
            <a:off x="15290800" y="8092648"/>
            <a:ext cx="975600" cy="1035900"/>
          </a:xfrm>
          <a:prstGeom prst="rect">
            <a:avLst/>
          </a:prstGeom>
        </p:spPr>
        <p:txBody>
          <a:bodyPr anchorCtr="0" anchor="t" bIns="149000" lIns="149000" spcFirstLastPara="1" rIns="149000" wrap="square" tIns="149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  <p:pic>
        <p:nvPicPr>
          <p:cNvPr id="130" name="Google Shape;130;g2936dce0681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00" y="1905000"/>
            <a:ext cx="9525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936dce0681_0_44"/>
          <p:cNvSpPr txBox="1"/>
          <p:nvPr/>
        </p:nvSpPr>
        <p:spPr>
          <a:xfrm>
            <a:off x="11330800" y="3971700"/>
            <a:ext cx="4417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eature importance based on CatBoost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/>
          <p:nvPr>
            <p:ph idx="2" type="pic"/>
          </p:nvPr>
        </p:nvSpPr>
        <p:spPr>
          <a:xfrm>
            <a:off x="520700" y="6400800"/>
            <a:ext cx="2273300" cy="23622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7"/>
          <p:cNvSpPr txBox="1"/>
          <p:nvPr/>
        </p:nvSpPr>
        <p:spPr>
          <a:xfrm>
            <a:off x="8280400" y="-521732"/>
            <a:ext cx="6172200" cy="369332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1" lang="en-US" sz="1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adjust the width of this textbox, just type within it 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3309600" y="84582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1270000" y="838200"/>
            <a:ext cx="9677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Choosing a ML model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1718300" y="1950725"/>
            <a:ext cx="11439000" cy="46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Times New Roman"/>
              <a:buChar char="●"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LogReg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roc-auc:</a:t>
            </a: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0.819 +- 0.001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f1-score: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0.701 +- 0.001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Times New Roman"/>
              <a:buChar char="●"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RandomForest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roc-auc: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0.858 +- 0.002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f1-score: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0.791 +- 0.003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Times New Roman"/>
              <a:buChar char="●"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CatBoost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roc-auc: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0.897 +- 0.002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f1-score: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0.820 +- 0.002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7"/>
          <p:cNvSpPr txBox="1"/>
          <p:nvPr>
            <p:ph idx="12" type="sldNum"/>
          </p:nvPr>
        </p:nvSpPr>
        <p:spPr>
          <a:xfrm>
            <a:off x="15290800" y="8092648"/>
            <a:ext cx="975600" cy="1035900"/>
          </a:xfrm>
          <a:prstGeom prst="rect">
            <a:avLst/>
          </a:prstGeom>
        </p:spPr>
        <p:txBody>
          <a:bodyPr anchorCtr="0" anchor="t" bIns="149000" lIns="149000" spcFirstLastPara="1" rIns="149000" wrap="square" tIns="149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>
            <p:ph idx="2" type="pic"/>
          </p:nvPr>
        </p:nvSpPr>
        <p:spPr>
          <a:xfrm>
            <a:off x="520700" y="6400800"/>
            <a:ext cx="2273300" cy="23622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6"/>
          <p:cNvSpPr txBox="1"/>
          <p:nvPr/>
        </p:nvSpPr>
        <p:spPr>
          <a:xfrm>
            <a:off x="8280400" y="-521732"/>
            <a:ext cx="6172200" cy="369332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1" lang="en-US" sz="18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adjust the width of this textbox, just type within it 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13309600" y="84582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1270000" y="838200"/>
            <a:ext cx="10820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parameters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1718300" y="1950725"/>
            <a:ext cx="11439000" cy="46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Times New Roman"/>
              <a:buChar char="●"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CatBoost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l2_leaf_reg: 5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learning_rate: 0.03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ROC-AUC: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0.899 +- 0.001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F1-score: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0.821 +- 0.001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300" y="1988650"/>
            <a:ext cx="7195924" cy="32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15290800" y="8092648"/>
            <a:ext cx="975600" cy="1035900"/>
          </a:xfrm>
          <a:prstGeom prst="rect">
            <a:avLst/>
          </a:prstGeom>
        </p:spPr>
        <p:txBody>
          <a:bodyPr anchorCtr="0" anchor="t" bIns="149000" lIns="149000" spcFirstLastPara="1" rIns="149000" wrap="square" tIns="149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  <p:sp>
        <p:nvSpPr>
          <p:cNvPr id="153" name="Google Shape;153;p6"/>
          <p:cNvSpPr txBox="1"/>
          <p:nvPr/>
        </p:nvSpPr>
        <p:spPr>
          <a:xfrm>
            <a:off x="8280400" y="5579625"/>
            <a:ext cx="8549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Times New Roman"/>
                <a:ea typeface="Times New Roman"/>
                <a:cs typeface="Times New Roman"/>
                <a:sym typeface="Times New Roman"/>
              </a:rPr>
              <a:t>Metrics’ values for every model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s">
  <a:themeElements>
    <a:clrScheme name="98DB2C">
      <a:dk1>
        <a:srgbClr val="000000"/>
      </a:dk1>
      <a:lt1>
        <a:srgbClr val="000000"/>
      </a:lt1>
      <a:dk2>
        <a:srgbClr val="D2DE26"/>
      </a:dk2>
      <a:lt2>
        <a:srgbClr val="D9E353"/>
      </a:lt2>
      <a:accent1>
        <a:srgbClr val="D2DE26"/>
      </a:accent1>
      <a:accent2>
        <a:srgbClr val="98DB2C"/>
      </a:accent2>
      <a:accent3>
        <a:srgbClr val="66D92C"/>
      </a:accent3>
      <a:accent4>
        <a:srgbClr val="2EE32E"/>
      </a:accent4>
      <a:accent5>
        <a:srgbClr val="2EE379"/>
      </a:accent5>
      <a:accent6>
        <a:srgbClr val="2CD99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2021-02-25T10:23:33Z</dcterms:created>
  <dc:creator>Максим Осипенко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2021-02-25T00:00:00Z</vt:filetime>
  </property>
  <property fmtid="{D5CDD505-2E9C-101B-9397-08002B2CF9AE}" pid="3" name="Creator">
    <vt:lpwstr>Adobe Illustrator 25.0 (Macintosh)</vt:lpwstr>
  </property>
  <property fmtid="{D5CDD505-2E9C-101B-9397-08002B2CF9AE}" pid="4" name="LastSaved">
    <vt:filetime>2021-02-25T00:00:00Z</vt:filetime>
  </property>
</Properties>
</file>