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69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an kalivelapalli" initials="pk" lastIdx="2" clrIdx="0">
    <p:extLst>
      <p:ext uri="{19B8F6BF-5375-455C-9EA6-DF929625EA0E}">
        <p15:presenceInfo xmlns:p15="http://schemas.microsoft.com/office/powerpoint/2012/main" userId="68f5f048129ee5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A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046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59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247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8085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53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21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65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743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53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44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68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6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74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55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79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39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CE688A-06EB-47F2-87BE-B318C609363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F5941E7-2A9B-44DA-8E69-C216D9DE6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57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5BA0-F531-4E98-81E2-C6764E63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760396"/>
            <a:ext cx="11064240" cy="1158140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Britannic Bold" panose="020B0903060703020204" pitchFamily="34" charset="0"/>
              </a:rPr>
              <a:t>Evaluation of various Classification Techniques for credit card fraud detection</a:t>
            </a:r>
            <a:endParaRPr lang="en-IN" sz="2000" dirty="0">
              <a:latin typeface="Britannic Bold" panose="020B0903060703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7F99F-7B12-4B27-8B93-294C4B70AD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err="1">
                <a:latin typeface="Elephant" panose="02020904090505020303" pitchFamily="18" charset="0"/>
              </a:rPr>
              <a:t>TeAM</a:t>
            </a:r>
            <a:r>
              <a:rPr lang="en-IN" sz="1600" b="1" dirty="0">
                <a:latin typeface="Elephant" panose="02020904090505020303" pitchFamily="18" charset="0"/>
              </a:rPr>
              <a:t> Members :</a:t>
            </a:r>
          </a:p>
          <a:p>
            <a:pPr marL="0" indent="0">
              <a:buNone/>
            </a:pPr>
            <a:r>
              <a:rPr lang="en-IN" sz="1600" b="1" dirty="0">
                <a:latin typeface="Bahnschrift SemiLight" panose="020B0502040204020203" pitchFamily="34" charset="0"/>
              </a:rPr>
              <a:t>1. KALIVELAPALLI PAVAN – 9920004767</a:t>
            </a:r>
          </a:p>
          <a:p>
            <a:pPr marL="0" indent="0">
              <a:buNone/>
            </a:pPr>
            <a:r>
              <a:rPr lang="en-IN" sz="1600" b="1" dirty="0">
                <a:latin typeface="Bahnschrift SemiLight" panose="020B0502040204020203" pitchFamily="34" charset="0"/>
              </a:rPr>
              <a:t>2. MOPURI SUSMITHA – 9920004766</a:t>
            </a:r>
          </a:p>
          <a:p>
            <a:pPr marL="0" indent="0">
              <a:buNone/>
            </a:pPr>
            <a:r>
              <a:rPr lang="en-IN" sz="1600" b="1" dirty="0">
                <a:latin typeface="Bahnschrift SemiLight" panose="020B0502040204020203" pitchFamily="34" charset="0"/>
              </a:rPr>
              <a:t>3. ASAPU SAIKUMAR – 9920004812</a:t>
            </a:r>
          </a:p>
          <a:p>
            <a:pPr marL="0" indent="0">
              <a:buNone/>
            </a:pPr>
            <a:r>
              <a:rPr lang="en-IN" sz="1600" b="1" dirty="0">
                <a:latin typeface="Bahnschrift SemiLight" panose="020B0502040204020203" pitchFamily="34" charset="0"/>
              </a:rPr>
              <a:t>4. YANNAM BHARGAVI – 992004740</a:t>
            </a:r>
          </a:p>
          <a:p>
            <a:pPr marL="0" indent="0">
              <a:buNone/>
            </a:pPr>
            <a:endParaRPr lang="en-IN" sz="1600" b="1" dirty="0">
              <a:latin typeface="Bahnschrift SemiLight" panose="020B0502040204020203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5FFB58-05A0-440C-9B46-21FEFAA07C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latin typeface="Elephant" panose="02020904090505020303" pitchFamily="18" charset="0"/>
              </a:rPr>
              <a:t>GUIDED BY :</a:t>
            </a:r>
          </a:p>
          <a:p>
            <a:pPr marL="0" indent="0">
              <a:buNone/>
            </a:pPr>
            <a:r>
              <a:rPr lang="en-IN" dirty="0" err="1">
                <a:latin typeface="Arial Rounded MT Bold" panose="020F0704030504030204" pitchFamily="34" charset="0"/>
              </a:rPr>
              <a:t>Mr.r</a:t>
            </a:r>
            <a:r>
              <a:rPr lang="en-IN" dirty="0">
                <a:latin typeface="Arial Rounded MT Bold" panose="020F0704030504030204" pitchFamily="34" charset="0"/>
              </a:rPr>
              <a:t> raja Subramanian </a:t>
            </a:r>
          </a:p>
          <a:p>
            <a:pPr marL="0" indent="0">
              <a:buNone/>
            </a:pPr>
            <a:r>
              <a:rPr lang="en-IN" sz="1600" dirty="0">
                <a:latin typeface="Bahnschrift Light Condensed" panose="020B0502040204020203" pitchFamily="34" charset="0"/>
              </a:rPr>
              <a:t>           Department of computer science and Engineering</a:t>
            </a:r>
          </a:p>
          <a:p>
            <a:pPr marL="0" indent="0">
              <a:buNone/>
            </a:pPr>
            <a:r>
              <a:rPr lang="en-IN" sz="1600" dirty="0">
                <a:latin typeface="Bahnschrift Light Condensed" panose="020B0502040204020203" pitchFamily="34" charset="0"/>
              </a:rPr>
              <a:t>               </a:t>
            </a:r>
            <a:r>
              <a:rPr lang="en-IN" sz="1600" dirty="0" err="1">
                <a:latin typeface="Bahnschrift Light Condensed" panose="020B0502040204020203" pitchFamily="34" charset="0"/>
              </a:rPr>
              <a:t>Kalasalingam</a:t>
            </a:r>
            <a:r>
              <a:rPr lang="en-IN" sz="1600" dirty="0">
                <a:latin typeface="Bahnschrift Light Condensed" panose="020B0502040204020203" pitchFamily="34" charset="0"/>
              </a:rPr>
              <a:t> academy of research and</a:t>
            </a:r>
          </a:p>
          <a:p>
            <a:pPr marL="0" indent="0">
              <a:buNone/>
            </a:pPr>
            <a:r>
              <a:rPr lang="en-IN" sz="1600" dirty="0">
                <a:latin typeface="Bahnschrift Light Condensed" panose="020B0502040204020203" pitchFamily="34" charset="0"/>
              </a:rPr>
              <a:t>                                         education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EDEA5B4-70F8-4A28-8803-846B066E6D3F}"/>
              </a:ext>
            </a:extLst>
          </p:cNvPr>
          <p:cNvSpPr/>
          <p:nvPr/>
        </p:nvSpPr>
        <p:spPr>
          <a:xfrm>
            <a:off x="221381" y="269507"/>
            <a:ext cx="2367815" cy="490889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Final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64CC04-4EFA-4F6B-B2D1-926FADF1A1B2}"/>
              </a:ext>
            </a:extLst>
          </p:cNvPr>
          <p:cNvSpPr/>
          <p:nvPr/>
        </p:nvSpPr>
        <p:spPr>
          <a:xfrm>
            <a:off x="5303520" y="0"/>
            <a:ext cx="6266046" cy="2695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KALASALINGAM ACADEMY OF RESEARCH AND EDUCATION</a:t>
            </a:r>
          </a:p>
        </p:txBody>
      </p:sp>
      <p:pic>
        <p:nvPicPr>
          <p:cNvPr id="7" name="Graphic 6" descr="Group of men">
            <a:extLst>
              <a:ext uri="{FF2B5EF4-FFF2-40B4-BE49-F238E27FC236}">
                <a16:creationId xmlns:a16="http://schemas.microsoft.com/office/drawing/2014/main" id="{0CB31214-742E-4C50-97B2-DFEC3A51C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2459" y="2770372"/>
            <a:ext cx="914400" cy="482967"/>
          </a:xfrm>
          <a:prstGeom prst="rect">
            <a:avLst/>
          </a:prstGeom>
        </p:spPr>
      </p:pic>
      <p:pic>
        <p:nvPicPr>
          <p:cNvPr id="10" name="Graphic 9" descr="Captain">
            <a:extLst>
              <a:ext uri="{FF2B5EF4-FFF2-40B4-BE49-F238E27FC236}">
                <a16:creationId xmlns:a16="http://schemas.microsoft.com/office/drawing/2014/main" id="{55F7A7B8-71AB-492A-ACD1-E4ABE6C3C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1860" y="2861733"/>
            <a:ext cx="113738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3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63C5F-D65B-4CA9-AC6E-BDE322F3D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914400"/>
            <a:ext cx="10394707" cy="4467481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2. GAUSSIAN CLASSIFIER (NAÏVE BAYES)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Naïve Bayes is one of the fast and easy ML algorithms to 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 a class of </a:t>
            </a:r>
            <a:r>
              <a:rPr lang="en-IN" cap="non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datasets.It</a:t>
            </a: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most popular choice 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text classification problems.                                                                                       Fig.3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algorithm we can get the values                                                              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Accuracy  -  97.74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In Fig.3 shows Average precision-Recall score - 0.50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Fig.4 shows Area under curve (AUC) - 0.91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Fig.4</a:t>
            </a:r>
            <a:endParaRPr lang="en-IN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68E98-2FCC-4779-B844-66745EE5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577" y="2946406"/>
            <a:ext cx="4123622" cy="2032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E080F-1E6C-43E6-9D2F-BBA4EA0F4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83" y="306933"/>
            <a:ext cx="3580598" cy="203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85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43A4D-E9EA-4628-A693-B441974D8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770021"/>
            <a:ext cx="10394707" cy="461186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3. RANDOM FOREST CLASSIFIER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 is easy to use machine learning algorithm that 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Produces, even without hyper-parameter tuning, a great 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most of the </a:t>
            </a:r>
            <a:r>
              <a:rPr lang="en-IN" cap="non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time.It</a:t>
            </a: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used for both classification                                    Fig.5 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regression .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algorithm we can get the values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Accuracy  -  99.92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Fig.5 we can observe  Average precision-Recall score shows - 0.53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Fig.6 shows  Area under curve (AUC) - 0.81                                                         Fig.6                                                               </a:t>
            </a:r>
            <a:endParaRPr lang="en-IN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N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386B6C-2187-4ADF-9AB5-8AD2F8721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4" y="2774663"/>
            <a:ext cx="3356006" cy="2127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5C228D-3546-43D1-9DBB-E6D7E71B8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83" y="631764"/>
            <a:ext cx="3930316" cy="166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83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FCA18-607A-4743-8B9C-52D6292A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721894"/>
            <a:ext cx="10394707" cy="4918509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4. LINEAR KERNEL SVM CLASSIFIER 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</a:t>
            </a:r>
            <a:r>
              <a:rPr lang="en-IN" cap="none">
                <a:solidFill>
                  <a:schemeClr val="tx1">
                    <a:lumMod val="65000"/>
                    <a:lumOff val="35000"/>
                  </a:schemeClr>
                </a:solidFill>
              </a:rPr>
              <a:t>kernel SVM </a:t>
            </a: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used when the data is linearly </a:t>
            </a:r>
            <a:r>
              <a:rPr lang="en-IN" cap="non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seperable</a:t>
            </a: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It is one 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most common kernels to be used . It is mostly used when 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a large number of features in a particular dataset.                                         Fig.7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algorithm we can get the values.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Accuracy - 99.90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In Fig.7 shows the Average precision-Recall score - 0.69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Fig.8 shows Area under curve (AUC) - 0.90</a:t>
            </a:r>
            <a:endParaRPr lang="en-IN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                                                                    </a:t>
            </a:r>
          </a:p>
          <a:p>
            <a:r>
              <a:rPr lang="en-IN" cap="none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Fig.8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68E052-0D8E-462A-B6B5-8479AB115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24" y="297208"/>
            <a:ext cx="3234090" cy="2022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D869D5-8D40-4A14-90FB-BDBD18DE1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23" y="2744374"/>
            <a:ext cx="3728185" cy="22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05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B221-9CF9-4F44-BB07-2FD26AB5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9666"/>
            <a:ext cx="10394707" cy="59436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System requirements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BE15A-0D6C-4482-A666-2545BD51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251284"/>
            <a:ext cx="10394707" cy="4130597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HARDWARE REQUIREMENTS :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RAM – 4gb </a:t>
            </a: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Higher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Processor – Intel i3 and more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Hard disk – 500GB Minimum</a:t>
            </a:r>
          </a:p>
          <a:p>
            <a:r>
              <a:rPr lang="en-IN" sz="2400" b="1" cap="none" dirty="0">
                <a:solidFill>
                  <a:schemeClr val="tx1"/>
                </a:solidFill>
                <a:sym typeface="Wingdings" panose="05000000000000000000" pitchFamily="2" charset="2"/>
              </a:rPr>
              <a:t>SOFTWARE REQUIREMENTS :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OS – Windows , </a:t>
            </a:r>
            <a:r>
              <a:rPr lang="en-IN" cap="none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linux</a:t>
            </a: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or macOS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Language – Python</a:t>
            </a:r>
          </a:p>
          <a:p>
            <a:endParaRPr lang="en-IN" cap="none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62223-8F26-46DA-8047-0120C0D2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2237"/>
            <a:ext cx="38100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4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C6D9-BAF8-42D2-AD2E-4DC37C39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35" y="685798"/>
            <a:ext cx="10394707" cy="421105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Arial Black" panose="020B0A04020102020204" pitchFamily="34" charset="0"/>
              </a:rPr>
              <a:t>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025225-1AA0-4F9E-8E90-7AF4054E9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47611"/>
              </p:ext>
            </p:extLst>
          </p:nvPr>
        </p:nvGraphicFramePr>
        <p:xfrm>
          <a:off x="992472" y="1876926"/>
          <a:ext cx="9296936" cy="31041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324234">
                  <a:extLst>
                    <a:ext uri="{9D8B030D-6E8A-4147-A177-3AD203B41FA5}">
                      <a16:colId xmlns:a16="http://schemas.microsoft.com/office/drawing/2014/main" val="2197738170"/>
                    </a:ext>
                  </a:extLst>
                </a:gridCol>
                <a:gridCol w="2324234">
                  <a:extLst>
                    <a:ext uri="{9D8B030D-6E8A-4147-A177-3AD203B41FA5}">
                      <a16:colId xmlns:a16="http://schemas.microsoft.com/office/drawing/2014/main" val="3964711305"/>
                    </a:ext>
                  </a:extLst>
                </a:gridCol>
                <a:gridCol w="2324234">
                  <a:extLst>
                    <a:ext uri="{9D8B030D-6E8A-4147-A177-3AD203B41FA5}">
                      <a16:colId xmlns:a16="http://schemas.microsoft.com/office/drawing/2014/main" val="3135958160"/>
                    </a:ext>
                  </a:extLst>
                </a:gridCol>
                <a:gridCol w="2324234">
                  <a:extLst>
                    <a:ext uri="{9D8B030D-6E8A-4147-A177-3AD203B41FA5}">
                      <a16:colId xmlns:a16="http://schemas.microsoft.com/office/drawing/2014/main" val="2889387158"/>
                    </a:ext>
                  </a:extLst>
                </a:gridCol>
              </a:tblGrid>
              <a:tr h="553453">
                <a:tc>
                  <a:txBody>
                    <a:bodyPr/>
                    <a:lstStyle/>
                    <a:p>
                      <a:r>
                        <a:rPr lang="en-IN" dirty="0"/>
                        <a:t>CLASSIFIERS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PRECISION-         RECALL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AREA UNDER CUREVE</a:t>
                      </a:r>
                    </a:p>
                    <a:p>
                      <a:r>
                        <a:rPr lang="en-IN" dirty="0"/>
                        <a:t>           (AUC)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53379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99.91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93283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r>
                        <a:rPr lang="en-IN"/>
                        <a:t>Gaussian </a:t>
                      </a:r>
                      <a:r>
                        <a:rPr lang="en-IN" dirty="0"/>
                        <a:t>classifier </a:t>
                      </a:r>
                    </a:p>
                    <a:p>
                      <a:r>
                        <a:rPr lang="en-IN" dirty="0"/>
                        <a:t>(Naïve Bayes)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97.74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07832"/>
                  </a:ext>
                </a:extLst>
              </a:tr>
              <a:tr h="630454">
                <a:tc>
                  <a:txBody>
                    <a:bodyPr/>
                    <a:lstStyle/>
                    <a:p>
                      <a:r>
                        <a:rPr lang="en-IN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99.92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833339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r>
                        <a:rPr lang="en-IN" dirty="0"/>
                        <a:t>Linear kernel SVM</a:t>
                      </a:r>
                    </a:p>
                    <a:p>
                      <a:r>
                        <a:rPr lang="en-IN" dirty="0"/>
                        <a:t>   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99.90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714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50B1E20-8928-48AA-A0E3-FF5687EE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12" y="127533"/>
            <a:ext cx="4876800" cy="1537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75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E8F5-DCA8-493A-B4F5-3F057B51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16293"/>
            <a:ext cx="10394707" cy="79031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PROJECT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D442B-A7AD-4EC7-82C5-445A1ADE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809549"/>
            <a:ext cx="10394707" cy="35723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will demo a notebook created on google </a:t>
            </a:r>
            <a:r>
              <a:rPr lang="en-IN" cap="non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colab</a:t>
            </a: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all minute details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implemented in the project.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Let’s GO ….! For the project implementation</a:t>
            </a:r>
            <a:r>
              <a:rPr lang="en-IN" cap="none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EF4C6-6186-41B6-8D90-6F0808BA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1" y="2685448"/>
            <a:ext cx="3075120" cy="25914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9558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049B-6D78-4383-8ECB-E3DBD21D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51046"/>
            <a:ext cx="10394707" cy="613611"/>
          </a:xfrm>
        </p:spPr>
        <p:txBody>
          <a:bodyPr>
            <a:no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D7D1-AB77-4CEB-9E40-E0BE0BF9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530417"/>
            <a:ext cx="10394707" cy="262769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 </a:t>
            </a: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imbalance can cause bias in the prediction.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 and Decision tree performs comparatively better.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accuracy received from the Random forest 99.92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done with stratified validation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this machine learning techniques we can detect the credit card frauds</a:t>
            </a:r>
          </a:p>
        </p:txBody>
      </p:sp>
    </p:spTree>
    <p:extLst>
      <p:ext uri="{BB962C8B-B14F-4D97-AF65-F5344CB8AC3E}">
        <p14:creationId xmlns:p14="http://schemas.microsoft.com/office/powerpoint/2010/main" val="236288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CC68-25F2-4A7B-802B-4AE7F915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3787"/>
            <a:ext cx="10394707" cy="79031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1140B-C817-4DEF-962F-D6FF2A9B5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673" y="1135780"/>
            <a:ext cx="10394707" cy="5722219"/>
          </a:xfrm>
        </p:spPr>
        <p:txBody>
          <a:bodyPr>
            <a:normAutofit fontScale="85000" lnSpcReduction="20000"/>
          </a:bodyPr>
          <a:lstStyle/>
          <a:p>
            <a:pPr marL="503504" rtl="0">
              <a:spcBef>
                <a:spcPts val="844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[1] http://www.rbi.org.in/Circular/CreditCard </a:t>
            </a:r>
            <a:endParaRPr lang="en-IN" b="0" dirty="0">
              <a:effectLst/>
            </a:endParaRPr>
          </a:p>
          <a:p>
            <a:pPr marL="503250" marR="436347" indent="241" rtl="0">
              <a:spcBef>
                <a:spcPts val="891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[2] https://www.ftc.gov/news-events/press-releases/2019/02/imposter-scams-top-complaints-made-ftc-2018 [11] https://www.kaggle.com/mlg-ulb/creditcardfraud </a:t>
            </a:r>
            <a:endParaRPr lang="en-IN" b="0" dirty="0">
              <a:effectLst/>
            </a:endParaRPr>
          </a:p>
          <a:p>
            <a:pPr marL="503250" rtl="0">
              <a:spcBef>
                <a:spcPts val="174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[3] https://www.kaggle.com/uciml/default-of-credit-card-clients-dataset </a:t>
            </a:r>
          </a:p>
          <a:p>
            <a:pPr marL="495414" marR="940" indent="8217" rtl="0">
              <a:spcBef>
                <a:spcPts val="856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[4] Jiang,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Changjun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et al. “Credit Card Fraud Detection: A Novel Approach Using Aggregation Strategy and Feedback  Mechanism.” </a:t>
            </a:r>
            <a:r>
              <a:rPr lang="en-IN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IEEE Internet of Things Journal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 (2018): 3637-3647. </a:t>
            </a:r>
            <a:endParaRPr lang="en-IN" b="0" dirty="0">
              <a:effectLst/>
            </a:endParaRPr>
          </a:p>
          <a:p>
            <a:pPr marL="495287" indent="8344" rtl="0">
              <a:spcBef>
                <a:spcPts val="834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[5]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Pumsirirat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A. and Yan, L. (2018). Credit Card Fraud Detection using Deep Learning based on Auto-Encoder and  Restricted Boltzmann Machine. International Journal of Advanced Computer Science and Applications, 9(1). </a:t>
            </a:r>
            <a:endParaRPr lang="en-IN" b="0" dirty="0">
              <a:effectLst/>
            </a:endParaRPr>
          </a:p>
          <a:p>
            <a:pPr marL="496926" indent="6566" algn="just" rtl="0">
              <a:spcBef>
                <a:spcPts val="844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[6]Mohammed, Emad, and Behrouz Far. “Supervised Machine Learning Algorithms for Credit Card Fraudulent  Transaction Detection: A Comparative Study.” IEEE Annals of the History of Computing, IEEE, 1 July 2018,  doi.ieeecomputersociety.org/10.1109/IRI.2018.00025. </a:t>
            </a:r>
            <a:endParaRPr lang="en-IN" b="0" dirty="0">
              <a:effectLst/>
            </a:endParaRPr>
          </a:p>
          <a:p>
            <a:pPr marL="494144" indent="9487" rtl="0">
              <a:spcBef>
                <a:spcPts val="839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[7]Randhawa, Kuldeep, et al. “Credit Card Fraud Detection Using AdaBoost and Majority Voting.” IEEE Access,  vol. 6, 2018, pp. 14277–14284., doi:10.1109/access.2018.2806420. 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38948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34FD82-E9EB-458C-B11D-AAB363559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Curlz MT" panose="04040404050702020202" pitchFamily="82" charset="0"/>
              </a:rPr>
              <a:t>Thank you….!</a:t>
            </a:r>
          </a:p>
        </p:txBody>
      </p:sp>
    </p:spTree>
    <p:extLst>
      <p:ext uri="{BB962C8B-B14F-4D97-AF65-F5344CB8AC3E}">
        <p14:creationId xmlns:p14="http://schemas.microsoft.com/office/powerpoint/2010/main" val="1191555987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26E7BE-FDB4-4C9F-9C2A-266D732C0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365760"/>
            <a:ext cx="10394707" cy="5303520"/>
          </a:xfrm>
        </p:spPr>
        <p:txBody>
          <a:bodyPr>
            <a:normAutofit fontScale="62500" lnSpcReduction="20000"/>
          </a:bodyPr>
          <a:lstStyle/>
          <a:p>
            <a:r>
              <a:rPr lang="en-IN" sz="2800" dirty="0">
                <a:solidFill>
                  <a:schemeClr val="tx1"/>
                </a:solidFill>
                <a:latin typeface="Arial Black" panose="020B0A04020102020204" pitchFamily="34" charset="0"/>
              </a:rPr>
              <a:t>Table of contents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Agency FB" panose="020B0503020202020204" pitchFamily="34" charset="0"/>
              </a:rPr>
              <a:t>Abstract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Agency FB" panose="020B0503020202020204" pitchFamily="34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Agency FB" panose="020B0503020202020204" pitchFamily="34" charset="0"/>
              </a:rPr>
              <a:t>Literature survey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Agency FB" panose="020B0503020202020204" pitchFamily="34" charset="0"/>
              </a:rPr>
              <a:t>What will be going to do..?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Agency FB" panose="020B0503020202020204" pitchFamily="34" charset="0"/>
              </a:rPr>
              <a:t>Dataset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Agency FB" panose="020B0503020202020204" pitchFamily="34" charset="0"/>
              </a:rPr>
              <a:t>Machine language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Agency FB" panose="020B0503020202020204" pitchFamily="34" charset="0"/>
              </a:rPr>
              <a:t>Machine learning algorithms used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Agency FB" panose="020B0503020202020204" pitchFamily="34" charset="0"/>
              </a:rPr>
              <a:t>System requirements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Agency FB" panose="020B0503020202020204" pitchFamily="34" charset="0"/>
              </a:rPr>
              <a:t>Results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Agency FB" panose="020B0503020202020204" pitchFamily="34" charset="0"/>
              </a:rPr>
              <a:t>Project demo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Agency FB" panose="020B0503020202020204" pitchFamily="34" charset="0"/>
              </a:rPr>
              <a:t>conclusion</a:t>
            </a:r>
          </a:p>
          <a:p>
            <a:r>
              <a:rPr lang="en-IN" sz="28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  <a:p>
            <a:endParaRPr lang="en-IN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DAA70-3B25-4490-BE5A-E812FB005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2173"/>
            <a:ext cx="3327133" cy="228885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753851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EEFA-98CA-4360-8404-561ABCE3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87417"/>
            <a:ext cx="7682790" cy="344103"/>
          </a:xfrm>
        </p:spPr>
        <p:txBody>
          <a:bodyPr>
            <a:no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abstract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CD87B6-2008-428F-83F7-1BB89183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124194"/>
            <a:ext cx="10394707" cy="378468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cap="none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Financial fraud is developing threat with many consequences in the finance industries ,                                   corporate companies and government organizations.</a:t>
            </a:r>
          </a:p>
          <a:p>
            <a:endParaRPr lang="en-IN" cap="none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cap="none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From many criminal activities occurring in the financial industry , credit card fraudulent activities are the most prevalent .</a:t>
            </a:r>
          </a:p>
          <a:p>
            <a:endParaRPr lang="en-IN" cap="none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cap="none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It is important for the credit card companies to be able to detect the fraud </a:t>
            </a:r>
          </a:p>
          <a:p>
            <a:r>
              <a:rPr lang="en-IN" cap="none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          transactions so that the customers won’t get charged for the items they did not </a:t>
            </a:r>
          </a:p>
          <a:p>
            <a:r>
              <a:rPr lang="en-IN" cap="none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       purchase. </a:t>
            </a:r>
          </a:p>
        </p:txBody>
      </p:sp>
    </p:spTree>
    <p:extLst>
      <p:ext uri="{BB962C8B-B14F-4D97-AF65-F5344CB8AC3E}">
        <p14:creationId xmlns:p14="http://schemas.microsoft.com/office/powerpoint/2010/main" val="998257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403C-AFBD-4C33-8DE2-555D07F0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41" y="685800"/>
            <a:ext cx="10599245" cy="392229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Introduction</a:t>
            </a:r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CF9FB-A549-4996-94D3-C02D9E14F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183907"/>
            <a:ext cx="10394707" cy="4197974"/>
          </a:xfrm>
        </p:spPr>
        <p:txBody>
          <a:bodyPr/>
          <a:lstStyle/>
          <a:p>
            <a:r>
              <a:rPr lang="en-IN" sz="2400" cap="none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The credit card fraud detection becomes challenging for the below ranges 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profiles of the genuine users and </a:t>
            </a:r>
            <a:r>
              <a:rPr lang="en-IN" cap="none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fraudulent behaviours </a:t>
            </a: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change constantly 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Rate of online transactions have grown exponentially.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credit card fraud data sets are highly skewed.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Detecting fraudulent transactions using traditional method of manual detection is time 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   Consuming and inefficient .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Hence , it is necessary to develop a credit card fraud detection technique as a counter measure to     fight illegal activities.</a:t>
            </a:r>
          </a:p>
        </p:txBody>
      </p:sp>
    </p:spTree>
    <p:extLst>
      <p:ext uri="{BB962C8B-B14F-4D97-AF65-F5344CB8AC3E}">
        <p14:creationId xmlns:p14="http://schemas.microsoft.com/office/powerpoint/2010/main" val="213578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3B23-686B-4B32-A181-3DB36B6D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06668"/>
            <a:ext cx="10394707" cy="401855"/>
          </a:xfrm>
        </p:spPr>
        <p:txBody>
          <a:bodyPr>
            <a:no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Literature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3506D-7473-438A-8461-894E14B9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001027"/>
            <a:ext cx="10394707" cy="43808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supervised and semi-supervised machine learning techniques are used for fraud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we are aim to overcome i.e., strong class imbalance , the inclusion of labelled and unlabelled samples and to show the best accuracy in  machine learning algorithms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supervised machine learning algorithms like Decision trees, Naïve Bayes classification, Least  Squares Regression, Logistic Regression and SVM are used to detect fraudulent transactions in real-time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Through Supervised learning methods can be used there may fail at </a:t>
            </a:r>
          </a:p>
          <a:p>
            <a:r>
              <a:rPr lang="en-IN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certain cases </a:t>
            </a:r>
            <a:r>
              <a:rPr lang="en-IN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detecting the fraud cases. </a:t>
            </a:r>
          </a:p>
        </p:txBody>
      </p:sp>
      <p:pic>
        <p:nvPicPr>
          <p:cNvPr id="9" name="Graphic 8" descr="Eye">
            <a:extLst>
              <a:ext uri="{FF2B5EF4-FFF2-40B4-BE49-F238E27FC236}">
                <a16:creationId xmlns:a16="http://schemas.microsoft.com/office/drawing/2014/main" id="{E67A3A6D-06BC-4572-9C3C-35C0D8D63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5613" y="86627"/>
            <a:ext cx="914400" cy="914400"/>
          </a:xfrm>
          <a:prstGeom prst="rect">
            <a:avLst/>
          </a:prstGeom>
        </p:spPr>
      </p:pic>
      <p:pic>
        <p:nvPicPr>
          <p:cNvPr id="14" name="Graphic 13" descr="Playbook">
            <a:extLst>
              <a:ext uri="{FF2B5EF4-FFF2-40B4-BE49-F238E27FC236}">
                <a16:creationId xmlns:a16="http://schemas.microsoft.com/office/drawing/2014/main" id="{39E3483E-F99E-43A6-812A-A237D39CE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032" y="4733223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EB2423-6DB2-4BD3-A801-612A3B49D0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731" y="4094074"/>
            <a:ext cx="2521468" cy="14206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66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4CF7-450D-4997-B642-AB04AAA5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06669"/>
            <a:ext cx="6716026" cy="536608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What will be going to do…?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00132-5ACF-4DA0-BF04-A0F07CAD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280160"/>
            <a:ext cx="10394707" cy="4101721"/>
          </a:xfrm>
        </p:spPr>
        <p:txBody>
          <a:bodyPr>
            <a:normAutofit/>
          </a:bodyPr>
          <a:lstStyle/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this term project , we will try to </a:t>
            </a:r>
            <a:r>
              <a:rPr lang="en-IN" cap="none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analyze</a:t>
            </a: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that 284k transactions with different attributes .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LITINERARY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IN" cap="none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Analyze</a:t>
            </a: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correlation between attributes.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Analyze</a:t>
            </a: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effect of attribute values on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All implementation we are going with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Balancing / sampling the skewed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Application of the machine learning algorithms.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Comparing the results for the algorithms, And showing good accuracy.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IN" cap="none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DDA18-D0AD-42A5-BA72-471AAFD4F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61" y="2146433"/>
            <a:ext cx="3715000" cy="2396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9497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63F5-A762-4656-8BAA-FB4F130C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16294"/>
            <a:ext cx="10394707" cy="59436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Dataset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A772F-69F8-4CE6-B7DB-A27F191C0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357162"/>
            <a:ext cx="10394707" cy="40247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original dataset has 284807 entries and 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  31 attributes.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class attribute identifies transaction as Fraud [1] 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   or Genuine [0].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</a:t>
            </a:r>
            <a:r>
              <a:rPr lang="en-IN" cap="none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Fig.a</a:t>
            </a: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can observe that visualization of labels.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distributes of data is as highly imbalanced.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are giving randomly for the training and testing for                                       </a:t>
            </a:r>
            <a:r>
              <a:rPr lang="en-IN" cap="none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Fig.a</a:t>
            </a:r>
            <a:endParaRPr lang="en-IN" cap="none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   for the data.                                                                                                              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9CCF8-31BC-4060-89DB-66374FD849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22" y="243041"/>
            <a:ext cx="3134478" cy="76761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A592CE-3AC0-4B20-9827-7741EEDC7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59" y="1352348"/>
            <a:ext cx="4129438" cy="297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64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237A-3F24-4A41-B43B-C7DBEC22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3413"/>
            <a:ext cx="10394707" cy="79031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Machine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A5A7E-A091-4445-97F2-BAFE52351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203158"/>
            <a:ext cx="10394707" cy="4178723"/>
          </a:xfrm>
        </p:spPr>
        <p:txBody>
          <a:bodyPr>
            <a:normAutofit fontScale="92500" lnSpcReduction="20000"/>
          </a:bodyPr>
          <a:lstStyle/>
          <a:p>
            <a:r>
              <a:rPr lang="en-IN" cap="none" dirty="0"/>
              <a:t>  </a:t>
            </a: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working on </a:t>
            </a:r>
            <a:r>
              <a:rPr lang="en-IN" sz="3000" cap="none" dirty="0">
                <a:solidFill>
                  <a:schemeClr val="accent4">
                    <a:lumMod val="75000"/>
                  </a:schemeClr>
                </a:solidFill>
                <a:latin typeface="Bernard MT Condensed" panose="02050806060905020404" pitchFamily="18" charset="0"/>
              </a:rPr>
              <a:t>PYTHON</a:t>
            </a:r>
            <a:r>
              <a:rPr lang="en-IN" sz="3000" cap="none" dirty="0">
                <a:solidFill>
                  <a:srgbClr val="B1AA4D"/>
                </a:solidFill>
                <a:latin typeface="Bernard MT Condensed" panose="020508060609050204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LIBRARIES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cap="non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endParaRPr lang="en-IN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cap="non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IN" cap="none" dirty="0"/>
          </a:p>
          <a:p>
            <a:r>
              <a:rPr lang="en-IN" cap="none" dirty="0"/>
              <a:t>       </a:t>
            </a:r>
          </a:p>
          <a:p>
            <a:r>
              <a:rPr lang="en-IN" dirty="0"/>
              <a:t>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0DFF3-0885-45F7-9D16-02CF2AC4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64" y="864764"/>
            <a:ext cx="4399898" cy="4178723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741228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9FAA-8520-4A53-97E0-7098080C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262288"/>
            <a:ext cx="9545854" cy="55585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MACHINE LEARNING ALGORITHMS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AC8B-2726-4D8A-8A50-5BBD6FB6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126156"/>
            <a:ext cx="10394707" cy="4398745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1.DECISION TREE </a:t>
            </a:r>
          </a:p>
          <a:p>
            <a:r>
              <a:rPr lang="en-IN" cap="none" dirty="0"/>
              <a:t> </a:t>
            </a: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Tree diagram which is used for making the branches or 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computer programming and in which the branches represent                                 Fig.1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choices with associated risks, costs, results, or probabilities.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algorithm we can get the values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Fig.1 Decision tree shows Accuracy  - 99.91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Fig.2 shows Average precision-Recall score - 0.56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Area under curve (AUC) - 0.89</a:t>
            </a:r>
          </a:p>
          <a:p>
            <a:r>
              <a:rPr lang="en-IN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                                                                                  Fig.2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9EE03-B72C-45A0-8228-9340B1C7C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29" y="664143"/>
            <a:ext cx="4065069" cy="151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6C542-FF30-4C0F-B6CC-FB44E4BCC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05" y="2893750"/>
            <a:ext cx="3468303" cy="20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63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559</TotalTime>
  <Words>1252</Words>
  <Application>Microsoft Office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Agency FB</vt:lpstr>
      <vt:lpstr>Arial</vt:lpstr>
      <vt:lpstr>Arial Black</vt:lpstr>
      <vt:lpstr>Arial Rounded MT Bold</vt:lpstr>
      <vt:lpstr>Bahnschrift Light Condensed</vt:lpstr>
      <vt:lpstr>Bahnschrift SemiLight</vt:lpstr>
      <vt:lpstr>Bernard MT Condensed</vt:lpstr>
      <vt:lpstr>Britannic Bold</vt:lpstr>
      <vt:lpstr>Calibri</vt:lpstr>
      <vt:lpstr>Calibri Light</vt:lpstr>
      <vt:lpstr>Courier New</vt:lpstr>
      <vt:lpstr>Curlz MT</vt:lpstr>
      <vt:lpstr>Elephant</vt:lpstr>
      <vt:lpstr>Times New Roman</vt:lpstr>
      <vt:lpstr>Wingdings</vt:lpstr>
      <vt:lpstr>Main Event</vt:lpstr>
      <vt:lpstr>Evaluation of various Classification Techniques for credit card fraud detection</vt:lpstr>
      <vt:lpstr>PowerPoint Presentation</vt:lpstr>
      <vt:lpstr>abstract</vt:lpstr>
      <vt:lpstr>Introduction </vt:lpstr>
      <vt:lpstr>Literature survey</vt:lpstr>
      <vt:lpstr>What will be going to do…?</vt:lpstr>
      <vt:lpstr>Dataset</vt:lpstr>
      <vt:lpstr>Machine language</vt:lpstr>
      <vt:lpstr>MACHINE LEARNING ALGORITHMS  </vt:lpstr>
      <vt:lpstr>PowerPoint Presentation</vt:lpstr>
      <vt:lpstr>PowerPoint Presentation</vt:lpstr>
      <vt:lpstr>PowerPoint Presentation</vt:lpstr>
      <vt:lpstr>System requirements </vt:lpstr>
      <vt:lpstr>RESULTS</vt:lpstr>
      <vt:lpstr>PROJECT DEMO</vt:lpstr>
      <vt:lpstr>conclusion</vt:lpstr>
      <vt:lpstr>reference</vt:lpstr>
      <vt:lpstr>Thank you….!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pavan kalivelapalli</dc:creator>
  <cp:lastModifiedBy>susmithamopuri6@gmail.com</cp:lastModifiedBy>
  <cp:revision>40</cp:revision>
  <dcterms:created xsi:type="dcterms:W3CDTF">2021-10-19T15:25:42Z</dcterms:created>
  <dcterms:modified xsi:type="dcterms:W3CDTF">2023-07-20T05:03:47Z</dcterms:modified>
</cp:coreProperties>
</file>