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35476" y="278714"/>
            <a:ext cx="2273046" cy="605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304" y="1535428"/>
            <a:ext cx="8073390" cy="4550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yondlogic.org/" TargetMode="External"/><Relationship Id="rId2" Type="http://schemas.openxmlformats.org/officeDocument/2006/relationships/hyperlink" Target="http://www.arduino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lementztechblog.wordpress.com/" TargetMode="External"/><Relationship Id="rId5" Type="http://schemas.openxmlformats.org/officeDocument/2006/relationships/hyperlink" Target="http://www.elementzonline.com/" TargetMode="External"/><Relationship Id="rId4" Type="http://schemas.openxmlformats.org/officeDocument/2006/relationships/hyperlink" Target="http://www.wikipedia.org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1916" y="1922144"/>
            <a:ext cx="5900420" cy="12325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033905" marR="5080" indent="-2021205">
              <a:lnSpc>
                <a:spcPts val="4710"/>
              </a:lnSpc>
              <a:spcBef>
                <a:spcPts val="280"/>
              </a:spcBef>
            </a:pPr>
            <a:r>
              <a:rPr sz="4000" spc="-5" dirty="0"/>
              <a:t>OBS</a:t>
            </a:r>
            <a:r>
              <a:rPr sz="4000" spc="-310" dirty="0"/>
              <a:t>T</a:t>
            </a:r>
            <a:r>
              <a:rPr sz="4000" spc="-5" dirty="0"/>
              <a:t>ACLE</a:t>
            </a:r>
            <a:r>
              <a:rPr sz="4000" spc="-225" dirty="0"/>
              <a:t> </a:t>
            </a:r>
            <a:r>
              <a:rPr sz="4000" spc="-525" dirty="0"/>
              <a:t>A</a:t>
            </a:r>
            <a:r>
              <a:rPr sz="4000" spc="-95" dirty="0"/>
              <a:t>V</a:t>
            </a:r>
            <a:r>
              <a:rPr sz="4000" spc="-5" dirty="0"/>
              <a:t>OIDAN</a:t>
            </a:r>
            <a:r>
              <a:rPr sz="4000" spc="-25" dirty="0"/>
              <a:t>C</a:t>
            </a:r>
            <a:r>
              <a:rPr sz="4000" spc="-5" dirty="0"/>
              <a:t>E  ROBOT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27431"/>
            <a:ext cx="1815464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Features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56235" indent="-342900">
              <a:lnSpc>
                <a:spcPct val="100000"/>
              </a:lnSpc>
              <a:spcBef>
                <a:spcPts val="439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pc="-5" dirty="0"/>
              <a:t>Compact</a:t>
            </a:r>
            <a:r>
              <a:rPr spc="-25" dirty="0"/>
              <a:t> </a:t>
            </a:r>
            <a:r>
              <a:rPr spc="-5" dirty="0"/>
              <a:t>and</a:t>
            </a:r>
            <a:r>
              <a:rPr spc="-15" dirty="0"/>
              <a:t> </a:t>
            </a:r>
            <a:r>
              <a:rPr dirty="0"/>
              <a:t>light</a:t>
            </a:r>
            <a:r>
              <a:rPr spc="-35" dirty="0"/>
              <a:t> </a:t>
            </a:r>
            <a:r>
              <a:rPr spc="-5" dirty="0"/>
              <a:t>weight</a:t>
            </a:r>
          </a:p>
          <a:p>
            <a:pPr marL="356235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pc="-5" dirty="0"/>
              <a:t>High</a:t>
            </a:r>
            <a:r>
              <a:rPr dirty="0"/>
              <a:t> </a:t>
            </a:r>
            <a:r>
              <a:rPr spc="-5" dirty="0"/>
              <a:t>sensitivity</a:t>
            </a:r>
            <a:r>
              <a:rPr spc="-15" dirty="0"/>
              <a:t> </a:t>
            </a:r>
            <a:r>
              <a:rPr spc="-5" dirty="0"/>
              <a:t>and high</a:t>
            </a:r>
            <a:r>
              <a:rPr dirty="0"/>
              <a:t> </a:t>
            </a:r>
            <a:r>
              <a:rPr spc="-5" dirty="0"/>
              <a:t>pressure</a:t>
            </a:r>
          </a:p>
          <a:p>
            <a:pPr marL="356235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pc="-5" dirty="0"/>
              <a:t>High</a:t>
            </a:r>
            <a:r>
              <a:rPr spc="-25" dirty="0"/>
              <a:t> </a:t>
            </a:r>
            <a:r>
              <a:rPr spc="-5" dirty="0"/>
              <a:t>reliability</a:t>
            </a:r>
          </a:p>
          <a:p>
            <a:pPr marL="356235" indent="-342900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pc="-5" dirty="0"/>
              <a:t>Power consumption of</a:t>
            </a:r>
            <a:r>
              <a:rPr spc="-10" dirty="0"/>
              <a:t> </a:t>
            </a:r>
            <a:r>
              <a:rPr spc="-15" dirty="0"/>
              <a:t>20mA</a:t>
            </a:r>
          </a:p>
          <a:p>
            <a:pPr marL="356235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pc="-5" dirty="0"/>
              <a:t>Pulse</a:t>
            </a:r>
            <a:r>
              <a:rPr spc="-30" dirty="0"/>
              <a:t> </a:t>
            </a:r>
            <a:r>
              <a:rPr dirty="0"/>
              <a:t>in/out</a:t>
            </a:r>
            <a:r>
              <a:rPr spc="-35" dirty="0"/>
              <a:t> </a:t>
            </a:r>
            <a:r>
              <a:rPr spc="-5" dirty="0"/>
              <a:t>communication</a:t>
            </a:r>
          </a:p>
          <a:p>
            <a:pPr marL="356235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pc="-5" dirty="0"/>
              <a:t>Narrow acceptance</a:t>
            </a:r>
            <a:r>
              <a:rPr spc="-25" dirty="0"/>
              <a:t> </a:t>
            </a:r>
            <a:r>
              <a:rPr spc="-5" dirty="0"/>
              <a:t>angle</a:t>
            </a:r>
          </a:p>
          <a:p>
            <a:pPr marL="356235" marR="6985" indent="-342900">
              <a:lnSpc>
                <a:spcPts val="3020"/>
              </a:lnSpc>
              <a:spcBef>
                <a:spcPts val="725"/>
              </a:spcBef>
              <a:buFont typeface="Arial MT"/>
              <a:buChar char="•"/>
              <a:tabLst>
                <a:tab pos="355600" algn="l"/>
                <a:tab pos="356235" algn="l"/>
                <a:tab pos="1817370" algn="l"/>
                <a:tab pos="2870835" algn="l"/>
                <a:tab pos="4765675" algn="l"/>
                <a:tab pos="6440805" algn="l"/>
              </a:tabLst>
            </a:pPr>
            <a:r>
              <a:rPr spc="-5" dirty="0"/>
              <a:t>P</a:t>
            </a:r>
            <a:r>
              <a:rPr dirty="0"/>
              <a:t>r</a:t>
            </a:r>
            <a:r>
              <a:rPr spc="-5" dirty="0"/>
              <a:t>o</a:t>
            </a:r>
            <a:r>
              <a:rPr dirty="0"/>
              <a:t>v</a:t>
            </a:r>
            <a:r>
              <a:rPr spc="-5" dirty="0"/>
              <a:t>i</a:t>
            </a:r>
            <a:r>
              <a:rPr dirty="0"/>
              <a:t>d</a:t>
            </a:r>
            <a:r>
              <a:rPr spc="-5" dirty="0"/>
              <a:t>es</a:t>
            </a:r>
            <a:r>
              <a:rPr dirty="0"/>
              <a:t>	</a:t>
            </a:r>
            <a:r>
              <a:rPr spc="-5" dirty="0"/>
              <a:t>exa</a:t>
            </a:r>
            <a:r>
              <a:rPr spc="-20" dirty="0"/>
              <a:t>c</a:t>
            </a:r>
            <a:r>
              <a:rPr spc="-5" dirty="0"/>
              <a:t>t,</a:t>
            </a:r>
            <a:r>
              <a:rPr dirty="0"/>
              <a:t>	non</a:t>
            </a:r>
            <a:r>
              <a:rPr spc="-5" dirty="0"/>
              <a:t>-con</a:t>
            </a:r>
            <a:r>
              <a:rPr dirty="0"/>
              <a:t>t</a:t>
            </a:r>
            <a:r>
              <a:rPr spc="-5" dirty="0"/>
              <a:t>a</a:t>
            </a:r>
            <a:r>
              <a:rPr spc="-20" dirty="0"/>
              <a:t>c</a:t>
            </a:r>
            <a:r>
              <a:rPr spc="-5" dirty="0"/>
              <a:t>t</a:t>
            </a:r>
            <a:r>
              <a:rPr dirty="0"/>
              <a:t>	</a:t>
            </a:r>
            <a:r>
              <a:rPr spc="-5" dirty="0"/>
              <a:t>separation</a:t>
            </a:r>
            <a:r>
              <a:rPr dirty="0"/>
              <a:t>	</a:t>
            </a:r>
            <a:r>
              <a:rPr spc="-5" dirty="0"/>
              <a:t>esti</a:t>
            </a:r>
            <a:r>
              <a:rPr spc="-20" dirty="0"/>
              <a:t>m</a:t>
            </a:r>
            <a:r>
              <a:rPr spc="-5" dirty="0"/>
              <a:t>atio</a:t>
            </a:r>
            <a:r>
              <a:rPr dirty="0"/>
              <a:t>n</a:t>
            </a:r>
            <a:r>
              <a:rPr spc="-5" dirty="0"/>
              <a:t>s  within</a:t>
            </a:r>
            <a:r>
              <a:rPr spc="-20" dirty="0"/>
              <a:t> </a:t>
            </a:r>
            <a:r>
              <a:rPr spc="-5" dirty="0"/>
              <a:t>2cm</a:t>
            </a:r>
            <a:r>
              <a:rPr spc="5" dirty="0"/>
              <a:t>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5" dirty="0"/>
              <a:t>3m</a:t>
            </a:r>
          </a:p>
          <a:p>
            <a:pPr marL="356235" marR="5080" indent="-342900">
              <a:lnSpc>
                <a:spcPts val="3020"/>
              </a:lnSpc>
              <a:spcBef>
                <a:spcPts val="680"/>
              </a:spcBef>
              <a:buFont typeface="Arial MT"/>
              <a:buChar char="•"/>
              <a:tabLst>
                <a:tab pos="355600" algn="l"/>
                <a:tab pos="356235" algn="l"/>
                <a:tab pos="1263015" algn="l"/>
                <a:tab pos="2363470" algn="l"/>
                <a:tab pos="3422650" algn="l"/>
                <a:tab pos="3775075" algn="l"/>
                <a:tab pos="4875530" algn="l"/>
                <a:tab pos="5306695" algn="l"/>
                <a:tab pos="6564630" algn="l"/>
                <a:tab pos="7902575" algn="l"/>
              </a:tabLst>
            </a:pPr>
            <a:r>
              <a:rPr dirty="0"/>
              <a:t>3</a:t>
            </a:r>
            <a:r>
              <a:rPr spc="-5" dirty="0"/>
              <a:t>-pin</a:t>
            </a:r>
            <a:r>
              <a:rPr dirty="0"/>
              <a:t>	</a:t>
            </a:r>
            <a:r>
              <a:rPr spc="-5" dirty="0"/>
              <a:t>he</a:t>
            </a:r>
            <a:r>
              <a:rPr spc="-25" dirty="0"/>
              <a:t>a</a:t>
            </a:r>
            <a:r>
              <a:rPr spc="-5" dirty="0"/>
              <a:t>der</a:t>
            </a:r>
            <a:r>
              <a:rPr dirty="0"/>
              <a:t>	</a:t>
            </a:r>
            <a:r>
              <a:rPr spc="-25" dirty="0"/>
              <a:t>m</a:t>
            </a:r>
            <a:r>
              <a:rPr spc="-5" dirty="0"/>
              <a:t>akes</a:t>
            </a:r>
            <a:r>
              <a:rPr dirty="0"/>
              <a:t>	</a:t>
            </a:r>
            <a:r>
              <a:rPr spc="-5" dirty="0"/>
              <a:t>it</a:t>
            </a:r>
            <a:r>
              <a:rPr dirty="0"/>
              <a:t>	</a:t>
            </a:r>
            <a:r>
              <a:rPr spc="-5" dirty="0"/>
              <a:t>si</a:t>
            </a:r>
            <a:r>
              <a:rPr spc="-20" dirty="0"/>
              <a:t>m</a:t>
            </a:r>
            <a:r>
              <a:rPr spc="-5" dirty="0"/>
              <a:t>ple</a:t>
            </a:r>
            <a:r>
              <a:rPr dirty="0"/>
              <a:t>	</a:t>
            </a:r>
            <a:r>
              <a:rPr spc="-5" dirty="0"/>
              <a:t>to</a:t>
            </a:r>
            <a:r>
              <a:rPr dirty="0"/>
              <a:t>	</a:t>
            </a:r>
            <a:r>
              <a:rPr spc="-5" dirty="0"/>
              <a:t>conn</a:t>
            </a:r>
            <a:r>
              <a:rPr spc="-20" dirty="0"/>
              <a:t>e</a:t>
            </a:r>
            <a:r>
              <a:rPr spc="-5" dirty="0"/>
              <a:t>ct</a:t>
            </a:r>
            <a:r>
              <a:rPr dirty="0"/>
              <a:t>	</a:t>
            </a:r>
            <a:r>
              <a:rPr spc="-5" dirty="0"/>
              <a:t>ut</a:t>
            </a:r>
            <a:r>
              <a:rPr dirty="0"/>
              <a:t>i</a:t>
            </a:r>
            <a:r>
              <a:rPr spc="-20" dirty="0"/>
              <a:t>l</a:t>
            </a:r>
            <a:r>
              <a:rPr spc="-5" dirty="0"/>
              <a:t>izi</a:t>
            </a:r>
            <a:r>
              <a:rPr spc="-15" dirty="0"/>
              <a:t>n</a:t>
            </a:r>
            <a:r>
              <a:rPr spc="-5" dirty="0"/>
              <a:t>g</a:t>
            </a:r>
            <a:r>
              <a:rPr dirty="0"/>
              <a:t>	</a:t>
            </a:r>
            <a:r>
              <a:rPr spc="-5" dirty="0"/>
              <a:t>a  servo</a:t>
            </a:r>
            <a:r>
              <a:rPr spc="-15" dirty="0"/>
              <a:t> </a:t>
            </a:r>
            <a:r>
              <a:rPr spc="-5" dirty="0"/>
              <a:t>development</a:t>
            </a:r>
            <a:r>
              <a:rPr spc="-10" dirty="0"/>
              <a:t> </a:t>
            </a:r>
            <a:r>
              <a:rPr spc="-5" dirty="0"/>
              <a:t>link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201" y="1110491"/>
            <a:ext cx="7112331" cy="39218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3189" y="278714"/>
            <a:ext cx="535813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DC</a:t>
            </a:r>
            <a:r>
              <a:rPr spc="-15" dirty="0"/>
              <a:t> </a:t>
            </a:r>
            <a:r>
              <a:rPr dirty="0"/>
              <a:t>Motor</a:t>
            </a:r>
            <a:r>
              <a:rPr spc="-105" dirty="0"/>
              <a:t> </a:t>
            </a:r>
            <a:r>
              <a:rPr dirty="0"/>
              <a:t>Driver(L293D)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2708"/>
            <a:ext cx="6938645" cy="24034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L293D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has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quadruple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high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current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half-H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drivers.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30" dirty="0">
                <a:latin typeface="Times New Roman"/>
                <a:cs typeface="Times New Roman"/>
              </a:rPr>
              <a:t>Wide</a:t>
            </a:r>
            <a:r>
              <a:rPr sz="2600" spc="-25" dirty="0">
                <a:latin typeface="Times New Roman"/>
                <a:cs typeface="Times New Roman"/>
              </a:rPr>
              <a:t> Supply-Voltage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Range: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4.5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to</a:t>
            </a:r>
            <a:r>
              <a:rPr sz="2600" dirty="0">
                <a:latin typeface="Times New Roman"/>
                <a:cs typeface="Times New Roman"/>
              </a:rPr>
              <a:t> 36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Times New Roman"/>
                <a:cs typeface="Times New Roman"/>
              </a:rPr>
              <a:t>High-Noise-Immunity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Inputs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Outp</a:t>
            </a:r>
            <a:r>
              <a:rPr sz="2600" spc="10" dirty="0">
                <a:latin typeface="Times New Roman"/>
                <a:cs typeface="Times New Roman"/>
              </a:rPr>
              <a:t>u</a:t>
            </a:r>
            <a:r>
              <a:rPr sz="2600" dirty="0">
                <a:latin typeface="Times New Roman"/>
                <a:cs typeface="Times New Roman"/>
              </a:rPr>
              <a:t>t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Current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600</a:t>
            </a:r>
            <a:r>
              <a:rPr sz="2600" spc="-15" dirty="0">
                <a:latin typeface="Times New Roman"/>
                <a:cs typeface="Times New Roman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Per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Chan</a:t>
            </a:r>
            <a:r>
              <a:rPr sz="2600" spc="5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el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Peak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</a:t>
            </a:r>
            <a:r>
              <a:rPr sz="2600" spc="5" dirty="0">
                <a:latin typeface="Times New Roman"/>
                <a:cs typeface="Times New Roman"/>
              </a:rPr>
              <a:t>u</a:t>
            </a:r>
            <a:r>
              <a:rPr sz="2600" dirty="0">
                <a:latin typeface="Times New Roman"/>
                <a:cs typeface="Times New Roman"/>
              </a:rPr>
              <a:t>tp</a:t>
            </a:r>
            <a:r>
              <a:rPr sz="2600" spc="5" dirty="0">
                <a:latin typeface="Times New Roman"/>
                <a:cs typeface="Times New Roman"/>
              </a:rPr>
              <a:t>u</a:t>
            </a:r>
            <a:r>
              <a:rPr sz="2600" dirty="0">
                <a:latin typeface="Times New Roman"/>
                <a:cs typeface="Times New Roman"/>
              </a:rPr>
              <a:t>t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</a:t>
            </a:r>
            <a:r>
              <a:rPr sz="2600" spc="5" dirty="0">
                <a:latin typeface="Times New Roman"/>
                <a:cs typeface="Times New Roman"/>
              </a:rPr>
              <a:t>u</a:t>
            </a:r>
            <a:r>
              <a:rPr sz="2600" dirty="0">
                <a:latin typeface="Times New Roman"/>
                <a:cs typeface="Times New Roman"/>
              </a:rPr>
              <a:t>rr</a:t>
            </a:r>
            <a:r>
              <a:rPr sz="2600" spc="-15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nt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1</a:t>
            </a:r>
            <a:r>
              <a:rPr sz="2600" spc="-5" dirty="0">
                <a:latin typeface="Times New Roman"/>
                <a:cs typeface="Times New Roman"/>
              </a:rPr>
              <a:t>.</a:t>
            </a:r>
            <a:r>
              <a:rPr sz="2600" spc="5" dirty="0">
                <a:latin typeface="Times New Roman"/>
                <a:cs typeface="Times New Roman"/>
              </a:rPr>
              <a:t>2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Per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</a:t>
            </a:r>
            <a:r>
              <a:rPr sz="2600" spc="5" dirty="0">
                <a:latin typeface="Times New Roman"/>
                <a:cs typeface="Times New Roman"/>
              </a:rPr>
              <a:t>h</a:t>
            </a:r>
            <a:r>
              <a:rPr sz="2600" dirty="0">
                <a:latin typeface="Times New Roman"/>
                <a:cs typeface="Times New Roman"/>
              </a:rPr>
              <a:t>an</a:t>
            </a:r>
            <a:r>
              <a:rPr sz="2600" spc="5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e</a:t>
            </a:r>
            <a:r>
              <a:rPr sz="2600" spc="-5" dirty="0">
                <a:latin typeface="Times New Roman"/>
                <a:cs typeface="Times New Roman"/>
              </a:rPr>
              <a:t>l</a:t>
            </a:r>
            <a:r>
              <a:rPr sz="260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78714"/>
            <a:ext cx="266827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Pin</a:t>
            </a:r>
            <a:r>
              <a:rPr spc="-85" dirty="0"/>
              <a:t> </a:t>
            </a:r>
            <a:r>
              <a:rPr dirty="0"/>
              <a:t>Diagram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5066" y="1219200"/>
            <a:ext cx="4445938" cy="51873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78714"/>
            <a:ext cx="343662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Circuit</a:t>
            </a:r>
            <a:r>
              <a:rPr spc="-90" dirty="0"/>
              <a:t> </a:t>
            </a:r>
            <a:r>
              <a:rPr dirty="0"/>
              <a:t>Diagram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7966" y="1737360"/>
            <a:ext cx="6160061" cy="47396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2246" y="278714"/>
            <a:ext cx="215836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DC</a:t>
            </a:r>
            <a:r>
              <a:rPr spc="-85" dirty="0"/>
              <a:t> </a:t>
            </a:r>
            <a:r>
              <a:rPr dirty="0"/>
              <a:t>Motor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5391"/>
            <a:ext cx="6847840" cy="200278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10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200RPM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12V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DC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motors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Gearbox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6mm </a:t>
            </a:r>
            <a:r>
              <a:rPr sz="2800" spc="-5" dirty="0">
                <a:latin typeface="Times New Roman"/>
                <a:cs typeface="Times New Roman"/>
              </a:rPr>
              <a:t>shaft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diameter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internal hole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No-Load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Current=60mA(max)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Load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Current=300mA(max)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0600" y="3506189"/>
            <a:ext cx="4059789" cy="28946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1914" y="278714"/>
            <a:ext cx="290068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Power</a:t>
            </a:r>
            <a:r>
              <a:rPr spc="-165" dirty="0"/>
              <a:t> </a:t>
            </a:r>
            <a:r>
              <a:rPr dirty="0"/>
              <a:t>Supply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624726"/>
            <a:ext cx="8101467" cy="454110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522" y="292430"/>
            <a:ext cx="30784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Software</a:t>
            </a:r>
            <a:r>
              <a:rPr sz="3600" spc="-80" dirty="0"/>
              <a:t> </a:t>
            </a:r>
            <a:r>
              <a:rPr sz="3600" dirty="0"/>
              <a:t>Used..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19833"/>
            <a:ext cx="7181215" cy="3002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Arduino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IDE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4700">
              <a:latin typeface="Times New Roman"/>
              <a:cs typeface="Times New Roman"/>
            </a:endParaRPr>
          </a:p>
          <a:p>
            <a:pPr marL="902969">
              <a:lnSpc>
                <a:spcPct val="100000"/>
              </a:lnSpc>
              <a:spcBef>
                <a:spcPts val="5"/>
              </a:spcBef>
            </a:pPr>
            <a:r>
              <a:rPr sz="3600" b="1" spc="-5" dirty="0">
                <a:latin typeface="Times New Roman"/>
                <a:cs typeface="Times New Roman"/>
              </a:rPr>
              <a:t>Programming</a:t>
            </a:r>
            <a:r>
              <a:rPr sz="3600" b="1" spc="-3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Languages</a:t>
            </a:r>
            <a:r>
              <a:rPr sz="3600" b="1" spc="-4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Used..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1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Embedded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C/C++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1810" y="466166"/>
            <a:ext cx="30416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Applications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22895"/>
            <a:ext cx="5518785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Especially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military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applications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60" dirty="0">
                <a:latin typeface="Times New Roman"/>
                <a:cs typeface="Times New Roman"/>
              </a:rPr>
              <a:t>Vacuum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Cleaner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Auto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parking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assistance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7154" y="512191"/>
            <a:ext cx="2870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Future</a:t>
            </a:r>
            <a:r>
              <a:rPr sz="4000" spc="-125" dirty="0"/>
              <a:t> </a:t>
            </a:r>
            <a:r>
              <a:rPr sz="4000" spc="-60" dirty="0"/>
              <a:t>Work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22895"/>
            <a:ext cx="4998720" cy="119634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Adding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Camera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  <a:tab pos="4124325" algn="l"/>
              </a:tabLst>
            </a:pPr>
            <a:r>
              <a:rPr sz="3200" dirty="0">
                <a:latin typeface="Times New Roman"/>
                <a:cs typeface="Times New Roman"/>
              </a:rPr>
              <a:t>Us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 fire fighting	r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b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9950" y="287858"/>
            <a:ext cx="23266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Overview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22895"/>
            <a:ext cx="4335780" cy="412369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Introduction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Block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Diagram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Hardware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Requirements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Software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used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Applications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Future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Times New Roman"/>
                <a:cs typeface="Times New Roman"/>
              </a:rPr>
              <a:t>Work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References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Refe</a:t>
            </a:r>
            <a:r>
              <a:rPr spc="-65" dirty="0"/>
              <a:t>r</a:t>
            </a:r>
            <a:r>
              <a:rPr dirty="0"/>
              <a:t>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75282"/>
            <a:ext cx="6772909" cy="38309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www.arduino.org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69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www.beyondlogic.org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69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www.wikipedia.org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69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www.elementzonline.com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685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ww</a:t>
            </a:r>
            <a:r>
              <a:rPr sz="3200" u="heavy" spc="-2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w</a:t>
            </a:r>
            <a:r>
              <a:rPr sz="32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.el</a:t>
            </a:r>
            <a:r>
              <a:rPr sz="3200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e</a:t>
            </a:r>
            <a:r>
              <a:rPr sz="32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mentztechblog</a:t>
            </a:r>
            <a:r>
              <a:rPr sz="32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.</a:t>
            </a:r>
            <a:r>
              <a:rPr sz="32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wordp</a:t>
            </a:r>
            <a:r>
              <a:rPr sz="32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r</a:t>
            </a:r>
            <a:r>
              <a:rPr sz="32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ess</a:t>
            </a:r>
            <a:r>
              <a:rPr sz="3200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.</a:t>
            </a:r>
            <a:r>
              <a:rPr sz="32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com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4838" y="2592400"/>
            <a:ext cx="35083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Questions????</a:t>
            </a:r>
            <a:endParaRPr sz="4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3639" y="2671648"/>
            <a:ext cx="31248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THANK</a:t>
            </a:r>
            <a:r>
              <a:rPr sz="4000" spc="-215" dirty="0"/>
              <a:t> </a:t>
            </a:r>
            <a:r>
              <a:rPr sz="4000" spc="-5" dirty="0"/>
              <a:t>YOU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1142" y="466166"/>
            <a:ext cx="30619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Int</a:t>
            </a:r>
            <a:r>
              <a:rPr sz="4400" spc="-85" dirty="0"/>
              <a:t>r</a:t>
            </a:r>
            <a:r>
              <a:rPr sz="4400" dirty="0"/>
              <a:t>oduction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21358"/>
            <a:ext cx="8072120" cy="2640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62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  <a:tab pos="1053465" algn="l"/>
                <a:tab pos="2317115" algn="l"/>
                <a:tab pos="3837940" algn="l"/>
                <a:tab pos="5085080" algn="l"/>
                <a:tab pos="5488940" algn="l"/>
                <a:tab pos="6280150" algn="l"/>
                <a:tab pos="6847205" algn="l"/>
              </a:tabLst>
            </a:pPr>
            <a:r>
              <a:rPr sz="2600" dirty="0">
                <a:latin typeface="Times New Roman"/>
                <a:cs typeface="Times New Roman"/>
              </a:rPr>
              <a:t>The	ob</a:t>
            </a:r>
            <a:r>
              <a:rPr sz="2600" spc="-10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t</a:t>
            </a:r>
            <a:r>
              <a:rPr sz="2600" spc="-15" dirty="0">
                <a:latin typeface="Times New Roman"/>
                <a:cs typeface="Times New Roman"/>
              </a:rPr>
              <a:t>a</a:t>
            </a:r>
            <a:r>
              <a:rPr sz="2600" spc="-20" dirty="0">
                <a:latin typeface="Times New Roman"/>
                <a:cs typeface="Times New Roman"/>
              </a:rPr>
              <a:t>c</a:t>
            </a:r>
            <a:r>
              <a:rPr sz="2600" dirty="0">
                <a:latin typeface="Times New Roman"/>
                <a:cs typeface="Times New Roman"/>
              </a:rPr>
              <a:t>le	avo</a:t>
            </a:r>
            <a:r>
              <a:rPr sz="2600" spc="-15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d</a:t>
            </a:r>
            <a:r>
              <a:rPr sz="2600" spc="-15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n</a:t>
            </a:r>
            <a:r>
              <a:rPr sz="2600" spc="-15" dirty="0">
                <a:latin typeface="Times New Roman"/>
                <a:cs typeface="Times New Roman"/>
              </a:rPr>
              <a:t>c</a:t>
            </a:r>
            <a:r>
              <a:rPr sz="2600" dirty="0">
                <a:latin typeface="Times New Roman"/>
                <a:cs typeface="Times New Roman"/>
              </a:rPr>
              <a:t>e	r</a:t>
            </a:r>
            <a:r>
              <a:rPr sz="2600" spc="-15" dirty="0">
                <a:latin typeface="Times New Roman"/>
                <a:cs typeface="Times New Roman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bot</a:t>
            </a:r>
            <a:r>
              <a:rPr sz="2600" spc="-15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cs	</a:t>
            </a:r>
            <a:r>
              <a:rPr sz="2600" spc="-5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s	used	</a:t>
            </a:r>
            <a:r>
              <a:rPr sz="2600" spc="-20" dirty="0">
                <a:latin typeface="Times New Roman"/>
                <a:cs typeface="Times New Roman"/>
              </a:rPr>
              <a:t>f</a:t>
            </a:r>
            <a:r>
              <a:rPr sz="2600" dirty="0">
                <a:latin typeface="Times New Roman"/>
                <a:cs typeface="Times New Roman"/>
              </a:rPr>
              <a:t>or	det</a:t>
            </a:r>
            <a:r>
              <a:rPr sz="2600" spc="-15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c</a:t>
            </a:r>
            <a:r>
              <a:rPr sz="2600" spc="-15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i</a:t>
            </a:r>
            <a:r>
              <a:rPr sz="2600" spc="-15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g  </a:t>
            </a:r>
            <a:r>
              <a:rPr sz="2600" spc="-5" dirty="0">
                <a:latin typeface="Times New Roman"/>
                <a:cs typeface="Times New Roman"/>
              </a:rPr>
              <a:t>obstacles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avoiding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collision.</a:t>
            </a:r>
            <a:endParaRPr sz="26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  <a:tab pos="1079500" algn="l"/>
                <a:tab pos="2152015" algn="l"/>
                <a:tab pos="2637155" algn="l"/>
                <a:tab pos="3928110" algn="l"/>
                <a:tab pos="5476875" algn="l"/>
                <a:tab pos="6382385" algn="l"/>
                <a:tab pos="7654925" algn="l"/>
              </a:tabLst>
            </a:pPr>
            <a:r>
              <a:rPr sz="2600" dirty="0">
                <a:latin typeface="Times New Roman"/>
                <a:cs typeface="Times New Roman"/>
              </a:rPr>
              <a:t>The	desi</a:t>
            </a:r>
            <a:r>
              <a:rPr sz="2600" spc="-15" dirty="0">
                <a:latin typeface="Times New Roman"/>
                <a:cs typeface="Times New Roman"/>
              </a:rPr>
              <a:t>g</a:t>
            </a:r>
            <a:r>
              <a:rPr sz="2600" dirty="0">
                <a:latin typeface="Times New Roman"/>
                <a:cs typeface="Times New Roman"/>
              </a:rPr>
              <a:t>n	</a:t>
            </a:r>
            <a:r>
              <a:rPr sz="2600" spc="5" dirty="0">
                <a:latin typeface="Times New Roman"/>
                <a:cs typeface="Times New Roman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f	obs</a:t>
            </a:r>
            <a:r>
              <a:rPr sz="2600" spc="-10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c</a:t>
            </a:r>
            <a:r>
              <a:rPr sz="2600" dirty="0">
                <a:latin typeface="Times New Roman"/>
                <a:cs typeface="Times New Roman"/>
              </a:rPr>
              <a:t>le	av</a:t>
            </a:r>
            <a:r>
              <a:rPr sz="2600" spc="5" dirty="0">
                <a:latin typeface="Times New Roman"/>
                <a:cs typeface="Times New Roman"/>
              </a:rPr>
              <a:t>o</a:t>
            </a:r>
            <a:r>
              <a:rPr sz="2600" spc="-20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d</a:t>
            </a:r>
            <a:r>
              <a:rPr sz="2600" spc="-15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nce	</a:t>
            </a:r>
            <a:r>
              <a:rPr sz="2600" spc="-20" dirty="0">
                <a:latin typeface="Times New Roman"/>
                <a:cs typeface="Times New Roman"/>
              </a:rPr>
              <a:t>r</a:t>
            </a:r>
            <a:r>
              <a:rPr sz="2600" dirty="0">
                <a:latin typeface="Times New Roman"/>
                <a:cs typeface="Times New Roman"/>
              </a:rPr>
              <a:t>obot	re</a:t>
            </a:r>
            <a:r>
              <a:rPr sz="2600" spc="-15" dirty="0">
                <a:latin typeface="Times New Roman"/>
                <a:cs typeface="Times New Roman"/>
              </a:rPr>
              <a:t>q</a:t>
            </a:r>
            <a:r>
              <a:rPr sz="2600" dirty="0">
                <a:latin typeface="Times New Roman"/>
                <a:cs typeface="Times New Roman"/>
              </a:rPr>
              <a:t>uires	the  integration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many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sensors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according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 </a:t>
            </a:r>
            <a:r>
              <a:rPr sz="2600" spc="-5" dirty="0">
                <a:latin typeface="Times New Roman"/>
                <a:cs typeface="Times New Roman"/>
              </a:rPr>
              <a:t>their task.</a:t>
            </a:r>
            <a:endParaRPr sz="2600">
              <a:latin typeface="Times New Roman"/>
              <a:cs typeface="Times New Roman"/>
            </a:endParaRPr>
          </a:p>
          <a:p>
            <a:pPr marL="355600" marR="6985" indent="-342900">
              <a:lnSpc>
                <a:spcPts val="361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  <a:tab pos="355600" algn="l"/>
                <a:tab pos="1861185" algn="l"/>
                <a:tab pos="2837180" algn="l"/>
                <a:tab pos="3187700" algn="l"/>
                <a:tab pos="3959860" algn="l"/>
                <a:tab pos="5120005" algn="l"/>
                <a:tab pos="5634990" algn="l"/>
                <a:tab pos="6847205" algn="l"/>
              </a:tabLst>
            </a:pPr>
            <a:r>
              <a:rPr sz="2600" dirty="0">
                <a:latin typeface="Times New Roman"/>
                <a:cs typeface="Times New Roman"/>
              </a:rPr>
              <a:t>Ultr</a:t>
            </a:r>
            <a:r>
              <a:rPr sz="2600" spc="-15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sonic	s</a:t>
            </a:r>
            <a:r>
              <a:rPr sz="2600" spc="-15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nsor	</a:t>
            </a:r>
            <a:r>
              <a:rPr sz="2600" spc="-5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s	</a:t>
            </a:r>
            <a:r>
              <a:rPr sz="2600" spc="-15" dirty="0">
                <a:latin typeface="Times New Roman"/>
                <a:cs typeface="Times New Roman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ost	su</a:t>
            </a:r>
            <a:r>
              <a:rPr sz="2600" spc="5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t</a:t>
            </a:r>
            <a:r>
              <a:rPr sz="2600" spc="-10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ble	for	o</a:t>
            </a:r>
            <a:r>
              <a:rPr sz="2600" spc="10" dirty="0">
                <a:latin typeface="Times New Roman"/>
                <a:cs typeface="Times New Roman"/>
              </a:rPr>
              <a:t>b</a:t>
            </a:r>
            <a:r>
              <a:rPr sz="2600" spc="-20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t</a:t>
            </a:r>
            <a:r>
              <a:rPr sz="2600" spc="-10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c</a:t>
            </a:r>
            <a:r>
              <a:rPr sz="2600" spc="-10" dirty="0">
                <a:latin typeface="Times New Roman"/>
                <a:cs typeface="Times New Roman"/>
              </a:rPr>
              <a:t>l</a:t>
            </a:r>
            <a:r>
              <a:rPr sz="2600" dirty="0">
                <a:latin typeface="Times New Roman"/>
                <a:cs typeface="Times New Roman"/>
              </a:rPr>
              <a:t>e	dete</a:t>
            </a:r>
            <a:r>
              <a:rPr sz="2600" spc="-15" dirty="0">
                <a:latin typeface="Times New Roman"/>
                <a:cs typeface="Times New Roman"/>
              </a:rPr>
              <a:t>c</a:t>
            </a:r>
            <a:r>
              <a:rPr sz="2600" dirty="0">
                <a:latin typeface="Times New Roman"/>
                <a:cs typeface="Times New Roman"/>
              </a:rPr>
              <a:t>t</a:t>
            </a:r>
            <a:r>
              <a:rPr sz="2600" spc="-10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on  and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low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cost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has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high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ranging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capability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6173" y="499998"/>
            <a:ext cx="3311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Block</a:t>
            </a:r>
            <a:r>
              <a:rPr sz="4000" spc="-60" dirty="0"/>
              <a:t> </a:t>
            </a:r>
            <a:r>
              <a:rPr sz="4000" spc="-5" dirty="0"/>
              <a:t>Diagram</a:t>
            </a:r>
            <a:endParaRPr sz="4000"/>
          </a:p>
        </p:txBody>
      </p:sp>
      <p:pic>
        <p:nvPicPr>
          <p:cNvPr id="1026" name="Picture 2" descr="D:\project 2022 to 2023\OBSTACLE AVOIDANCE ROBOT\obstacle robot blockdiagra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828800"/>
            <a:ext cx="5686425" cy="3743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9829" y="275666"/>
            <a:ext cx="57867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Hardware</a:t>
            </a:r>
            <a:r>
              <a:rPr sz="4400" spc="-70" dirty="0"/>
              <a:t> </a:t>
            </a:r>
            <a:r>
              <a:rPr sz="4400" spc="-15" dirty="0"/>
              <a:t>requirements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35391"/>
            <a:ext cx="4540885" cy="313355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Arduino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Uno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Ultrasonic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sensor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(HC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SR04)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DC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Motor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>
                <a:latin typeface="Times New Roman"/>
                <a:cs typeface="Times New Roman"/>
              </a:rPr>
              <a:t>Driver</a:t>
            </a:r>
            <a:r>
              <a:rPr sz="2800">
                <a:latin typeface="Times New Roman"/>
                <a:cs typeface="Times New Roman"/>
              </a:rPr>
              <a:t> </a:t>
            </a:r>
            <a:r>
              <a:rPr sz="2800" spc="-5" smtClean="0">
                <a:latin typeface="Times New Roman"/>
                <a:cs typeface="Times New Roman"/>
              </a:rPr>
              <a:t>L29</a:t>
            </a:r>
            <a:r>
              <a:rPr lang="en-IN" sz="2800" spc="-5" dirty="0" smtClean="0">
                <a:latin typeface="Times New Roman"/>
                <a:cs typeface="Times New Roman"/>
              </a:rPr>
              <a:t>8N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DC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Motor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>
                <a:latin typeface="Times New Roman"/>
                <a:cs typeface="Times New Roman"/>
              </a:rPr>
              <a:t>Power</a:t>
            </a:r>
            <a:r>
              <a:rPr sz="2800" spc="-30">
                <a:latin typeface="Times New Roman"/>
                <a:cs typeface="Times New Roman"/>
              </a:rPr>
              <a:t> </a:t>
            </a:r>
            <a:r>
              <a:rPr sz="2800" spc="-5" smtClean="0">
                <a:latin typeface="Times New Roman"/>
                <a:cs typeface="Times New Roman"/>
              </a:rPr>
              <a:t>Supply</a:t>
            </a:r>
            <a:endParaRPr lang="en-IN" sz="2800" spc="-5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IN" sz="2800" spc="-5" smtClean="0">
                <a:latin typeface="Times New Roman"/>
                <a:cs typeface="Times New Roman"/>
              </a:rPr>
              <a:t>Servo motor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5233" y="278714"/>
            <a:ext cx="3113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Arduino</a:t>
            </a:r>
            <a:r>
              <a:rPr sz="4000" spc="-65" dirty="0"/>
              <a:t> </a:t>
            </a:r>
            <a:r>
              <a:rPr sz="4000" spc="-10" dirty="0"/>
              <a:t>UNO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28418"/>
            <a:ext cx="8072755" cy="42786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Microcontroller</a:t>
            </a:r>
            <a:r>
              <a:rPr sz="3000" spc="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board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based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on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160" dirty="0">
                <a:latin typeface="Times New Roman"/>
                <a:cs typeface="Times New Roman"/>
              </a:rPr>
              <a:t> </a:t>
            </a:r>
            <a:r>
              <a:rPr sz="3000" spc="-65" dirty="0">
                <a:latin typeface="Times New Roman"/>
                <a:cs typeface="Times New Roman"/>
              </a:rPr>
              <a:t>ATmega328P.</a:t>
            </a:r>
            <a:endParaRPr sz="3000">
              <a:latin typeface="Times New Roman"/>
              <a:cs typeface="Times New Roman"/>
            </a:endParaRPr>
          </a:p>
          <a:p>
            <a:pPr marL="355600" marR="6985" indent="-342900">
              <a:lnSpc>
                <a:spcPts val="324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  <a:tab pos="909955" algn="l"/>
                <a:tab pos="2059305" algn="l"/>
                <a:tab pos="4097020" algn="l"/>
                <a:tab pos="4906645" algn="l"/>
                <a:tab pos="5523865" algn="l"/>
                <a:tab pos="6630670" algn="l"/>
                <a:tab pos="6995159" algn="l"/>
                <a:tab pos="7697470" algn="l"/>
              </a:tabLst>
            </a:pPr>
            <a:r>
              <a:rPr sz="3000" dirty="0">
                <a:latin typeface="Times New Roman"/>
                <a:cs typeface="Times New Roman"/>
              </a:rPr>
              <a:t>14	digital	input/ou</a:t>
            </a:r>
            <a:r>
              <a:rPr sz="3000" spc="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put	pins	(of	which	6	can	be  used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as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PWM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outputs)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6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analog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inputs.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16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MHz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quartz</a:t>
            </a:r>
            <a:r>
              <a:rPr sz="3000" spc="-5" dirty="0">
                <a:latin typeface="Times New Roman"/>
                <a:cs typeface="Times New Roman"/>
              </a:rPr>
              <a:t> crystal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1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power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jack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324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Connect it </a:t>
            </a:r>
            <a:r>
              <a:rPr sz="3000" spc="-5" dirty="0">
                <a:latin typeface="Times New Roman"/>
                <a:cs typeface="Times New Roman"/>
              </a:rPr>
              <a:t>to </a:t>
            </a:r>
            <a:r>
              <a:rPr sz="3000" dirty="0">
                <a:latin typeface="Times New Roman"/>
                <a:cs typeface="Times New Roman"/>
              </a:rPr>
              <a:t>a computer with a </a:t>
            </a:r>
            <a:r>
              <a:rPr sz="3000" spc="-5" dirty="0">
                <a:latin typeface="Times New Roman"/>
                <a:cs typeface="Times New Roman"/>
              </a:rPr>
              <a:t>USB </a:t>
            </a:r>
            <a:r>
              <a:rPr sz="3000" dirty="0">
                <a:latin typeface="Times New Roman"/>
                <a:cs typeface="Times New Roman"/>
              </a:rPr>
              <a:t>cable or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power</a:t>
            </a:r>
            <a:r>
              <a:rPr sz="3000" spc="509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it</a:t>
            </a:r>
            <a:r>
              <a:rPr sz="3000" spc="50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with</a:t>
            </a:r>
            <a:r>
              <a:rPr sz="3000" spc="509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509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AC-to-DC</a:t>
            </a:r>
            <a:r>
              <a:rPr sz="3000" spc="50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adapter</a:t>
            </a:r>
            <a:r>
              <a:rPr sz="3000" spc="505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or</a:t>
            </a:r>
            <a:r>
              <a:rPr sz="3000" spc="509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battery</a:t>
            </a:r>
            <a:r>
              <a:rPr sz="3000" spc="52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to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get started.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75666"/>
            <a:ext cx="29457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The</a:t>
            </a:r>
            <a:r>
              <a:rPr sz="4400" spc="-90" dirty="0"/>
              <a:t> </a:t>
            </a:r>
            <a:r>
              <a:rPr sz="4400" dirty="0"/>
              <a:t>board...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295400"/>
            <a:ext cx="7010400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7492" y="512191"/>
            <a:ext cx="65893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Ultrasonic</a:t>
            </a:r>
            <a:r>
              <a:rPr sz="4000" spc="-10" dirty="0"/>
              <a:t> </a:t>
            </a:r>
            <a:r>
              <a:rPr sz="4000" spc="-5" dirty="0"/>
              <a:t>Sensors</a:t>
            </a:r>
            <a:r>
              <a:rPr sz="4000" spc="10" dirty="0"/>
              <a:t> </a:t>
            </a:r>
            <a:r>
              <a:rPr sz="4000" spc="-5" dirty="0"/>
              <a:t>(HC</a:t>
            </a:r>
            <a:r>
              <a:rPr sz="4000" spc="25" dirty="0"/>
              <a:t> </a:t>
            </a:r>
            <a:r>
              <a:rPr sz="4000" spc="-5" dirty="0"/>
              <a:t>SR04)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35391"/>
            <a:ext cx="8074025" cy="42087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ultrasonic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sensor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used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</a:t>
            </a:r>
            <a:r>
              <a:rPr sz="2800" dirty="0">
                <a:latin typeface="Times New Roman"/>
                <a:cs typeface="Times New Roman"/>
              </a:rPr>
              <a:t> obstacle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detection.</a:t>
            </a:r>
            <a:endParaRPr sz="28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Ultrasonic sensor transmits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ultrasonic waves from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sensor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head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again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receives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6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ultrasonic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waves reflected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from</a:t>
            </a:r>
            <a:r>
              <a:rPr sz="2800" spc="-10" dirty="0">
                <a:latin typeface="Times New Roman"/>
                <a:cs typeface="Times New Roman"/>
              </a:rPr>
              <a:t> 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object.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ultrasonic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sensor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enables</a:t>
            </a:r>
            <a:r>
              <a:rPr sz="2800" dirty="0">
                <a:latin typeface="Times New Roman"/>
                <a:cs typeface="Times New Roman"/>
              </a:rPr>
              <a:t> the robot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6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virtually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see</a:t>
            </a:r>
            <a:r>
              <a:rPr sz="2800" spc="6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6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recognize</a:t>
            </a:r>
            <a:r>
              <a:rPr sz="2800" spc="6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object,</a:t>
            </a:r>
            <a:r>
              <a:rPr sz="2800" spc="6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avoid</a:t>
            </a:r>
            <a:r>
              <a:rPr sz="2800" spc="6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obstacles,</a:t>
            </a:r>
            <a:r>
              <a:rPr sz="2800" spc="6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measure </a:t>
            </a:r>
            <a:r>
              <a:rPr sz="2800" spc="-6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distance.</a:t>
            </a:r>
            <a:endParaRPr sz="2800">
              <a:latin typeface="Times New Roman"/>
              <a:cs typeface="Times New Roman"/>
            </a:endParaRPr>
          </a:p>
          <a:p>
            <a:pPr marL="355600" marR="8255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operating range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ultrasonic sensor is </a:t>
            </a:r>
            <a:r>
              <a:rPr sz="2800" dirty="0">
                <a:latin typeface="Times New Roman"/>
                <a:cs typeface="Times New Roman"/>
              </a:rPr>
              <a:t>10 </a:t>
            </a:r>
            <a:r>
              <a:rPr sz="2800" spc="-10" dirty="0">
                <a:latin typeface="Times New Roman"/>
                <a:cs typeface="Times New Roman"/>
              </a:rPr>
              <a:t>cm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30</a:t>
            </a:r>
            <a:r>
              <a:rPr sz="2800" spc="-15" dirty="0">
                <a:latin typeface="Times New Roman"/>
                <a:cs typeface="Times New Roman"/>
              </a:rPr>
              <a:t> cm.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0478"/>
            <a:ext cx="3385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latin typeface="Calibri"/>
                <a:cs typeface="Calibri"/>
              </a:rPr>
              <a:t>Working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Principle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4800" y="533400"/>
            <a:ext cx="8348980" cy="5257800"/>
            <a:chOff x="304800" y="533400"/>
            <a:chExt cx="8348980" cy="52578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3400" y="533400"/>
              <a:ext cx="4310380" cy="2667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0" y="3200400"/>
              <a:ext cx="5181600" cy="2590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250</Words>
  <Application>Microsoft Office PowerPoint</Application>
  <PresentationFormat>On-screen Show (4:3)</PresentationFormat>
  <Paragraphs>79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OBSTACLE AVOIDANCE  ROBOT</vt:lpstr>
      <vt:lpstr>Overview</vt:lpstr>
      <vt:lpstr>Introduction</vt:lpstr>
      <vt:lpstr>Block Diagram</vt:lpstr>
      <vt:lpstr>Hardware requirements</vt:lpstr>
      <vt:lpstr>Arduino UNO</vt:lpstr>
      <vt:lpstr>The board...</vt:lpstr>
      <vt:lpstr>Ultrasonic Sensors (HC SR04)</vt:lpstr>
      <vt:lpstr>Working Principle</vt:lpstr>
      <vt:lpstr>Features</vt:lpstr>
      <vt:lpstr>Slide 11</vt:lpstr>
      <vt:lpstr>DC Motor Driver(L293D)</vt:lpstr>
      <vt:lpstr>Pin Diagram</vt:lpstr>
      <vt:lpstr>Circuit Diagram</vt:lpstr>
      <vt:lpstr>DC Motor</vt:lpstr>
      <vt:lpstr>Power Supply</vt:lpstr>
      <vt:lpstr>Software Used..</vt:lpstr>
      <vt:lpstr>Applications</vt:lpstr>
      <vt:lpstr>Future Work</vt:lpstr>
      <vt:lpstr>References</vt:lpstr>
      <vt:lpstr>Questions????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OBSTACLE AVOIDANCE ROBOT</dc:title>
  <dc:creator>user</dc:creator>
  <cp:lastModifiedBy>COMPUTER</cp:lastModifiedBy>
  <cp:revision>1</cp:revision>
  <dcterms:created xsi:type="dcterms:W3CDTF">2022-11-09T12:00:58Z</dcterms:created>
  <dcterms:modified xsi:type="dcterms:W3CDTF">2022-11-09T12:04:25Z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2016-07-25T00:00:00Z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2022-11-09T00:00:00Z</vt:filetime>
  </property>
</Properties>
</file>