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75" r:id="rId4"/>
    <p:sldId id="276" r:id="rId5"/>
    <p:sldId id="261" r:id="rId6"/>
    <p:sldId id="262" r:id="rId7"/>
    <p:sldId id="267" r:id="rId8"/>
    <p:sldId id="268" r:id="rId9"/>
    <p:sldId id="269" r:id="rId10"/>
    <p:sldId id="270" r:id="rId11"/>
    <p:sldId id="271" r:id="rId12"/>
    <p:sldId id="272" r:id="rId13"/>
    <p:sldId id="273" r:id="rId14"/>
    <p:sldId id="274" r:id="rId15"/>
    <p:sldId id="263" r:id="rId16"/>
    <p:sldId id="264" r:id="rId17"/>
    <p:sldId id="265" r:id="rId18"/>
    <p:sldId id="266" r:id="rId1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106" d="100"/>
          <a:sy n="106" d="100"/>
        </p:scale>
        <p:origin x="-1284" y="-6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1028843E-AA57-4A17-BA62-0A22A1E59C98}" type="datetimeFigureOut">
              <a:rPr lang="fr-FR" smtClean="0"/>
              <a:t>04/11/2022</a:t>
            </a:fld>
            <a:endParaRPr lang="fr-FR"/>
          </a:p>
        </p:txBody>
      </p:sp>
      <p:sp>
        <p:nvSpPr>
          <p:cNvPr id="5" name="Footer Placeholder 4"/>
          <p:cNvSpPr>
            <a:spLocks noGrp="1"/>
          </p:cNvSpPr>
          <p:nvPr>
            <p:ph type="ftr" sz="quarter" idx="11"/>
          </p:nvPr>
        </p:nvSpPr>
        <p:spPr/>
        <p:txBody>
          <a:bodyPr/>
          <a:lstStyle/>
          <a:p>
            <a:endParaRPr lang="fr-F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E446964-CA91-428D-A213-1135B757E3B2}" type="slidenum">
              <a:rPr lang="fr-FR" smtClean="0"/>
              <a:t>‹N°›</a:t>
            </a:fld>
            <a:endParaRPr lang="fr-FR"/>
          </a:p>
        </p:txBody>
      </p:sp>
    </p:spTree>
    <p:extLst>
      <p:ext uri="{BB962C8B-B14F-4D97-AF65-F5344CB8AC3E}">
        <p14:creationId xmlns:p14="http://schemas.microsoft.com/office/powerpoint/2010/main" val="1014160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028843E-AA57-4A17-BA62-0A22A1E59C98}" type="datetimeFigureOut">
              <a:rPr lang="fr-FR" smtClean="0"/>
              <a:t>04/11/2022</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E446964-CA91-428D-A213-1135B757E3B2}" type="slidenum">
              <a:rPr lang="fr-FR" smtClean="0"/>
              <a:t>‹N°›</a:t>
            </a:fld>
            <a:endParaRPr lang="fr-FR"/>
          </a:p>
        </p:txBody>
      </p:sp>
    </p:spTree>
    <p:extLst>
      <p:ext uri="{BB962C8B-B14F-4D97-AF65-F5344CB8AC3E}">
        <p14:creationId xmlns:p14="http://schemas.microsoft.com/office/powerpoint/2010/main" val="3655429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028843E-AA57-4A17-BA62-0A22A1E59C98}" type="datetimeFigureOut">
              <a:rPr lang="fr-FR" smtClean="0"/>
              <a:t>04/11/2022</a:t>
            </a:fld>
            <a:endParaRPr lang="fr-FR"/>
          </a:p>
        </p:txBody>
      </p:sp>
      <p:sp>
        <p:nvSpPr>
          <p:cNvPr id="5" name="Footer Placeholder 4"/>
          <p:cNvSpPr>
            <a:spLocks noGrp="1"/>
          </p:cNvSpPr>
          <p:nvPr>
            <p:ph type="ftr" sz="quarter" idx="11"/>
          </p:nvPr>
        </p:nvSpPr>
        <p:spPr/>
        <p:txBody>
          <a:bodyPr/>
          <a:lstStyle/>
          <a:p>
            <a:endParaRPr lang="fr-F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E446964-CA91-428D-A213-1135B757E3B2}" type="slidenum">
              <a:rPr lang="fr-FR" smtClean="0"/>
              <a:t>‹N°›</a:t>
            </a:fld>
            <a:endParaRPr lang="fr-F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858517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1028843E-AA57-4A17-BA62-0A22A1E59C98}" type="datetimeFigureOut">
              <a:rPr lang="fr-FR" smtClean="0"/>
              <a:t>04/11/2022</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E446964-CA91-428D-A213-1135B757E3B2}" type="slidenum">
              <a:rPr lang="fr-FR" smtClean="0"/>
              <a:t>‹N°›</a:t>
            </a:fld>
            <a:endParaRPr lang="fr-FR"/>
          </a:p>
        </p:txBody>
      </p:sp>
    </p:spTree>
    <p:extLst>
      <p:ext uri="{BB962C8B-B14F-4D97-AF65-F5344CB8AC3E}">
        <p14:creationId xmlns:p14="http://schemas.microsoft.com/office/powerpoint/2010/main" val="10348380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1028843E-AA57-4A17-BA62-0A22A1E59C98}" type="datetimeFigureOut">
              <a:rPr lang="fr-FR" smtClean="0"/>
              <a:t>04/11/2022</a:t>
            </a:fld>
            <a:endParaRPr lang="fr-FR"/>
          </a:p>
        </p:txBody>
      </p:sp>
      <p:sp>
        <p:nvSpPr>
          <p:cNvPr id="6" name="Footer Placeholder 5"/>
          <p:cNvSpPr>
            <a:spLocks noGrp="1"/>
          </p:cNvSpPr>
          <p:nvPr>
            <p:ph type="ftr" sz="quarter" idx="11"/>
          </p:nvPr>
        </p:nvSpPr>
        <p:spPr/>
        <p:txBody>
          <a:bodyPr/>
          <a:lstStyle/>
          <a:p>
            <a:endParaRPr lang="fr-F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E446964-CA91-428D-A213-1135B757E3B2}" type="slidenum">
              <a:rPr lang="fr-FR" smtClean="0"/>
              <a:t>‹N°›</a:t>
            </a:fld>
            <a:endParaRPr lang="fr-F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694640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1028843E-AA57-4A17-BA62-0A22A1E59C98}" type="datetimeFigureOut">
              <a:rPr lang="fr-FR" smtClean="0"/>
              <a:t>04/11/2022</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E446964-CA91-428D-A213-1135B757E3B2}" type="slidenum">
              <a:rPr lang="fr-FR" smtClean="0"/>
              <a:t>‹N°›</a:t>
            </a:fld>
            <a:endParaRPr lang="fr-FR"/>
          </a:p>
        </p:txBody>
      </p:sp>
    </p:spTree>
    <p:extLst>
      <p:ext uri="{BB962C8B-B14F-4D97-AF65-F5344CB8AC3E}">
        <p14:creationId xmlns:p14="http://schemas.microsoft.com/office/powerpoint/2010/main" val="17806749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028843E-AA57-4A17-BA62-0A22A1E59C98}" type="datetimeFigureOut">
              <a:rPr lang="fr-FR" smtClean="0"/>
              <a:t>04/11/2022</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E446964-CA91-428D-A213-1135B757E3B2}" type="slidenum">
              <a:rPr lang="fr-FR" smtClean="0"/>
              <a:t>‹N°›</a:t>
            </a:fld>
            <a:endParaRPr lang="fr-FR"/>
          </a:p>
        </p:txBody>
      </p:sp>
    </p:spTree>
    <p:extLst>
      <p:ext uri="{BB962C8B-B14F-4D97-AF65-F5344CB8AC3E}">
        <p14:creationId xmlns:p14="http://schemas.microsoft.com/office/powerpoint/2010/main" val="22433124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028843E-AA57-4A17-BA62-0A22A1E59C98}" type="datetimeFigureOut">
              <a:rPr lang="fr-FR" smtClean="0"/>
              <a:t>04/11/2022</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E446964-CA91-428D-A213-1135B757E3B2}" type="slidenum">
              <a:rPr lang="fr-FR" smtClean="0"/>
              <a:t>‹N°›</a:t>
            </a:fld>
            <a:endParaRPr lang="fr-FR"/>
          </a:p>
        </p:txBody>
      </p:sp>
    </p:spTree>
    <p:extLst>
      <p:ext uri="{BB962C8B-B14F-4D97-AF65-F5344CB8AC3E}">
        <p14:creationId xmlns:p14="http://schemas.microsoft.com/office/powerpoint/2010/main" val="4179624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smtClean="0"/>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028843E-AA57-4A17-BA62-0A22A1E59C98}" type="datetimeFigureOut">
              <a:rPr lang="fr-FR" smtClean="0"/>
              <a:t>04/11/2022</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E446964-CA91-428D-A213-1135B757E3B2}" type="slidenum">
              <a:rPr lang="fr-FR" smtClean="0"/>
              <a:t>‹N°›</a:t>
            </a:fld>
            <a:endParaRPr lang="fr-FR"/>
          </a:p>
        </p:txBody>
      </p:sp>
    </p:spTree>
    <p:extLst>
      <p:ext uri="{BB962C8B-B14F-4D97-AF65-F5344CB8AC3E}">
        <p14:creationId xmlns:p14="http://schemas.microsoft.com/office/powerpoint/2010/main" val="4059004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028843E-AA57-4A17-BA62-0A22A1E59C98}" type="datetimeFigureOut">
              <a:rPr lang="fr-FR" smtClean="0"/>
              <a:t>04/11/2022</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E446964-CA91-428D-A213-1135B757E3B2}" type="slidenum">
              <a:rPr lang="fr-FR" smtClean="0"/>
              <a:t>‹N°›</a:t>
            </a:fld>
            <a:endParaRPr lang="fr-FR"/>
          </a:p>
        </p:txBody>
      </p:sp>
    </p:spTree>
    <p:extLst>
      <p:ext uri="{BB962C8B-B14F-4D97-AF65-F5344CB8AC3E}">
        <p14:creationId xmlns:p14="http://schemas.microsoft.com/office/powerpoint/2010/main" val="2374711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1028843E-AA57-4A17-BA62-0A22A1E59C98}" type="datetimeFigureOut">
              <a:rPr lang="fr-FR" smtClean="0"/>
              <a:t>04/11/2022</a:t>
            </a:fld>
            <a:endParaRPr lang="fr-FR"/>
          </a:p>
        </p:txBody>
      </p:sp>
      <p:sp>
        <p:nvSpPr>
          <p:cNvPr id="6" name="Footer Placeholder 5"/>
          <p:cNvSpPr>
            <a:spLocks noGrp="1"/>
          </p:cNvSpPr>
          <p:nvPr>
            <p:ph type="ftr" sz="quarter" idx="11"/>
          </p:nvPr>
        </p:nvSpPr>
        <p:spPr/>
        <p:txBody>
          <a:bodyPr/>
          <a:lstStyle/>
          <a:p>
            <a:endParaRPr lang="fr-F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E446964-CA91-428D-A213-1135B757E3B2}" type="slidenum">
              <a:rPr lang="fr-FR" smtClean="0"/>
              <a:t>‹N°›</a:t>
            </a:fld>
            <a:endParaRPr lang="fr-FR"/>
          </a:p>
        </p:txBody>
      </p:sp>
    </p:spTree>
    <p:extLst>
      <p:ext uri="{BB962C8B-B14F-4D97-AF65-F5344CB8AC3E}">
        <p14:creationId xmlns:p14="http://schemas.microsoft.com/office/powerpoint/2010/main" val="1475861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1028843E-AA57-4A17-BA62-0A22A1E59C98}" type="datetimeFigureOut">
              <a:rPr lang="fr-FR" smtClean="0"/>
              <a:t>04/11/2022</a:t>
            </a:fld>
            <a:endParaRPr lang="fr-FR"/>
          </a:p>
        </p:txBody>
      </p:sp>
      <p:sp>
        <p:nvSpPr>
          <p:cNvPr id="8" name="Footer Placeholder 7"/>
          <p:cNvSpPr>
            <a:spLocks noGrp="1"/>
          </p:cNvSpPr>
          <p:nvPr>
            <p:ph type="ftr" sz="quarter" idx="11"/>
          </p:nvPr>
        </p:nvSpPr>
        <p:spPr/>
        <p:txBody>
          <a:bodyPr/>
          <a:lstStyle/>
          <a:p>
            <a:endParaRPr lang="fr-F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E446964-CA91-428D-A213-1135B757E3B2}" type="slidenum">
              <a:rPr lang="fr-FR" smtClean="0"/>
              <a:t>‹N°›</a:t>
            </a:fld>
            <a:endParaRPr lang="fr-FR"/>
          </a:p>
        </p:txBody>
      </p:sp>
    </p:spTree>
    <p:extLst>
      <p:ext uri="{BB962C8B-B14F-4D97-AF65-F5344CB8AC3E}">
        <p14:creationId xmlns:p14="http://schemas.microsoft.com/office/powerpoint/2010/main" val="2264412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1028843E-AA57-4A17-BA62-0A22A1E59C98}" type="datetimeFigureOut">
              <a:rPr lang="fr-FR" smtClean="0"/>
              <a:t>04/11/2022</a:t>
            </a:fld>
            <a:endParaRPr lang="fr-FR"/>
          </a:p>
        </p:txBody>
      </p:sp>
      <p:sp>
        <p:nvSpPr>
          <p:cNvPr id="4" name="Footer Placeholder 3"/>
          <p:cNvSpPr>
            <a:spLocks noGrp="1"/>
          </p:cNvSpPr>
          <p:nvPr>
            <p:ph type="ftr" sz="quarter" idx="11"/>
          </p:nvPr>
        </p:nvSpPr>
        <p:spPr/>
        <p:txBody>
          <a:bodyPr/>
          <a:lstStyle/>
          <a:p>
            <a:endParaRPr lang="fr-F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E446964-CA91-428D-A213-1135B757E3B2}" type="slidenum">
              <a:rPr lang="fr-FR" smtClean="0"/>
              <a:t>‹N°›</a:t>
            </a:fld>
            <a:endParaRPr lang="fr-FR"/>
          </a:p>
        </p:txBody>
      </p:sp>
    </p:spTree>
    <p:extLst>
      <p:ext uri="{BB962C8B-B14F-4D97-AF65-F5344CB8AC3E}">
        <p14:creationId xmlns:p14="http://schemas.microsoft.com/office/powerpoint/2010/main" val="4058132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28843E-AA57-4A17-BA62-0A22A1E59C98}" type="datetimeFigureOut">
              <a:rPr lang="fr-FR" smtClean="0"/>
              <a:t>04/11/2022</a:t>
            </a:fld>
            <a:endParaRPr lang="fr-FR"/>
          </a:p>
        </p:txBody>
      </p:sp>
      <p:sp>
        <p:nvSpPr>
          <p:cNvPr id="3" name="Footer Placeholder 2"/>
          <p:cNvSpPr>
            <a:spLocks noGrp="1"/>
          </p:cNvSpPr>
          <p:nvPr>
            <p:ph type="ftr" sz="quarter" idx="11"/>
          </p:nvPr>
        </p:nvSpPr>
        <p:spPr/>
        <p:txBody>
          <a:bodyPr/>
          <a:lstStyle/>
          <a:p>
            <a:endParaRPr lang="fr-F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E446964-CA91-428D-A213-1135B757E3B2}" type="slidenum">
              <a:rPr lang="fr-FR" smtClean="0"/>
              <a:t>‹N°›</a:t>
            </a:fld>
            <a:endParaRPr lang="fr-FR"/>
          </a:p>
        </p:txBody>
      </p:sp>
    </p:spTree>
    <p:extLst>
      <p:ext uri="{BB962C8B-B14F-4D97-AF65-F5344CB8AC3E}">
        <p14:creationId xmlns:p14="http://schemas.microsoft.com/office/powerpoint/2010/main" val="3510375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028843E-AA57-4A17-BA62-0A22A1E59C98}" type="datetimeFigureOut">
              <a:rPr lang="fr-FR" smtClean="0"/>
              <a:t>04/11/2022</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E446964-CA91-428D-A213-1135B757E3B2}" type="slidenum">
              <a:rPr lang="fr-FR" smtClean="0"/>
              <a:t>‹N°›</a:t>
            </a:fld>
            <a:endParaRPr lang="fr-FR"/>
          </a:p>
        </p:txBody>
      </p:sp>
    </p:spTree>
    <p:extLst>
      <p:ext uri="{BB962C8B-B14F-4D97-AF65-F5344CB8AC3E}">
        <p14:creationId xmlns:p14="http://schemas.microsoft.com/office/powerpoint/2010/main" val="2900769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028843E-AA57-4A17-BA62-0A22A1E59C98}" type="datetimeFigureOut">
              <a:rPr lang="fr-FR" smtClean="0"/>
              <a:t>04/11/2022</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E446964-CA91-428D-A213-1135B757E3B2}" type="slidenum">
              <a:rPr lang="fr-FR" smtClean="0"/>
              <a:t>‹N°›</a:t>
            </a:fld>
            <a:endParaRPr lang="fr-FR"/>
          </a:p>
        </p:txBody>
      </p:sp>
    </p:spTree>
    <p:extLst>
      <p:ext uri="{BB962C8B-B14F-4D97-AF65-F5344CB8AC3E}">
        <p14:creationId xmlns:p14="http://schemas.microsoft.com/office/powerpoint/2010/main" val="1538637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028843E-AA57-4A17-BA62-0A22A1E59C98}" type="datetimeFigureOut">
              <a:rPr lang="fr-FR" smtClean="0"/>
              <a:t>04/11/2022</a:t>
            </a:fld>
            <a:endParaRPr lang="fr-F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E446964-CA91-428D-A213-1135B757E3B2}" type="slidenum">
              <a:rPr lang="fr-FR" smtClean="0"/>
              <a:t>‹N°›</a:t>
            </a:fld>
            <a:endParaRPr lang="fr-FR"/>
          </a:p>
        </p:txBody>
      </p:sp>
    </p:spTree>
    <p:extLst>
      <p:ext uri="{BB962C8B-B14F-4D97-AF65-F5344CB8AC3E}">
        <p14:creationId xmlns:p14="http://schemas.microsoft.com/office/powerpoint/2010/main" val="38987527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8.png"/><Relationship Id="rId4" Type="http://schemas.openxmlformats.org/officeDocument/2006/relationships/image" Target="../media/image7.emf"/></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STAGE </a:t>
            </a:r>
            <a:r>
              <a:rPr lang="fr-FR" dirty="0" smtClean="0"/>
              <a:t>INVERSE          </a:t>
            </a:r>
            <a:endParaRPr lang="fr-FR" dirty="0"/>
          </a:p>
        </p:txBody>
      </p:sp>
      <p:sp>
        <p:nvSpPr>
          <p:cNvPr id="3" name="Sous-titre 2"/>
          <p:cNvSpPr>
            <a:spLocks noGrp="1"/>
          </p:cNvSpPr>
          <p:nvPr>
            <p:ph type="subTitle" idx="1"/>
          </p:nvPr>
        </p:nvSpPr>
        <p:spPr/>
        <p:txBody>
          <a:bodyPr/>
          <a:lstStyle/>
          <a:p>
            <a:r>
              <a:rPr lang="fr-FR" dirty="0" smtClean="0"/>
              <a:t>AUDIT MARKETING DIGITAL </a:t>
            </a:r>
            <a:endParaRPr lang="fr-FR" dirty="0"/>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84020" y="1403331"/>
            <a:ext cx="1298509" cy="1906399"/>
          </a:xfrm>
          <a:prstGeom prst="rect">
            <a:avLst/>
          </a:prstGeom>
        </p:spPr>
      </p:pic>
    </p:spTree>
    <p:extLst>
      <p:ext uri="{BB962C8B-B14F-4D97-AF65-F5344CB8AC3E}">
        <p14:creationId xmlns:p14="http://schemas.microsoft.com/office/powerpoint/2010/main" val="138916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fr-FR" b="1" dirty="0"/>
              <a:t>jour de publications </a:t>
            </a:r>
            <a:r>
              <a:rPr lang="fr-FR" b="1" dirty="0" smtClean="0"/>
              <a:t>      </a:t>
            </a:r>
            <a:r>
              <a:rPr lang="fr-FR" dirty="0"/>
              <a:t/>
            </a:r>
            <a:br>
              <a:rPr lang="fr-FR" dirty="0"/>
            </a:br>
            <a:endParaRPr lang="fr-FR" dirty="0"/>
          </a:p>
        </p:txBody>
      </p:sp>
      <p:sp>
        <p:nvSpPr>
          <p:cNvPr id="3" name="Espace réservé du contenu 2"/>
          <p:cNvSpPr>
            <a:spLocks noGrp="1"/>
          </p:cNvSpPr>
          <p:nvPr>
            <p:ph idx="1"/>
          </p:nvPr>
        </p:nvSpPr>
        <p:spPr/>
        <p:txBody>
          <a:bodyPr/>
          <a:lstStyle/>
          <a:p>
            <a:pPr lvl="0"/>
            <a:r>
              <a:rPr lang="fr-FR" dirty="0" err="1"/>
              <a:t>Deloitte</a:t>
            </a:r>
            <a:r>
              <a:rPr lang="fr-FR" dirty="0"/>
              <a:t> publie tous les jours de la semaine. Mais quand nous regardons de près le diagramme des jours de publications il publie plus </a:t>
            </a:r>
          </a:p>
          <a:p>
            <a:pPr lvl="0"/>
            <a:r>
              <a:rPr lang="fr-FR" dirty="0"/>
              <a:t>dimanche, </a:t>
            </a:r>
          </a:p>
          <a:p>
            <a:pPr lvl="0"/>
            <a:r>
              <a:rPr lang="fr-FR" dirty="0"/>
              <a:t>vendredi, </a:t>
            </a:r>
          </a:p>
          <a:p>
            <a:pPr lvl="0"/>
            <a:r>
              <a:rPr lang="fr-FR" dirty="0"/>
              <a:t>mercredi </a:t>
            </a:r>
          </a:p>
          <a:p>
            <a:r>
              <a:rPr lang="fr-FR" dirty="0" smtClean="0"/>
              <a:t>Jeudi </a:t>
            </a:r>
            <a:endParaRPr lang="fr-FR" dirty="0"/>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67364" y="377320"/>
            <a:ext cx="1208648" cy="1774470"/>
          </a:xfrm>
          <a:prstGeom prst="rect">
            <a:avLst/>
          </a:prstGeom>
        </p:spPr>
      </p:pic>
    </p:spTree>
    <p:extLst>
      <p:ext uri="{BB962C8B-B14F-4D97-AF65-F5344CB8AC3E}">
        <p14:creationId xmlns:p14="http://schemas.microsoft.com/office/powerpoint/2010/main" val="1893396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lvl="0"/>
            <a:r>
              <a:rPr lang="fr-FR" b="1" dirty="0"/>
              <a:t>Les jours et les heures qui génèrent le plus de trafic </a:t>
            </a:r>
            <a:r>
              <a:rPr lang="fr-FR" b="1" dirty="0" smtClean="0"/>
              <a:t>    </a:t>
            </a:r>
            <a:r>
              <a:rPr lang="fr-FR" dirty="0"/>
              <a:t/>
            </a:r>
            <a:br>
              <a:rPr lang="fr-FR" dirty="0"/>
            </a:br>
            <a:endParaRPr lang="fr-FR" dirty="0"/>
          </a:p>
        </p:txBody>
      </p:sp>
      <p:sp>
        <p:nvSpPr>
          <p:cNvPr id="3" name="Espace réservé du contenu 2"/>
          <p:cNvSpPr>
            <a:spLocks noGrp="1"/>
          </p:cNvSpPr>
          <p:nvPr>
            <p:ph idx="1"/>
          </p:nvPr>
        </p:nvSpPr>
        <p:spPr/>
        <p:txBody>
          <a:bodyPr/>
          <a:lstStyle/>
          <a:p>
            <a:pPr lvl="0"/>
            <a:r>
              <a:rPr lang="fr-FR" dirty="0"/>
              <a:t>12am et 4am sont les heures pour le matin qui attire le plus de trafic</a:t>
            </a:r>
          </a:p>
          <a:p>
            <a:pPr lvl="0"/>
            <a:r>
              <a:rPr lang="fr-FR" dirty="0"/>
              <a:t>Mercredi jeudi vendredi, et samedi sont les jours qui attirent le plus de trafic quand nous analysons le diagramme.  </a:t>
            </a:r>
          </a:p>
          <a:p>
            <a:r>
              <a:rPr lang="fr-FR" dirty="0" smtClean="0"/>
              <a:t> </a:t>
            </a:r>
            <a:endParaRPr lang="fr-FR" dirty="0"/>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54355" y="993912"/>
            <a:ext cx="816408" cy="1198605"/>
          </a:xfrm>
          <a:prstGeom prst="rect">
            <a:avLst/>
          </a:prstGeom>
        </p:spPr>
      </p:pic>
    </p:spTree>
    <p:extLst>
      <p:ext uri="{BB962C8B-B14F-4D97-AF65-F5344CB8AC3E}">
        <p14:creationId xmlns:p14="http://schemas.microsoft.com/office/powerpoint/2010/main" val="4090205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fr-FR" b="1" dirty="0"/>
              <a:t>Les plateformes de publications</a:t>
            </a:r>
            <a:r>
              <a:rPr lang="fr-FR" dirty="0"/>
              <a:t/>
            </a:r>
            <a:br>
              <a:rPr lang="fr-FR" dirty="0"/>
            </a:br>
            <a:r>
              <a:rPr lang="fr-FR" dirty="0" smtClean="0"/>
              <a:t> </a:t>
            </a:r>
            <a:endParaRPr lang="fr-FR" dirty="0"/>
          </a:p>
        </p:txBody>
      </p:sp>
      <p:sp>
        <p:nvSpPr>
          <p:cNvPr id="3" name="Espace réservé du contenu 2"/>
          <p:cNvSpPr>
            <a:spLocks noGrp="1"/>
          </p:cNvSpPr>
          <p:nvPr>
            <p:ph idx="1"/>
          </p:nvPr>
        </p:nvSpPr>
        <p:spPr/>
        <p:txBody>
          <a:bodyPr/>
          <a:lstStyle/>
          <a:p>
            <a:r>
              <a:rPr lang="fr-FR" dirty="0"/>
              <a:t>Instagrame est l’outil par lequel </a:t>
            </a:r>
            <a:r>
              <a:rPr lang="fr-FR" dirty="0" err="1"/>
              <a:t>Deloitte</a:t>
            </a:r>
            <a:r>
              <a:rPr lang="fr-FR" dirty="0"/>
              <a:t> communique le plus il est suivi par Twitter et Facebook en troisièmes position</a:t>
            </a:r>
            <a:r>
              <a:rPr lang="fr-FR" dirty="0" smtClean="0"/>
              <a:t>.</a:t>
            </a:r>
          </a:p>
          <a:p>
            <a:r>
              <a:rPr lang="fr-FR" dirty="0" smtClean="0"/>
              <a:t> </a:t>
            </a:r>
            <a:r>
              <a:rPr lang="fr-FR" dirty="0"/>
              <a:t>Ce que nous remarquons c’est que YouTube est absent de la liste   </a:t>
            </a:r>
          </a:p>
          <a:p>
            <a:pPr marL="0" indent="0">
              <a:buNone/>
            </a:pPr>
            <a:endParaRPr lang="fr-FR" dirty="0"/>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66655" y="3220279"/>
            <a:ext cx="1364354" cy="2003069"/>
          </a:xfrm>
          <a:prstGeom prst="rect">
            <a:avLst/>
          </a:prstGeom>
        </p:spPr>
      </p:pic>
    </p:spTree>
    <p:extLst>
      <p:ext uri="{BB962C8B-B14F-4D97-AF65-F5344CB8AC3E}">
        <p14:creationId xmlns:p14="http://schemas.microsoft.com/office/powerpoint/2010/main" val="1836746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down)">
                                      <p:cBhvr>
                                        <p:cTn id="1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2800" dirty="0" smtClean="0"/>
              <a:t>LES DIFFÉRENTS TYPES DE CONTENU PUBLIÉ PAR DELOITTE</a:t>
            </a:r>
            <a:endParaRPr lang="fr-FR" sz="2800" dirty="0"/>
          </a:p>
        </p:txBody>
      </p:sp>
      <p:sp>
        <p:nvSpPr>
          <p:cNvPr id="3" name="Espace réservé du contenu 2"/>
          <p:cNvSpPr>
            <a:spLocks noGrp="1"/>
          </p:cNvSpPr>
          <p:nvPr>
            <p:ph idx="1"/>
          </p:nvPr>
        </p:nvSpPr>
        <p:spPr/>
        <p:txBody>
          <a:bodyPr>
            <a:normAutofit/>
          </a:bodyPr>
          <a:lstStyle/>
          <a:p>
            <a:pPr lvl="0"/>
            <a:r>
              <a:rPr lang="fr-FR" dirty="0"/>
              <a:t>Les photos</a:t>
            </a:r>
          </a:p>
          <a:p>
            <a:pPr lvl="0"/>
            <a:r>
              <a:rPr lang="fr-FR" dirty="0"/>
              <a:t>Les carrousels</a:t>
            </a:r>
          </a:p>
          <a:p>
            <a:pPr lvl="0"/>
            <a:r>
              <a:rPr lang="fr-FR" dirty="0"/>
              <a:t>Les liens</a:t>
            </a:r>
          </a:p>
          <a:p>
            <a:pPr lvl="0"/>
            <a:r>
              <a:rPr lang="fr-FR" dirty="0"/>
              <a:t>Les vidéos</a:t>
            </a:r>
          </a:p>
          <a:p>
            <a:pPr lvl="0"/>
            <a:r>
              <a:rPr lang="fr-FR" b="1" dirty="0"/>
              <a:t>Les contenus qui attirent le plus de trafic</a:t>
            </a:r>
            <a:endParaRPr lang="fr-FR" dirty="0"/>
          </a:p>
          <a:p>
            <a:pPr lvl="0"/>
            <a:r>
              <a:rPr lang="fr-FR" dirty="0"/>
              <a:t>Les </a:t>
            </a:r>
            <a:r>
              <a:rPr lang="fr-FR" dirty="0" smtClean="0"/>
              <a:t>photos      </a:t>
            </a:r>
            <a:endParaRPr lang="fr-FR" dirty="0"/>
          </a:p>
          <a:p>
            <a:pPr lvl="0"/>
            <a:r>
              <a:rPr lang="fr-FR" dirty="0"/>
              <a:t>Les carrousels</a:t>
            </a:r>
          </a:p>
          <a:p>
            <a:pPr lvl="0"/>
            <a:r>
              <a:rPr lang="fr-FR" dirty="0"/>
              <a:t>Les liens</a:t>
            </a:r>
          </a:p>
          <a:p>
            <a:pPr lvl="0"/>
            <a:r>
              <a:rPr lang="fr-FR" dirty="0"/>
              <a:t>Les vidéos</a:t>
            </a:r>
          </a:p>
          <a:p>
            <a:endParaRPr lang="fr-FR" dirty="0"/>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47852" y="3351175"/>
            <a:ext cx="1153338" cy="1693267"/>
          </a:xfrm>
          <a:prstGeom prst="rect">
            <a:avLst/>
          </a:prstGeom>
        </p:spPr>
      </p:pic>
    </p:spTree>
    <p:extLst>
      <p:ext uri="{BB962C8B-B14F-4D97-AF65-F5344CB8AC3E}">
        <p14:creationId xmlns:p14="http://schemas.microsoft.com/office/powerpoint/2010/main" val="600841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wipe(down)">
                                      <p:cBhvr>
                                        <p:cTn id="5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MARKETING MIX OU LES </a:t>
            </a:r>
            <a:r>
              <a:rPr lang="fr-FR" dirty="0" smtClean="0"/>
              <a:t>4P     </a:t>
            </a:r>
            <a:endParaRPr lang="fr-FR"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28080" y="2133600"/>
            <a:ext cx="5037666" cy="3778250"/>
          </a:xfrm>
        </p:spPr>
      </p:pic>
      <p:pic>
        <p:nvPicPr>
          <p:cNvPr id="3" name="Imag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96939" y="448583"/>
            <a:ext cx="944616" cy="1386833"/>
          </a:xfrm>
          <a:prstGeom prst="rect">
            <a:avLst/>
          </a:prstGeom>
        </p:spPr>
      </p:pic>
    </p:spTree>
    <p:extLst>
      <p:ext uri="{BB962C8B-B14F-4D97-AF65-F5344CB8AC3E}">
        <p14:creationId xmlns:p14="http://schemas.microsoft.com/office/powerpoint/2010/main" val="2187453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down)">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PROPOSITION DE </a:t>
            </a:r>
            <a:r>
              <a:rPr lang="fr-FR" dirty="0" smtClean="0"/>
              <a:t>VALEUR      </a:t>
            </a:r>
            <a:r>
              <a:rPr lang="fr-FR" dirty="0"/>
              <a:t/>
            </a:r>
            <a:br>
              <a:rPr lang="fr-FR" dirty="0"/>
            </a:br>
            <a:endParaRPr lang="fr-FR" dirty="0"/>
          </a:p>
        </p:txBody>
      </p:sp>
      <p:sp>
        <p:nvSpPr>
          <p:cNvPr id="3" name="Espace réservé du contenu 2"/>
          <p:cNvSpPr>
            <a:spLocks noGrp="1"/>
          </p:cNvSpPr>
          <p:nvPr>
            <p:ph idx="1"/>
          </p:nvPr>
        </p:nvSpPr>
        <p:spPr/>
        <p:txBody>
          <a:bodyPr/>
          <a:lstStyle/>
          <a:p>
            <a:r>
              <a:rPr lang="fr-FR" dirty="0" smtClean="0"/>
              <a:t>Problèmes d'accès aux financements </a:t>
            </a:r>
          </a:p>
          <a:p>
            <a:pPr lvl="0"/>
            <a:r>
              <a:rPr lang="fr-FR" dirty="0"/>
              <a:t>La faible qualité de l’information, les concernant (97,3%) </a:t>
            </a:r>
          </a:p>
          <a:p>
            <a:pPr lvl="0"/>
            <a:r>
              <a:rPr lang="fr-FR" dirty="0"/>
              <a:t>L’insuffisance dans la gestion et la gouvernance (87,3%)    </a:t>
            </a:r>
          </a:p>
          <a:p>
            <a:pPr lvl="0"/>
            <a:r>
              <a:rPr lang="fr-FR" dirty="0"/>
              <a:t>L’insuffisance de l’environnement juridique et judiciaire (70,0%) </a:t>
            </a:r>
          </a:p>
          <a:p>
            <a:pPr lvl="0"/>
            <a:r>
              <a:rPr lang="fr-FR" dirty="0"/>
              <a:t>Le taux de défaut de payement élevés sur les petites et moyennes entreprises (69,1%) </a:t>
            </a:r>
          </a:p>
          <a:p>
            <a:pPr lvl="0"/>
            <a:r>
              <a:rPr lang="fr-FR" dirty="0"/>
              <a:t>L’insuffisance ou la faiblesse des mécanismes de partage des risques (68,2%)</a:t>
            </a:r>
          </a:p>
          <a:p>
            <a:r>
              <a:rPr lang="fr-FR" dirty="0" smtClean="0"/>
              <a:t> </a:t>
            </a:r>
            <a:endParaRPr lang="fr-FR" dirty="0"/>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323375"/>
            <a:ext cx="1272608" cy="1868372"/>
          </a:xfrm>
          <a:prstGeom prst="rect">
            <a:avLst/>
          </a:prstGeom>
        </p:spPr>
      </p:pic>
    </p:spTree>
    <p:extLst>
      <p:ext uri="{BB962C8B-B14F-4D97-AF65-F5344CB8AC3E}">
        <p14:creationId xmlns:p14="http://schemas.microsoft.com/office/powerpoint/2010/main" val="3665037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down)">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ipe(down)">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STRATEGIE D’ANIMATION DE LA COMMUNAUTE </a:t>
            </a:r>
            <a:r>
              <a:rPr lang="fr-FR" dirty="0" smtClean="0"/>
              <a:t>   </a:t>
            </a:r>
            <a:endParaRPr lang="fr-FR" dirty="0"/>
          </a:p>
        </p:txBody>
      </p:sp>
      <p:sp>
        <p:nvSpPr>
          <p:cNvPr id="3" name="Espace réservé du contenu 2"/>
          <p:cNvSpPr>
            <a:spLocks noGrp="1"/>
          </p:cNvSpPr>
          <p:nvPr>
            <p:ph idx="1"/>
          </p:nvPr>
        </p:nvSpPr>
        <p:spPr/>
        <p:txBody>
          <a:bodyPr/>
          <a:lstStyle/>
          <a:p>
            <a:pPr lvl="0"/>
            <a:r>
              <a:rPr lang="fr-FR" b="1" dirty="0"/>
              <a:t>Etre à l’écoute</a:t>
            </a:r>
            <a:endParaRPr lang="fr-FR" dirty="0"/>
          </a:p>
          <a:p>
            <a:pPr lvl="0"/>
            <a:r>
              <a:rPr lang="fr-FR" b="1" dirty="0"/>
              <a:t>Répondre et ne jamais ignorer</a:t>
            </a:r>
            <a:endParaRPr lang="fr-FR" dirty="0"/>
          </a:p>
          <a:p>
            <a:pPr lvl="0"/>
            <a:r>
              <a:rPr lang="fr-FR" dirty="0" smtClean="0"/>
              <a:t> </a:t>
            </a:r>
            <a:r>
              <a:rPr lang="fr-FR" b="1" dirty="0"/>
              <a:t>Favoriser l’interaction</a:t>
            </a:r>
            <a:endParaRPr lang="fr-FR" dirty="0"/>
          </a:p>
          <a:p>
            <a:pPr lvl="0"/>
            <a:r>
              <a:rPr lang="fr-FR" b="1" dirty="0"/>
              <a:t>Organiser des jeux concours </a:t>
            </a:r>
            <a:endParaRPr lang="fr-FR" dirty="0"/>
          </a:p>
          <a:p>
            <a:pPr lvl="0"/>
            <a:r>
              <a:rPr lang="fr-FR" b="1" dirty="0"/>
              <a:t>Les contenus exclusifs destinés aux </a:t>
            </a:r>
            <a:r>
              <a:rPr lang="fr-FR" b="1" dirty="0" smtClean="0"/>
              <a:t>VIP</a:t>
            </a:r>
          </a:p>
          <a:p>
            <a:r>
              <a:rPr lang="fr-FR" b="1" dirty="0"/>
              <a:t>Nouer les relations avec les influenceurs ou les bloggeurs</a:t>
            </a:r>
            <a:endParaRPr lang="fr-FR" dirty="0"/>
          </a:p>
          <a:p>
            <a:pPr lvl="0"/>
            <a:endParaRPr lang="fr-FR" dirty="0"/>
          </a:p>
          <a:p>
            <a:endParaRPr lang="fr-FR" dirty="0"/>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63841" y="988608"/>
            <a:ext cx="1127410" cy="1655201"/>
          </a:xfrm>
          <a:prstGeom prst="rect">
            <a:avLst/>
          </a:prstGeom>
        </p:spPr>
      </p:pic>
    </p:spTree>
    <p:extLst>
      <p:ext uri="{BB962C8B-B14F-4D97-AF65-F5344CB8AC3E}">
        <p14:creationId xmlns:p14="http://schemas.microsoft.com/office/powerpoint/2010/main" val="84196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Vertic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arn(inVertic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barn(inVertical)">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STRATEGIE DE DIFFUSION DU SITE AVEC DU CONTENU A EXPLOITER SUR LES RESEAUX SOCIAUX</a:t>
            </a:r>
          </a:p>
        </p:txBody>
      </p:sp>
      <p:sp>
        <p:nvSpPr>
          <p:cNvPr id="3" name="Espace réservé du contenu 2"/>
          <p:cNvSpPr>
            <a:spLocks noGrp="1"/>
          </p:cNvSpPr>
          <p:nvPr>
            <p:ph idx="1"/>
          </p:nvPr>
        </p:nvSpPr>
        <p:spPr/>
        <p:txBody>
          <a:bodyPr/>
          <a:lstStyle/>
          <a:p>
            <a:pPr lvl="0"/>
            <a:r>
              <a:rPr lang="fr-FR" b="1" dirty="0"/>
              <a:t>Ligne </a:t>
            </a:r>
            <a:r>
              <a:rPr lang="fr-FR" b="1" dirty="0" smtClean="0"/>
              <a:t>éditoriale                                               </a:t>
            </a:r>
            <a:endParaRPr lang="fr-FR" dirty="0"/>
          </a:p>
          <a:p>
            <a:pPr lvl="0">
              <a:buFont typeface="Wingdings" panose="05000000000000000000" pitchFamily="2" charset="2"/>
              <a:buChar char="Ø"/>
            </a:pPr>
            <a:r>
              <a:rPr lang="fr-FR" dirty="0"/>
              <a:t>la </a:t>
            </a:r>
            <a:r>
              <a:rPr lang="fr-FR" dirty="0" smtClean="0"/>
              <a:t>thématique</a:t>
            </a:r>
          </a:p>
          <a:p>
            <a:pPr>
              <a:buFont typeface="Wingdings" panose="05000000000000000000" pitchFamily="2" charset="2"/>
              <a:buChar char="Ø"/>
            </a:pPr>
            <a:r>
              <a:rPr lang="fr-FR" dirty="0"/>
              <a:t>la cible </a:t>
            </a:r>
          </a:p>
          <a:p>
            <a:pPr>
              <a:buFont typeface="Wingdings" panose="05000000000000000000" pitchFamily="2" charset="2"/>
              <a:buChar char="Ø"/>
            </a:pPr>
            <a:r>
              <a:rPr lang="fr-FR" dirty="0"/>
              <a:t>les différents réseaux et les types de </a:t>
            </a:r>
            <a:r>
              <a:rPr lang="fr-FR" dirty="0" smtClean="0"/>
              <a:t>contenus</a:t>
            </a:r>
            <a:endParaRPr lang="fr-FR" dirty="0"/>
          </a:p>
          <a:p>
            <a:pPr lvl="0"/>
            <a:r>
              <a:rPr lang="fr-FR" b="1" dirty="0"/>
              <a:t>calendrier éditoriale </a:t>
            </a:r>
            <a:endParaRPr lang="fr-FR" dirty="0"/>
          </a:p>
          <a:p>
            <a:pPr lvl="0">
              <a:buFont typeface="Wingdings" panose="05000000000000000000" pitchFamily="2" charset="2"/>
              <a:buChar char="Ø"/>
            </a:pPr>
            <a:r>
              <a:rPr lang="fr-FR" dirty="0"/>
              <a:t>les jours de la semaine et mois</a:t>
            </a:r>
          </a:p>
          <a:p>
            <a:pPr lvl="0">
              <a:buFont typeface="Wingdings" panose="05000000000000000000" pitchFamily="2" charset="2"/>
              <a:buChar char="Ø"/>
            </a:pPr>
            <a:r>
              <a:rPr lang="fr-FR" dirty="0"/>
              <a:t>la date et l’heure des publications</a:t>
            </a:r>
          </a:p>
          <a:p>
            <a:pPr lvl="0">
              <a:buFont typeface="Wingdings" panose="05000000000000000000" pitchFamily="2" charset="2"/>
              <a:buChar char="Ø"/>
            </a:pPr>
            <a:r>
              <a:rPr lang="fr-FR" dirty="0"/>
              <a:t>les objectifs de publications</a:t>
            </a:r>
          </a:p>
          <a:p>
            <a:pPr lvl="0">
              <a:buFont typeface="Wingdings" panose="05000000000000000000" pitchFamily="2" charset="2"/>
              <a:buChar char="Ø"/>
            </a:pPr>
            <a:r>
              <a:rPr lang="fr-FR" dirty="0"/>
              <a:t>l’état d’avancé de chaque publications </a:t>
            </a:r>
          </a:p>
          <a:p>
            <a:pPr>
              <a:buFont typeface="Wingdings" panose="05000000000000000000" pitchFamily="2" charset="2"/>
              <a:buChar char="Ø"/>
            </a:pPr>
            <a:endParaRPr lang="fr-FR" dirty="0"/>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18035" y="1614774"/>
            <a:ext cx="1133460" cy="1664083"/>
          </a:xfrm>
          <a:prstGeom prst="rect">
            <a:avLst/>
          </a:prstGeom>
        </p:spPr>
      </p:pic>
    </p:spTree>
    <p:extLst>
      <p:ext uri="{BB962C8B-B14F-4D97-AF65-F5344CB8AC3E}">
        <p14:creationId xmlns:p14="http://schemas.microsoft.com/office/powerpoint/2010/main" val="3327378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1000"/>
                                        <p:tgtEl>
                                          <p:spTgt spid="3">
                                            <p:txEl>
                                              <p:pRg st="5" end="5"/>
                                            </p:txEl>
                                          </p:spTgt>
                                        </p:tgtEl>
                                      </p:cBhvr>
                                    </p:animEffect>
                                    <p:anim calcmode="lin" valueType="num">
                                      <p:cBhvr>
                                        <p:cTn id="4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3">
                                            <p:txEl>
                                              <p:pRg st="6" end="6"/>
                                            </p:txEl>
                                          </p:spTgt>
                                        </p:tgtEl>
                                        <p:attrNameLst>
                                          <p:attrName>style.visibility</p:attrName>
                                        </p:attrNameLst>
                                      </p:cBhvr>
                                      <p:to>
                                        <p:strVal val="visible"/>
                                      </p:to>
                                    </p:set>
                                    <p:animEffect transition="in" filter="fade">
                                      <p:cBhvr>
                                        <p:cTn id="54" dur="1000"/>
                                        <p:tgtEl>
                                          <p:spTgt spid="3">
                                            <p:txEl>
                                              <p:pRg st="6" end="6"/>
                                            </p:txEl>
                                          </p:spTgt>
                                        </p:tgtEl>
                                      </p:cBhvr>
                                    </p:animEffect>
                                    <p:anim calcmode="lin" valueType="num">
                                      <p:cBhvr>
                                        <p:cTn id="5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3">
                                            <p:txEl>
                                              <p:pRg st="7" end="7"/>
                                            </p:txEl>
                                          </p:spTgt>
                                        </p:tgtEl>
                                        <p:attrNameLst>
                                          <p:attrName>style.visibility</p:attrName>
                                        </p:attrNameLst>
                                      </p:cBhvr>
                                      <p:to>
                                        <p:strVal val="visible"/>
                                      </p:to>
                                    </p:set>
                                    <p:animEffect transition="in" filter="fade">
                                      <p:cBhvr>
                                        <p:cTn id="61" dur="1000"/>
                                        <p:tgtEl>
                                          <p:spTgt spid="3">
                                            <p:txEl>
                                              <p:pRg st="7" end="7"/>
                                            </p:txEl>
                                          </p:spTgt>
                                        </p:tgtEl>
                                      </p:cBhvr>
                                    </p:animEffect>
                                    <p:anim calcmode="lin" valueType="num">
                                      <p:cBhvr>
                                        <p:cTn id="6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3">
                                            <p:txEl>
                                              <p:pRg st="8" end="8"/>
                                            </p:txEl>
                                          </p:spTgt>
                                        </p:tgtEl>
                                        <p:attrNameLst>
                                          <p:attrName>style.visibility</p:attrName>
                                        </p:attrNameLst>
                                      </p:cBhvr>
                                      <p:to>
                                        <p:strVal val="visible"/>
                                      </p:to>
                                    </p:set>
                                    <p:animEffect transition="in" filter="fade">
                                      <p:cBhvr>
                                        <p:cTn id="68" dur="1000"/>
                                        <p:tgtEl>
                                          <p:spTgt spid="3">
                                            <p:txEl>
                                              <p:pRg st="8" end="8"/>
                                            </p:txEl>
                                          </p:spTgt>
                                        </p:tgtEl>
                                      </p:cBhvr>
                                    </p:animEffect>
                                    <p:anim calcmode="lin" valueType="num">
                                      <p:cBhvr>
                                        <p:cTn id="69"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70"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STRATEGIE DE REFERENCEMENT S.E.O</a:t>
            </a:r>
            <a:br>
              <a:rPr lang="fr-FR" dirty="0"/>
            </a:br>
            <a:endParaRPr lang="fr-FR" dirty="0"/>
          </a:p>
        </p:txBody>
      </p:sp>
      <p:sp>
        <p:nvSpPr>
          <p:cNvPr id="3" name="Espace réservé du contenu 2"/>
          <p:cNvSpPr>
            <a:spLocks noGrp="1"/>
          </p:cNvSpPr>
          <p:nvPr>
            <p:ph idx="1"/>
          </p:nvPr>
        </p:nvSpPr>
        <p:spPr/>
        <p:txBody>
          <a:bodyPr/>
          <a:lstStyle/>
          <a:p>
            <a:pPr lvl="0"/>
            <a:r>
              <a:rPr lang="fr-FR" dirty="0"/>
              <a:t>Partie technique </a:t>
            </a:r>
          </a:p>
          <a:p>
            <a:pPr lvl="0"/>
            <a:r>
              <a:rPr lang="fr-FR" dirty="0"/>
              <a:t>Le contenu </a:t>
            </a:r>
          </a:p>
          <a:p>
            <a:pPr lvl="0"/>
            <a:r>
              <a:rPr lang="fr-FR" dirty="0"/>
              <a:t>Les </a:t>
            </a:r>
            <a:r>
              <a:rPr lang="fr-FR" dirty="0" err="1"/>
              <a:t>backlinks</a:t>
            </a:r>
            <a:endParaRPr lang="fr-FR" dirty="0"/>
          </a:p>
          <a:p>
            <a:r>
              <a:rPr lang="fr-FR" dirty="0" smtClean="0"/>
              <a:t>La vitesse du </a:t>
            </a:r>
            <a:r>
              <a:rPr lang="fr-FR" dirty="0" smtClean="0"/>
              <a:t>site      </a:t>
            </a:r>
            <a:endParaRPr lang="fr-FR" dirty="0"/>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96939" y="2847226"/>
            <a:ext cx="984372" cy="1445200"/>
          </a:xfrm>
          <a:prstGeom prst="rect">
            <a:avLst/>
          </a:prstGeom>
        </p:spPr>
      </p:pic>
    </p:spTree>
    <p:extLst>
      <p:ext uri="{BB962C8B-B14F-4D97-AF65-F5344CB8AC3E}">
        <p14:creationId xmlns:p14="http://schemas.microsoft.com/office/powerpoint/2010/main" val="2640974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ETUDE MARKETING </a:t>
            </a:r>
            <a:endParaRPr lang="fr-FR" dirty="0"/>
          </a:p>
        </p:txBody>
      </p:sp>
      <p:sp>
        <p:nvSpPr>
          <p:cNvPr id="3" name="Espace réservé du contenu 2"/>
          <p:cNvSpPr>
            <a:spLocks noGrp="1"/>
          </p:cNvSpPr>
          <p:nvPr>
            <p:ph idx="1"/>
          </p:nvPr>
        </p:nvSpPr>
        <p:spPr/>
        <p:txBody>
          <a:bodyPr/>
          <a:lstStyle/>
          <a:p>
            <a:r>
              <a:rPr lang="fr-FR" dirty="0" smtClean="0"/>
              <a:t>SWORT, PESTEL ET LES 4P</a:t>
            </a:r>
          </a:p>
          <a:p>
            <a:r>
              <a:rPr lang="fr-FR" dirty="0" smtClean="0"/>
              <a:t>ETABLISSSEMENT DES </a:t>
            </a:r>
            <a:r>
              <a:rPr lang="fr-FR" dirty="0" smtClean="0"/>
              <a:t>PERSONAE                                          </a:t>
            </a:r>
            <a:endParaRPr lang="fr-FR" dirty="0" smtClean="0"/>
          </a:p>
          <a:p>
            <a:r>
              <a:rPr lang="fr-FR" dirty="0" smtClean="0"/>
              <a:t>ETUDE DES CIBLES</a:t>
            </a:r>
          </a:p>
          <a:p>
            <a:r>
              <a:rPr lang="fr-FR" dirty="0" smtClean="0"/>
              <a:t>PROPOSITION DE VALEUR</a:t>
            </a:r>
          </a:p>
          <a:p>
            <a:r>
              <a:rPr lang="fr-FR" dirty="0" smtClean="0"/>
              <a:t>STRATEGIE DE REFERENCEMENT</a:t>
            </a:r>
          </a:p>
          <a:p>
            <a:r>
              <a:rPr lang="fr-FR" dirty="0" smtClean="0"/>
              <a:t>STRATEGIE DE DIFFUSSION</a:t>
            </a:r>
          </a:p>
          <a:p>
            <a:r>
              <a:rPr lang="fr-FR" dirty="0" smtClean="0"/>
              <a:t>STRATEGIE D’ANIMATION DE LA COMMUNAUTE</a:t>
            </a:r>
            <a:endParaRPr lang="fr-FR" dirty="0"/>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27028" y="1813556"/>
            <a:ext cx="1046172" cy="1535931"/>
          </a:xfrm>
          <a:prstGeom prst="rect">
            <a:avLst/>
          </a:prstGeom>
        </p:spPr>
      </p:pic>
    </p:spTree>
    <p:extLst>
      <p:ext uri="{BB962C8B-B14F-4D97-AF65-F5344CB8AC3E}">
        <p14:creationId xmlns:p14="http://schemas.microsoft.com/office/powerpoint/2010/main" val="2812636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Vertic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arn(inVertic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barn(inVertical)">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barn(inVertical)">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Matrice SWOT  </a:t>
            </a:r>
            <a:endParaRPr lang="fr-FR" dirty="0"/>
          </a:p>
        </p:txBody>
      </p:sp>
      <p:pic>
        <p:nvPicPr>
          <p:cNvPr id="4" name="Espace réservé du contenu 3"/>
          <p:cNvPicPr>
            <a:picLocks noGrp="1" noChangeAspect="1"/>
          </p:cNvPicPr>
          <p:nvPr>
            <p:ph idx="1"/>
          </p:nvPr>
        </p:nvPicPr>
        <p:blipFill>
          <a:blip r:embed="rId2"/>
          <a:stretch>
            <a:fillRect/>
          </a:stretch>
        </p:blipFill>
        <p:spPr>
          <a:xfrm>
            <a:off x="2780352" y="2133598"/>
            <a:ext cx="8533122" cy="4634949"/>
          </a:xfrm>
          <a:prstGeom prst="rect">
            <a:avLst/>
          </a:prstGeom>
        </p:spPr>
      </p:pic>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27974" y="243449"/>
            <a:ext cx="1044008" cy="1532755"/>
          </a:xfrm>
          <a:prstGeom prst="rect">
            <a:avLst/>
          </a:prstGeom>
        </p:spPr>
      </p:pic>
    </p:spTree>
    <p:extLst>
      <p:ext uri="{BB962C8B-B14F-4D97-AF65-F5344CB8AC3E}">
        <p14:creationId xmlns:p14="http://schemas.microsoft.com/office/powerpoint/2010/main" val="34508457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MATRICE PESTEL      </a:t>
            </a:r>
            <a:endParaRPr lang="fr-FR" dirty="0"/>
          </a:p>
        </p:txBody>
      </p:sp>
      <p:pic>
        <p:nvPicPr>
          <p:cNvPr id="4" name="Espace réservé du contenu 5" descr="C:\Users\achimede\Downloads\Multicolor Professional Pestel Analysis Graph.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07775" y="1999129"/>
            <a:ext cx="9937377" cy="4953000"/>
          </a:xfrm>
          <a:prstGeom prst="rect">
            <a:avLst/>
          </a:prstGeom>
          <a:noFill/>
          <a:ln>
            <a:noFill/>
          </a:ln>
        </p:spPr>
      </p:pic>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99374" y="-94700"/>
            <a:ext cx="1113581" cy="1634898"/>
          </a:xfrm>
          <a:prstGeom prst="rect">
            <a:avLst/>
          </a:prstGeom>
        </p:spPr>
      </p:pic>
    </p:spTree>
    <p:extLst>
      <p:ext uri="{BB962C8B-B14F-4D97-AF65-F5344CB8AC3E}">
        <p14:creationId xmlns:p14="http://schemas.microsoft.com/office/powerpoint/2010/main" val="1818361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PERSONAE   </a:t>
            </a:r>
            <a:endParaRPr lang="fr-FR" dirty="0"/>
          </a:p>
        </p:txBody>
      </p:sp>
      <p:graphicFrame>
        <p:nvGraphicFramePr>
          <p:cNvPr id="8" name="Espace réservé du contenu 7"/>
          <p:cNvGraphicFramePr>
            <a:graphicFrameLocks noGrp="1" noChangeAspect="1"/>
          </p:cNvGraphicFramePr>
          <p:nvPr>
            <p:ph idx="1"/>
            <p:extLst>
              <p:ext uri="{D42A27DB-BD31-4B8C-83A1-F6EECF244321}">
                <p14:modId xmlns:p14="http://schemas.microsoft.com/office/powerpoint/2010/main" val="2138520293"/>
              </p:ext>
            </p:extLst>
          </p:nvPr>
        </p:nvGraphicFramePr>
        <p:xfrm>
          <a:off x="3687763" y="2133600"/>
          <a:ext cx="6716712" cy="3778250"/>
        </p:xfrm>
        <a:graphic>
          <a:graphicData uri="http://schemas.openxmlformats.org/presentationml/2006/ole">
            <mc:AlternateContent xmlns:mc="http://schemas.openxmlformats.org/markup-compatibility/2006">
              <mc:Choice xmlns:v="urn:schemas-microsoft-com:vml" Requires="v">
                <p:oleObj spid="_x0000_s1039" name="Acrobat Document" r:id="rId3" imgW="13715795" imgH="7714896" progId="Acrobat.Document.DC">
                  <p:embed/>
                </p:oleObj>
              </mc:Choice>
              <mc:Fallback>
                <p:oleObj name="Acrobat Document" r:id="rId3" imgW="13715795" imgH="7714896" progId="Acrobat.Document.DC">
                  <p:embed/>
                  <p:pic>
                    <p:nvPicPr>
                      <p:cNvPr id="0" name=""/>
                      <p:cNvPicPr/>
                      <p:nvPr/>
                    </p:nvPicPr>
                    <p:blipFill>
                      <a:blip r:embed="rId4"/>
                      <a:stretch>
                        <a:fillRect/>
                      </a:stretch>
                    </p:blipFill>
                    <p:spPr>
                      <a:xfrm>
                        <a:off x="3687763" y="2133600"/>
                        <a:ext cx="6716712" cy="3778250"/>
                      </a:xfrm>
                      <a:prstGeom prst="rect">
                        <a:avLst/>
                      </a:prstGeom>
                    </p:spPr>
                  </p:pic>
                </p:oleObj>
              </mc:Fallback>
            </mc:AlternateContent>
          </a:graphicData>
        </a:graphic>
      </p:graphicFrame>
      <p:pic>
        <p:nvPicPr>
          <p:cNvPr id="3" name="Imag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88826" y="-247157"/>
            <a:ext cx="1227552" cy="1802223"/>
          </a:xfrm>
          <a:prstGeom prst="rect">
            <a:avLst/>
          </a:prstGeom>
        </p:spPr>
      </p:pic>
    </p:spTree>
    <p:extLst>
      <p:ext uri="{BB962C8B-B14F-4D97-AF65-F5344CB8AC3E}">
        <p14:creationId xmlns:p14="http://schemas.microsoft.com/office/powerpoint/2010/main" val="439551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ETUDE DES </a:t>
            </a:r>
            <a:r>
              <a:rPr lang="fr-FR" dirty="0" smtClean="0"/>
              <a:t>CIBLES  </a:t>
            </a:r>
            <a:r>
              <a:rPr lang="fr-FR" dirty="0"/>
              <a:t/>
            </a:r>
            <a:br>
              <a:rPr lang="fr-FR" dirty="0"/>
            </a:br>
            <a:endParaRPr lang="fr-FR" dirty="0"/>
          </a:p>
        </p:txBody>
      </p:sp>
      <p:sp>
        <p:nvSpPr>
          <p:cNvPr id="3" name="Espace réservé du contenu 2"/>
          <p:cNvSpPr>
            <a:spLocks noGrp="1"/>
          </p:cNvSpPr>
          <p:nvPr>
            <p:ph idx="1"/>
          </p:nvPr>
        </p:nvSpPr>
        <p:spPr>
          <a:xfrm>
            <a:off x="2589212" y="2133600"/>
            <a:ext cx="8915400" cy="3919470"/>
          </a:xfrm>
        </p:spPr>
        <p:txBody>
          <a:bodyPr>
            <a:normAutofit fontScale="32500" lnSpcReduction="20000"/>
          </a:bodyPr>
          <a:lstStyle/>
          <a:p>
            <a:pPr lvl="0" algn="just"/>
            <a:r>
              <a:rPr lang="fr-FR" sz="3800" b="1" dirty="0"/>
              <a:t>le cœur de cible</a:t>
            </a:r>
            <a:endParaRPr lang="fr-FR" sz="3800" dirty="0"/>
          </a:p>
          <a:p>
            <a:pPr lvl="0" algn="just"/>
            <a:r>
              <a:rPr lang="fr-FR" sz="3800" dirty="0"/>
              <a:t>c’est notre cible principale celle qu’on souhaite atteindre réellement </a:t>
            </a:r>
          </a:p>
          <a:p>
            <a:pPr lvl="0" algn="just"/>
            <a:r>
              <a:rPr lang="fr-FR" sz="3800" dirty="0"/>
              <a:t>Le cœur de cible d’AIP sera les PME et TPE  qui ne remplissent pas les conditions de levée de fond établir par l’étude de la BCEAO, et qui cherchent une solution d’accompagnement. Car prendre en compte toute les PME et les TPE sera trop large et moins smart (Spécifique, Mesurable, Atteignable, Réaliste et Temporel) comme objectif</a:t>
            </a:r>
          </a:p>
          <a:p>
            <a:pPr lvl="0" algn="just"/>
            <a:r>
              <a:rPr lang="fr-FR" sz="3800" b="1" dirty="0"/>
              <a:t>la cible primaire</a:t>
            </a:r>
            <a:endParaRPr lang="fr-FR" sz="3800" dirty="0"/>
          </a:p>
          <a:p>
            <a:pPr lvl="0" algn="just"/>
            <a:r>
              <a:rPr lang="fr-FR" sz="3800" dirty="0"/>
              <a:t>c’est la cible qui gravite autour du cœur de cible il est généralement lié directement à celle-ci. </a:t>
            </a:r>
          </a:p>
          <a:p>
            <a:pPr lvl="0" algn="just"/>
            <a:r>
              <a:rPr lang="fr-FR" sz="3800" dirty="0"/>
              <a:t>AIP aura pour cible primaire les établissements bancaires de financement des PME, les institutions financière, les fonds de capital risques. Car vu que AIP ne lève pas les fond elle-même, mais elle aide ses client pour qu’elle puisse levée des fond auprès de ses institutions    </a:t>
            </a:r>
          </a:p>
          <a:p>
            <a:pPr lvl="0" algn="just"/>
            <a:r>
              <a:rPr lang="fr-FR" sz="3800" b="1" dirty="0"/>
              <a:t>la cible secondaire   </a:t>
            </a:r>
            <a:endParaRPr lang="fr-FR" sz="3800" dirty="0"/>
          </a:p>
          <a:p>
            <a:pPr lvl="0" algn="just"/>
            <a:r>
              <a:rPr lang="fr-FR" sz="3800" dirty="0"/>
              <a:t>la cible secondaire, généralement se sont les expert, les journalistes, les influenceurs certains indicateur tel que les indices de notation financière pour AIP du domaine d’activité</a:t>
            </a:r>
          </a:p>
          <a:p>
            <a:pPr lvl="0" algn="just"/>
            <a:r>
              <a:rPr lang="fr-FR" sz="3800" dirty="0"/>
              <a:t>la cible secondaire d’AIP sera les agences de notation telle que Bloomfield </a:t>
            </a:r>
            <a:r>
              <a:rPr lang="fr-FR" sz="3800" dirty="0" err="1"/>
              <a:t>investment</a:t>
            </a:r>
            <a:r>
              <a:rPr lang="fr-FR" sz="3800" dirty="0"/>
              <a:t>, les journaux spécialistes tels que SIKA FINANCE, ou des influenceurs économique nous pouvons citer Edith Brou de la Cote d’ Ivoire.</a:t>
            </a:r>
          </a:p>
          <a:p>
            <a:pPr algn="just"/>
            <a:endParaRPr lang="fr-FR" dirty="0"/>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79495" y="-223369"/>
            <a:ext cx="1157977" cy="1700077"/>
          </a:xfrm>
          <a:prstGeom prst="rect">
            <a:avLst/>
          </a:prstGeom>
        </p:spPr>
      </p:pic>
    </p:spTree>
    <p:extLst>
      <p:ext uri="{BB962C8B-B14F-4D97-AF65-F5344CB8AC3E}">
        <p14:creationId xmlns:p14="http://schemas.microsoft.com/office/powerpoint/2010/main" val="2914488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Analyse de la </a:t>
            </a:r>
            <a:r>
              <a:rPr lang="fr-FR" b="1" dirty="0" smtClean="0"/>
              <a:t>concurrence   </a:t>
            </a:r>
            <a:endParaRPr lang="fr-FR" dirty="0"/>
          </a:p>
        </p:txBody>
      </p:sp>
      <p:sp>
        <p:nvSpPr>
          <p:cNvPr id="3" name="Espace réservé du contenu 2"/>
          <p:cNvSpPr>
            <a:spLocks noGrp="1"/>
          </p:cNvSpPr>
          <p:nvPr>
            <p:ph idx="1"/>
          </p:nvPr>
        </p:nvSpPr>
        <p:spPr/>
        <p:txBody>
          <a:bodyPr/>
          <a:lstStyle/>
          <a:p>
            <a:pPr lvl="0"/>
            <a:r>
              <a:rPr lang="fr-FR" b="1" dirty="0"/>
              <a:t>Concurrents </a:t>
            </a:r>
            <a:r>
              <a:rPr lang="fr-FR" b="1" dirty="0" smtClean="0"/>
              <a:t>directs</a:t>
            </a:r>
          </a:p>
          <a:p>
            <a:pPr lvl="0">
              <a:buFont typeface="Wingdings" panose="05000000000000000000" pitchFamily="2" charset="2"/>
              <a:buChar char="Ø"/>
            </a:pPr>
            <a:r>
              <a:rPr lang="fr-FR" dirty="0" err="1"/>
              <a:t>Deloitte</a:t>
            </a:r>
            <a:endParaRPr lang="fr-FR" dirty="0"/>
          </a:p>
          <a:p>
            <a:pPr lvl="0">
              <a:buFont typeface="Wingdings" panose="05000000000000000000" pitchFamily="2" charset="2"/>
              <a:buChar char="Ø"/>
            </a:pPr>
            <a:r>
              <a:rPr lang="fr-FR" dirty="0" smtClean="0"/>
              <a:t>ESP</a:t>
            </a:r>
            <a:endParaRPr lang="fr-FR" dirty="0"/>
          </a:p>
          <a:p>
            <a:pPr lvl="0"/>
            <a:r>
              <a:rPr lang="fr-FR" b="1" dirty="0"/>
              <a:t>Concurrents </a:t>
            </a:r>
            <a:r>
              <a:rPr lang="fr-FR" b="1" dirty="0" smtClean="0"/>
              <a:t>indirects</a:t>
            </a:r>
          </a:p>
          <a:p>
            <a:pPr lvl="0">
              <a:buFont typeface="Wingdings" panose="05000000000000000000" pitchFamily="2" charset="2"/>
              <a:buChar char="Ø"/>
            </a:pPr>
            <a:r>
              <a:rPr lang="fr-FR" dirty="0"/>
              <a:t>Cabinet d’avocats</a:t>
            </a:r>
          </a:p>
          <a:p>
            <a:pPr lvl="0">
              <a:buFont typeface="Wingdings" panose="05000000000000000000" pitchFamily="2" charset="2"/>
              <a:buChar char="Ø"/>
            </a:pPr>
            <a:r>
              <a:rPr lang="fr-FR" dirty="0"/>
              <a:t>Cabinet de notaire </a:t>
            </a:r>
          </a:p>
          <a:p>
            <a:pPr lvl="0">
              <a:buFont typeface="Wingdings" panose="05000000000000000000" pitchFamily="2" charset="2"/>
              <a:buChar char="Ø"/>
            </a:pPr>
            <a:r>
              <a:rPr lang="fr-FR" dirty="0"/>
              <a:t>Cabinet d’expertise comptable</a:t>
            </a:r>
          </a:p>
          <a:p>
            <a:pPr lvl="0">
              <a:buFont typeface="Wingdings" panose="05000000000000000000" pitchFamily="2" charset="2"/>
              <a:buChar char="Ø"/>
            </a:pPr>
            <a:endParaRPr lang="fr-FR" dirty="0"/>
          </a:p>
          <a:p>
            <a:endParaRPr lang="fr-FR" dirty="0"/>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47685" y="0"/>
            <a:ext cx="1193263" cy="1751883"/>
          </a:xfrm>
          <a:prstGeom prst="rect">
            <a:avLst/>
          </a:prstGeom>
        </p:spPr>
      </p:pic>
    </p:spTree>
    <p:extLst>
      <p:ext uri="{BB962C8B-B14F-4D97-AF65-F5344CB8AC3E}">
        <p14:creationId xmlns:p14="http://schemas.microsoft.com/office/powerpoint/2010/main" val="650175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2"/>
                                        </p:tgtEl>
                                        <p:attrNameLst>
                                          <p:attrName>style.color</p:attrName>
                                        </p:attrNameLst>
                                      </p:cBhvr>
                                      <p:to>
                                        <a:schemeClr val="bg1"/>
                                      </p:to>
                                    </p:animClr>
                                    <p:animClr clrSpc="rgb" dir="cw">
                                      <p:cBhvr>
                                        <p:cTn id="7" dur="250" autoRev="1" fill="remove"/>
                                        <p:tgtEl>
                                          <p:spTgt spid="2"/>
                                        </p:tgtEl>
                                        <p:attrNameLst>
                                          <p:attrName>fillcolor</p:attrName>
                                        </p:attrNameLst>
                                      </p:cBhvr>
                                      <p:to>
                                        <a:schemeClr val="bg1"/>
                                      </p:to>
                                    </p:animClr>
                                    <p:set>
                                      <p:cBhvr>
                                        <p:cTn id="8" dur="250" autoRev="1" fill="remove"/>
                                        <p:tgtEl>
                                          <p:spTgt spid="2"/>
                                        </p:tgtEl>
                                        <p:attrNameLst>
                                          <p:attrName>fill.type</p:attrName>
                                        </p:attrNameLst>
                                      </p:cBhvr>
                                      <p:to>
                                        <p:strVal val="solid"/>
                                      </p:to>
                                    </p:set>
                                    <p:set>
                                      <p:cBhvr>
                                        <p:cTn id="9" dur="250" autoRev="1" fill="remove"/>
                                        <p:tgtEl>
                                          <p:spTgt spid="2"/>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down)">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down)">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wipe(down)">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wipe(down)">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wipe(down)">
                                      <p:cBhvr>
                                        <p:cTn id="39" dur="500"/>
                                        <p:tgtEl>
                                          <p:spTgt spid="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wipe(down)">
                                      <p:cBhvr>
                                        <p:cTn id="4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CANAUX DE COMMUNICATION DES </a:t>
            </a:r>
            <a:r>
              <a:rPr lang="fr-FR" dirty="0" smtClean="0"/>
              <a:t>CONCURENTS          </a:t>
            </a:r>
            <a:endParaRPr lang="fr-FR" dirty="0"/>
          </a:p>
        </p:txBody>
      </p:sp>
      <p:sp>
        <p:nvSpPr>
          <p:cNvPr id="3" name="Espace réservé du contenu 2"/>
          <p:cNvSpPr>
            <a:spLocks noGrp="1"/>
          </p:cNvSpPr>
          <p:nvPr>
            <p:ph idx="1"/>
          </p:nvPr>
        </p:nvSpPr>
        <p:spPr/>
        <p:txBody>
          <a:bodyPr>
            <a:normAutofit fontScale="85000" lnSpcReduction="20000"/>
          </a:bodyPr>
          <a:lstStyle/>
          <a:p>
            <a:pPr lvl="0"/>
            <a:r>
              <a:rPr lang="fr-FR" b="1" dirty="0"/>
              <a:t>Croissance d’audience </a:t>
            </a:r>
            <a:endParaRPr lang="fr-FR" dirty="0"/>
          </a:p>
          <a:p>
            <a:r>
              <a:rPr lang="fr-FR" b="1" dirty="0" err="1"/>
              <a:t>Deloitte</a:t>
            </a:r>
            <a:r>
              <a:rPr lang="fr-FR" dirty="0"/>
              <a:t> à une croissance de </a:t>
            </a:r>
            <a:r>
              <a:rPr lang="fr-FR" b="1" dirty="0"/>
              <a:t>0,4% </a:t>
            </a:r>
            <a:r>
              <a:rPr lang="fr-FR" dirty="0" smtClean="0"/>
              <a:t> </a:t>
            </a:r>
            <a:endParaRPr lang="fr-FR" dirty="0"/>
          </a:p>
          <a:p>
            <a:r>
              <a:rPr lang="fr-FR" b="1" dirty="0" smtClean="0"/>
              <a:t>ESP</a:t>
            </a:r>
            <a:r>
              <a:rPr lang="fr-FR" dirty="0" smtClean="0"/>
              <a:t> </a:t>
            </a:r>
            <a:r>
              <a:rPr lang="fr-FR" dirty="0"/>
              <a:t>est quasi inexistante en termes de croissance </a:t>
            </a:r>
            <a:r>
              <a:rPr lang="fr-FR" dirty="0" smtClean="0"/>
              <a:t>d’audience</a:t>
            </a:r>
            <a:r>
              <a:rPr lang="fr-FR" b="1" dirty="0"/>
              <a:t> </a:t>
            </a:r>
            <a:endParaRPr lang="fr-FR" dirty="0"/>
          </a:p>
          <a:p>
            <a:pPr lvl="0"/>
            <a:r>
              <a:rPr lang="fr-FR" b="1" dirty="0"/>
              <a:t>Fréquence de post par semaine </a:t>
            </a:r>
            <a:endParaRPr lang="fr-FR" dirty="0"/>
          </a:p>
          <a:p>
            <a:r>
              <a:rPr lang="fr-FR" dirty="0" err="1"/>
              <a:t>Deloitte</a:t>
            </a:r>
            <a:r>
              <a:rPr lang="fr-FR" dirty="0"/>
              <a:t> a une fréquence de 8 </a:t>
            </a:r>
            <a:r>
              <a:rPr lang="fr-FR" dirty="0" err="1"/>
              <a:t>posts</a:t>
            </a:r>
            <a:r>
              <a:rPr lang="fr-FR" dirty="0"/>
              <a:t> </a:t>
            </a:r>
          </a:p>
          <a:p>
            <a:r>
              <a:rPr lang="fr-FR" dirty="0" smtClean="0"/>
              <a:t>ESP </a:t>
            </a:r>
            <a:r>
              <a:rPr lang="fr-FR" dirty="0"/>
              <a:t>nous ne disposons pas de chiffres </a:t>
            </a:r>
          </a:p>
          <a:p>
            <a:r>
              <a:rPr lang="fr-FR" dirty="0"/>
              <a:t>Les chiffres nous montres que les deux post plus sur </a:t>
            </a:r>
            <a:r>
              <a:rPr lang="fr-FR" dirty="0" err="1"/>
              <a:t>twitter</a:t>
            </a:r>
            <a:r>
              <a:rPr lang="fr-FR" dirty="0"/>
              <a:t> </a:t>
            </a:r>
          </a:p>
          <a:p>
            <a:r>
              <a:rPr lang="fr-FR" b="1" dirty="0"/>
              <a:t>Taux </a:t>
            </a:r>
            <a:r>
              <a:rPr lang="fr-FR" b="1" dirty="0" smtClean="0"/>
              <a:t>d’engagement</a:t>
            </a:r>
          </a:p>
          <a:p>
            <a:r>
              <a:rPr lang="fr-FR" dirty="0" err="1"/>
              <a:t>Deloitte</a:t>
            </a:r>
            <a:r>
              <a:rPr lang="fr-FR" dirty="0"/>
              <a:t> a enregistré la plus forte augmentation sur </a:t>
            </a:r>
            <a:r>
              <a:rPr lang="fr-FR" dirty="0" err="1"/>
              <a:t>twitter</a:t>
            </a:r>
            <a:r>
              <a:rPr lang="fr-FR" dirty="0"/>
              <a:t>, tandis </a:t>
            </a:r>
            <a:r>
              <a:rPr lang="fr-FR" dirty="0" smtClean="0"/>
              <a:t>qu’esp  </a:t>
            </a:r>
            <a:r>
              <a:rPr lang="fr-FR" dirty="0"/>
              <a:t>a le plus augmenté sur </a:t>
            </a:r>
            <a:r>
              <a:rPr lang="fr-FR" dirty="0" err="1"/>
              <a:t>instagram</a:t>
            </a:r>
            <a:endParaRPr lang="fr-FR" dirty="0"/>
          </a:p>
          <a:p>
            <a:r>
              <a:rPr lang="fr-FR" dirty="0" err="1"/>
              <a:t>Deloitte</a:t>
            </a:r>
            <a:r>
              <a:rPr lang="fr-FR" dirty="0"/>
              <a:t> a un taux d’engagement de 23,1% ce qui correspond à 608 nouveaux abonnés </a:t>
            </a:r>
          </a:p>
          <a:p>
            <a:r>
              <a:rPr lang="fr-FR" dirty="0"/>
              <a:t>Esp a un taux d’engagement de 143,7% ce qui correspond à 290 abonnés</a:t>
            </a:r>
          </a:p>
          <a:p>
            <a:pPr marL="0" indent="0">
              <a:buNone/>
            </a:pPr>
            <a:endParaRPr lang="fr-FR" dirty="0"/>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60137" y="1169082"/>
            <a:ext cx="1002513" cy="1471835"/>
          </a:xfrm>
          <a:prstGeom prst="rect">
            <a:avLst/>
          </a:prstGeom>
        </p:spPr>
      </p:pic>
    </p:spTree>
    <p:extLst>
      <p:ext uri="{BB962C8B-B14F-4D97-AF65-F5344CB8AC3E}">
        <p14:creationId xmlns:p14="http://schemas.microsoft.com/office/powerpoint/2010/main" val="116811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additive="base">
                                        <p:cTn id="4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 calcmode="lin" valueType="num">
                                      <p:cBhvr additive="base">
                                        <p:cTn id="4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3">
                                            <p:txEl>
                                              <p:pRg st="7" end="7"/>
                                            </p:txEl>
                                          </p:spTgt>
                                        </p:tgtEl>
                                        <p:attrNameLst>
                                          <p:attrName>style.visibility</p:attrName>
                                        </p:attrNameLst>
                                      </p:cBhvr>
                                      <p:to>
                                        <p:strVal val="visible"/>
                                      </p:to>
                                    </p:set>
                                    <p:anim calcmode="lin" valueType="num">
                                      <p:cBhvr additive="base">
                                        <p:cTn id="54"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3">
                                            <p:txEl>
                                              <p:pRg st="8" end="8"/>
                                            </p:txEl>
                                          </p:spTgt>
                                        </p:tgtEl>
                                        <p:attrNameLst>
                                          <p:attrName>style.visibility</p:attrName>
                                        </p:attrNameLst>
                                      </p:cBhvr>
                                      <p:to>
                                        <p:strVal val="visible"/>
                                      </p:to>
                                    </p:set>
                                    <p:anim calcmode="lin" valueType="num">
                                      <p:cBhvr additive="base">
                                        <p:cTn id="60"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3">
                                            <p:txEl>
                                              <p:pRg st="9" end="9"/>
                                            </p:txEl>
                                          </p:spTgt>
                                        </p:tgtEl>
                                        <p:attrNameLst>
                                          <p:attrName>style.visibility</p:attrName>
                                        </p:attrNameLst>
                                      </p:cBhvr>
                                      <p:to>
                                        <p:strVal val="visible"/>
                                      </p:to>
                                    </p:set>
                                    <p:anim calcmode="lin" valueType="num">
                                      <p:cBhvr additive="base">
                                        <p:cTn id="66"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3">
                                            <p:txEl>
                                              <p:pRg st="10" end="10"/>
                                            </p:txEl>
                                          </p:spTgt>
                                        </p:tgtEl>
                                        <p:attrNameLst>
                                          <p:attrName>style.visibility</p:attrName>
                                        </p:attrNameLst>
                                      </p:cBhvr>
                                      <p:to>
                                        <p:strVal val="visible"/>
                                      </p:to>
                                    </p:set>
                                    <p:anim calcmode="lin" valueType="num">
                                      <p:cBhvr additive="base">
                                        <p:cTn id="72"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HEURES DE </a:t>
            </a:r>
            <a:r>
              <a:rPr lang="fr-FR" dirty="0" smtClean="0"/>
              <a:t>PUBLICATIONS      </a:t>
            </a:r>
            <a:endParaRPr lang="fr-FR" dirty="0"/>
          </a:p>
        </p:txBody>
      </p:sp>
      <p:sp>
        <p:nvSpPr>
          <p:cNvPr id="3" name="Espace réservé du contenu 2"/>
          <p:cNvSpPr>
            <a:spLocks noGrp="1"/>
          </p:cNvSpPr>
          <p:nvPr>
            <p:ph idx="1"/>
          </p:nvPr>
        </p:nvSpPr>
        <p:spPr/>
        <p:txBody>
          <a:bodyPr/>
          <a:lstStyle/>
          <a:p>
            <a:pPr lvl="0"/>
            <a:r>
              <a:rPr lang="fr-FR" b="1" dirty="0"/>
              <a:t>Heure de publications</a:t>
            </a:r>
            <a:endParaRPr lang="fr-FR" dirty="0"/>
          </a:p>
          <a:p>
            <a:r>
              <a:rPr lang="fr-FR" dirty="0" err="1"/>
              <a:t>Deloitte</a:t>
            </a:r>
            <a:r>
              <a:rPr lang="fr-FR" dirty="0"/>
              <a:t> se positionne sur quatre types heures, qui sont :</a:t>
            </a:r>
          </a:p>
          <a:p>
            <a:pPr lvl="0"/>
            <a:r>
              <a:rPr lang="fr-FR" dirty="0"/>
              <a:t>Midi (12heure), </a:t>
            </a:r>
          </a:p>
          <a:p>
            <a:pPr lvl="0"/>
            <a:r>
              <a:rPr lang="fr-FR" dirty="0"/>
              <a:t>Quatre heures du matin (04heure) </a:t>
            </a:r>
          </a:p>
          <a:p>
            <a:pPr lvl="0"/>
            <a:r>
              <a:rPr lang="fr-FR" dirty="0"/>
              <a:t>huit heures (08heure)</a:t>
            </a:r>
          </a:p>
          <a:p>
            <a:pPr lvl="0"/>
            <a:r>
              <a:rPr lang="fr-FR" dirty="0"/>
              <a:t>seize heures (16heure)  </a:t>
            </a:r>
          </a:p>
          <a:p>
            <a:pPr lvl="0"/>
            <a:r>
              <a:rPr lang="fr-FR" dirty="0"/>
              <a:t>vingt heures (20heure) </a:t>
            </a:r>
          </a:p>
          <a:p>
            <a:endParaRPr lang="fr-FR" dirty="0"/>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97869" y="624110"/>
            <a:ext cx="1113870" cy="1635322"/>
          </a:xfrm>
          <a:prstGeom prst="rect">
            <a:avLst/>
          </a:prstGeom>
        </p:spPr>
      </p:pic>
    </p:spTree>
    <p:extLst>
      <p:ext uri="{BB962C8B-B14F-4D97-AF65-F5344CB8AC3E}">
        <p14:creationId xmlns:p14="http://schemas.microsoft.com/office/powerpoint/2010/main" val="1536794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1000"/>
                                        <p:tgtEl>
                                          <p:spTgt spid="2"/>
                                        </p:tgtEl>
                                      </p:cBhvr>
                                    </p:animEffect>
                                    <p:anim calcmode="lin" valueType="num">
                                      <p:cBhvr>
                                        <p:cTn id="43" dur="1000" fill="hold"/>
                                        <p:tgtEl>
                                          <p:spTgt spid="2"/>
                                        </p:tgtEl>
                                        <p:attrNameLst>
                                          <p:attrName>ppt_x</p:attrName>
                                        </p:attrNameLst>
                                      </p:cBhvr>
                                      <p:tavLst>
                                        <p:tav tm="0">
                                          <p:val>
                                            <p:strVal val="#ppt_x"/>
                                          </p:val>
                                        </p:tav>
                                        <p:tav tm="100000">
                                          <p:val>
                                            <p:strVal val="#ppt_x"/>
                                          </p:val>
                                        </p:tav>
                                      </p:tavLst>
                                    </p:anim>
                                    <p:anim calcmode="lin" valueType="num">
                                      <p:cBhvr>
                                        <p:cTn id="4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297</TotalTime>
  <Words>639</Words>
  <Application>Microsoft Office PowerPoint</Application>
  <PresentationFormat>Grand écran</PresentationFormat>
  <Paragraphs>105</Paragraphs>
  <Slides>18</Slides>
  <Notes>0</Notes>
  <HiddenSlides>0</HiddenSlides>
  <MMClips>0</MMClips>
  <ScaleCrop>false</ScaleCrop>
  <HeadingPairs>
    <vt:vector size="8" baseType="variant">
      <vt:variant>
        <vt:lpstr>Polices utilisées</vt:lpstr>
      </vt:variant>
      <vt:variant>
        <vt:i4>4</vt:i4>
      </vt:variant>
      <vt:variant>
        <vt:lpstr>Thème</vt:lpstr>
      </vt:variant>
      <vt:variant>
        <vt:i4>1</vt:i4>
      </vt:variant>
      <vt:variant>
        <vt:lpstr>Serveurs OLE incorporés</vt:lpstr>
      </vt:variant>
      <vt:variant>
        <vt:i4>1</vt:i4>
      </vt:variant>
      <vt:variant>
        <vt:lpstr>Titres des diapositives</vt:lpstr>
      </vt:variant>
      <vt:variant>
        <vt:i4>18</vt:i4>
      </vt:variant>
    </vt:vector>
  </HeadingPairs>
  <TitlesOfParts>
    <vt:vector size="24" baseType="lpstr">
      <vt:lpstr>Arial</vt:lpstr>
      <vt:lpstr>Century Gothic</vt:lpstr>
      <vt:lpstr>Wingdings</vt:lpstr>
      <vt:lpstr>Wingdings 3</vt:lpstr>
      <vt:lpstr>Brin</vt:lpstr>
      <vt:lpstr>Acrobat Document</vt:lpstr>
      <vt:lpstr>STAGE INVERSE          </vt:lpstr>
      <vt:lpstr>ETUDE MARKETING </vt:lpstr>
      <vt:lpstr>Matrice SWOT  </vt:lpstr>
      <vt:lpstr>MATRICE PESTEL      </vt:lpstr>
      <vt:lpstr>PERSONAE   </vt:lpstr>
      <vt:lpstr>ETUDE DES CIBLES   </vt:lpstr>
      <vt:lpstr>Analyse de la concurrence   </vt:lpstr>
      <vt:lpstr>LES CANAUX DE COMMUNICATION DES CONCURENTS          </vt:lpstr>
      <vt:lpstr>LES HEURES DE PUBLICATIONS      </vt:lpstr>
      <vt:lpstr>jour de publications        </vt:lpstr>
      <vt:lpstr>Les jours et les heures qui génèrent le plus de trafic      </vt:lpstr>
      <vt:lpstr>Les plateformes de publications  </vt:lpstr>
      <vt:lpstr>LES DIFFÉRENTS TYPES DE CONTENU PUBLIÉ PAR DELOITTE</vt:lpstr>
      <vt:lpstr>MARKETING MIX OU LES 4P     </vt:lpstr>
      <vt:lpstr>PROPOSITION DE VALEUR       </vt:lpstr>
      <vt:lpstr>STRATEGIE D’ANIMATION DE LA COMMUNAUTE    </vt:lpstr>
      <vt:lpstr>STRATEGIE DE DIFFUSION DU SITE AVEC DU CONTENU A EXPLOITER SUR LES RESEAUX SOCIAUX</vt:lpstr>
      <vt:lpstr>STRATEGIE DE REFERENCEMENT S.E.O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INVERSE</dc:title>
  <dc:creator>achimede</dc:creator>
  <cp:lastModifiedBy>achimede</cp:lastModifiedBy>
  <cp:revision>22</cp:revision>
  <dcterms:created xsi:type="dcterms:W3CDTF">2022-11-03T11:12:45Z</dcterms:created>
  <dcterms:modified xsi:type="dcterms:W3CDTF">2022-11-04T10:04:05Z</dcterms:modified>
</cp:coreProperties>
</file>