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856786"/>
            <a:ext cx="6665952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بوصلة التعليم الجامعي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023241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بوصلة التعليم الجامعي تعتبر دليلًا مهمًا للطلاب لتوجيههم في الاختيارات الأكاديمية والمهنية.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5000625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219" y="5008245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786086" y="4983956"/>
            <a:ext cx="4000024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by مرتضى حيدر عبدالرضا المنصوري</a:t>
            </a:r>
            <a:endParaRPr lang="en-US" sz="2187" dirty="0"/>
          </a:p>
        </p:txBody>
      </p:sp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748558"/>
            <a:ext cx="6665952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خاتمة وتوصيات نهائية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3915013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تجنب التشتت وضغوط الوقت من خلال وضع أولويات وجدول زمني.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319599" y="4520327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قم بتقييم نتائج استخدام بوصلة التعليم الجامعي وتحديد الخطوات التصحيحية.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6319599" y="5125641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استخدم بوصلة التعليم الجامعي كأداة داعمة ومحفزة لنجاح التعلم.</a:t>
            </a:r>
            <a:endParaRPr lang="en-US" sz="1750" dirty="0"/>
          </a:p>
        </p:txBody>
      </p:sp>
      <p:pic>
        <p:nvPicPr>
          <p:cNvPr id="9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783556"/>
            <a:ext cx="639687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أهداف بوصلة التعليم الجامعي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922270"/>
            <a:ext cx="5166122" cy="1650802"/>
          </a:xfrm>
          <a:prstGeom prst="roundRect">
            <a:avLst>
              <a:gd name="adj" fmla="val 6057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67783" y="315206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تقديم تحديات تعليمية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783" y="3632478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تحديد الصعوبات التي تواجه الطلاب وتوفير الحلول المناسبة.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922270"/>
            <a:ext cx="5166122" cy="1650802"/>
          </a:xfrm>
          <a:prstGeom prst="roundRect">
            <a:avLst>
              <a:gd name="adj" fmla="val 6057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56076" y="315206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تعزيز تجربة التعلم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56076" y="3632478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تحسين البيئة التعليمية وتفعيل دور الطلاب في عملية التعلم.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1650802"/>
          </a:xfrm>
          <a:prstGeom prst="roundRect">
            <a:avLst>
              <a:gd name="adj" fmla="val 6057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67783" y="50250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تحقيق التميز الأكاديمي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7783" y="5505450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دعم الطلاب في تحقيق أعلى مستوياتهم الأكاديمية والمهنية.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1650802"/>
          </a:xfrm>
          <a:prstGeom prst="roundRect">
            <a:avLst>
              <a:gd name="adj" fmla="val 6057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56076" y="50250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تطوير الشخصية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56076" y="5505450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تعزيز تنمية الطلاب الشخصية والمهارات القيادية والاجتماعية.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979063"/>
            <a:ext cx="667238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مكونات بوصلة التعليم الجامعي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675001" y="4006691"/>
            <a:ext cx="71222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نموذج التعلم القائم على المهارات والمعرفة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675001" y="4450913"/>
            <a:ext cx="71222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تقنيات تحليل البيانات والتقارير الذكية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6675001" y="4895136"/>
            <a:ext cx="71222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أدوات لتقييم الأداء والتحليل الاستراتيجي</a:t>
            </a:r>
            <a:endParaRPr lang="en-US" sz="1750" dirty="0"/>
          </a:p>
        </p:txBody>
      </p:sp>
      <p:pic>
        <p:nvPicPr>
          <p:cNvPr id="9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925473"/>
            <a:ext cx="75349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استخدامات بوصلة التعليم الجامعي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1144310" y="1953101"/>
            <a:ext cx="44410" cy="5351026"/>
          </a:xfrm>
          <a:prstGeom prst="roundRect">
            <a:avLst>
              <a:gd name="adj" fmla="val 225151"/>
            </a:avLst>
          </a:prstGeom>
          <a:solidFill>
            <a:srgbClr val="C5D2CF"/>
          </a:solidFill>
          <a:ln/>
        </p:spPr>
      </p:sp>
      <p:sp>
        <p:nvSpPr>
          <p:cNvPr id="7" name="Shape 4"/>
          <p:cNvSpPr/>
          <p:nvPr/>
        </p:nvSpPr>
        <p:spPr>
          <a:xfrm>
            <a:off x="1416427" y="235440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5D2CF"/>
          </a:solidFill>
          <a:ln/>
        </p:spPr>
      </p:sp>
      <p:sp>
        <p:nvSpPr>
          <p:cNvPr id="8" name="Shape 5"/>
          <p:cNvSpPr/>
          <p:nvPr/>
        </p:nvSpPr>
        <p:spPr>
          <a:xfrm>
            <a:off x="916484" y="212669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115794" y="2168366"/>
            <a:ext cx="10132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2388513" y="21752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التوجيه التعليمي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2388513" y="265568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استخدام بوصلة التعليم لتوجيه الطلاب نحو اختيار التخصصات والدورات الدراسية الملائمة لمستقبلهم.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416427" y="421213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5D2CF"/>
          </a:solidFill>
          <a:ln/>
        </p:spPr>
      </p:sp>
      <p:sp>
        <p:nvSpPr>
          <p:cNvPr id="13" name="Shape 10"/>
          <p:cNvSpPr/>
          <p:nvPr/>
        </p:nvSpPr>
        <p:spPr>
          <a:xfrm>
            <a:off x="916484" y="39844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082100" y="4026098"/>
            <a:ext cx="16871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388513" y="403300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التخطيط الوظيفي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388513" y="451342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تقديم دعم في تخطيط مسارات الوظائف اللاحقة للطلاب بناءً على اهتماماتهم وقدراتهم الفردية.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1416427" y="606986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5D2CF"/>
          </a:solidFill>
          <a:ln/>
        </p:spPr>
      </p:sp>
      <p:sp>
        <p:nvSpPr>
          <p:cNvPr id="18" name="Shape 15"/>
          <p:cNvSpPr/>
          <p:nvPr/>
        </p:nvSpPr>
        <p:spPr>
          <a:xfrm>
            <a:off x="916484" y="584215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1080790" y="5883831"/>
            <a:ext cx="17133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2388513" y="589073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التطور الشخصي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2388513" y="637115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تعزيز نمو الطلاب الشخصي والمهني من خلال دعمهم في اكتشاف مواهبهم وتطوير مهاراتهم.</a:t>
            </a:r>
            <a:endParaRPr lang="en-US" sz="1750" dirty="0"/>
          </a:p>
        </p:txBody>
      </p:sp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15465"/>
            <a:ext cx="606147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فوائد بوصلة التعليم الجامعي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183374"/>
            <a:ext cx="388739" cy="388739"/>
          </a:xfrm>
          <a:prstGeom prst="roundRect">
            <a:avLst>
              <a:gd name="adj" fmla="val 25722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648903" y="32040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توجيه وتحديد الطريق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648903" y="3684508"/>
            <a:ext cx="45552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تساعد بوصلة التعليم الجامعي الطلاب على تحديد اهدافهم وتوجيههم نحو تحقيقها بشكل فعال.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3183374"/>
            <a:ext cx="388739" cy="388739"/>
          </a:xfrm>
          <a:prstGeom prst="roundRect">
            <a:avLst>
              <a:gd name="adj" fmla="val 25722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8037195" y="3204091"/>
            <a:ext cx="317003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تعزيز التفكير النقدي والإبداعي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037195" y="3684508"/>
            <a:ext cx="45552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تشجع بوصلة التعليم الجامعي الطلاب على التفكير النقدي وتطوير قدراتهم الإبداعية.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846677"/>
            <a:ext cx="388739" cy="388739"/>
          </a:xfrm>
          <a:prstGeom prst="roundRect">
            <a:avLst>
              <a:gd name="adj" fmla="val 25722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648903" y="4867394"/>
            <a:ext cx="439507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تحقيق التوازن بين الاختصاص والشمولية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648903" y="5347811"/>
            <a:ext cx="45552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تساعد البوصلة على تحقيق توازن بين التخصص وفهم الأمور بشكل شامل ومتكامل.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846677"/>
            <a:ext cx="388739" cy="388739"/>
          </a:xfrm>
          <a:prstGeom prst="roundRect">
            <a:avLst>
              <a:gd name="adj" fmla="val 25722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8037195" y="486739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دعم المهارات الحياتية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8037195" y="5347811"/>
            <a:ext cx="455521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تساعد بوصلة التعليم الجامعي في تطوير مهارات الاتصال وحل المشكلات وتحسين القدرة على العمل الجماعي.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398514"/>
            <a:ext cx="862143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تحديات استخدام بوصلة التعليم الجامعي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648313"/>
            <a:ext cx="281154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التواصل في التعلم عن بعد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217670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التحدي الرئيسي هو توفير تجربة تعلم فعّالة للطلاب على الإنترنت بدون تفاعل مباشر مع المدرسين والزملاء.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6483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تقنيات التقويم والتقييم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217670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توفير طرق فعّالة لتقييم أداء الطلاب عن بُعد وضمان عدالة العملية التقييمية وصحة النتائج.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648313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الوصول إلى الموارد التعليمية الرقمية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564856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ضمان حصول الطلاب على موارد تعليمية رقمية عالية الجودة وسهلة الوصول.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14726"/>
            <a:ext cx="794599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نماذج لتطبيق بوصلة التعليم الجامعي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753439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0680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التفاعل العملي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548432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تطبيق بوصلة التعليم الجامعي في ورش عمل فعّالة تشجع التفاعل والتعلم التطبيقي.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2753439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50681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التعلم التفاعلي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548551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استخدام بوصلة التعليم الجامعي في تصميم محاضرات تفاعلية لتحفيز التفاعل بين الطلاب والمحاضر.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2753439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50681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التقييم الشامل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548551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نموذج لتطبيق بوصلة التعليم الجامعي في عمليات التقييم الشامل لأداء الطلاب الجامعيين.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937623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استراتيجيات تطبيق بوصلة التعليم الجامعي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319599" y="3659624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يتضمن استراتيجيات تطبيق بوصلة التعليم الجامعي تكييف المناهج الدراسية لتلبية احتياجات الطلاب بشكل فردي وتشجيع التفاعل الفعّال داخل الفصول الدراسية.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319599" y="4620339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بالإضافة إلى ذلك، تشمل هذه الاستراتيجيات توجيه الطلاب في اتخاذ القرارات المهمة لتحقيق أهدافهم الأكاديمية والمهنية.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6319599" y="5581055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أيضًا، يعتمد ذلك على تقديم فرص التعلم العملي والتفاعل مع المجتمع المحلي والعالمي.</a:t>
            </a:r>
            <a:endParaRPr lang="en-US" sz="1750" dirty="0"/>
          </a:p>
        </p:txBody>
      </p:sp>
      <p:pic>
        <p:nvPicPr>
          <p:cNvPr id="9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91690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نصائح للنجاح في استخدام بوصلة التعليم الجامعي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3924776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591288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تخطيط جيد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071705"/>
            <a:ext cx="238863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حدد أهدافًا واضحة ومحددة وواقعية لتوجيه رحلتك الأكاديمية.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881" y="3924776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59881" y="4591288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استكشاف الاهتمامات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759881" y="5418892"/>
            <a:ext cx="238863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اكتشف مجالات التخصص التي تثير اهتمامك وتحفزك.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768" y="3924776"/>
            <a:ext cx="444341" cy="4443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4591288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التواصل مع الآخرين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5071705"/>
            <a:ext cx="238863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تواصل مع الأساتذة والزملاء واستفد من شبكة علاقاتك.</a:t>
            </a:r>
            <a:endParaRPr lang="en-US" sz="1750" dirty="0"/>
          </a:p>
        </p:txBody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656" y="3924776"/>
            <a:ext cx="444341" cy="444341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203656" y="4591288"/>
            <a:ext cx="23887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الحفاظ على التحفيز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203656" y="5071705"/>
            <a:ext cx="238875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ابق ملتزمًا ومتحفزًا لتحقيق أهدافك الأكاديمية.</a:t>
            </a:r>
            <a:endParaRPr lang="en-US" sz="1750" dirty="0"/>
          </a:p>
        </p:txBody>
      </p:sp>
      <p:pic>
        <p:nvPicPr>
          <p:cNvPr id="17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2024-03-11T09:55:37Z</dcterms:created>
  <dcterms:modified xsi:type="dcterms:W3CDTF">2024-03-11T09:55:37Z</dcterms:modified>
</cp:coreProperties>
</file>