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62" r:id="rId5"/>
    <p:sldId id="261" r:id="rId6"/>
    <p:sldId id="260" r:id="rId7"/>
    <p:sldId id="259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4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1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70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6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23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28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86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08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3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53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6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4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8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8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6CE77-8C30-4927-B239-A276A4C6CACF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8F5D6B-3F10-4FF1-9E07-0B8B6C996B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057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jp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jp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jpeg"/><Relationship Id="rId2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5.xml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slide" Target="slide7.xml"/><Relationship Id="rId7" Type="http://schemas.openxmlformats.org/officeDocument/2006/relationships/image" Target="../media/image9.svg"/><Relationship Id="rId12" Type="http://schemas.microsoft.com/office/2007/relationships/hdphoto" Target="../media/hdphoto1.wdp"/><Relationship Id="rId17" Type="http://schemas.microsoft.com/office/2007/relationships/hdphoto" Target="../media/hdphoto3.wdp"/><Relationship Id="rId2" Type="http://schemas.openxmlformats.org/officeDocument/2006/relationships/image" Target="../media/image5.jpg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microsoft.com/office/2007/relationships/hdphoto" Target="../media/hdphoto2.wdp"/><Relationship Id="rId23" Type="http://schemas.microsoft.com/office/2007/relationships/hdphoto" Target="../media/hdphoto5.wdp"/><Relationship Id="rId10" Type="http://schemas.openxmlformats.org/officeDocument/2006/relationships/slide" Target="slide6.xml"/><Relationship Id="rId19" Type="http://schemas.openxmlformats.org/officeDocument/2006/relationships/image" Target="../media/image15.png"/><Relationship Id="rId4" Type="http://schemas.openxmlformats.org/officeDocument/2006/relationships/image" Target="../media/image7.svg"/><Relationship Id="rId9" Type="http://schemas.openxmlformats.org/officeDocument/2006/relationships/image" Target="../media/image10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3.wdp"/><Relationship Id="rId1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5.jp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microsoft.com/office/2007/relationships/hdphoto" Target="../media/hdphoto1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A79863-73ED-AD42-E2AB-0655C39B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16741"/>
            <a:ext cx="10131425" cy="1176033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 w="12700">
                  <a:solidFill>
                    <a:srgbClr val="F69200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F69200"/>
                  </a:fgClr>
                  <a:bgClr>
                    <a:srgbClr val="F69200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F69200">
                      <a:lumMod val="50000"/>
                    </a:srgbClr>
                  </a:innerShdw>
                </a:effectLst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MASTERS OF SECURITY</a:t>
            </a:r>
            <a:endParaRPr lang="es-ES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F23290-2CFB-F75D-D5FB-725483D787F1}"/>
              </a:ext>
            </a:extLst>
          </p:cNvPr>
          <p:cNvSpPr/>
          <p:nvPr/>
        </p:nvSpPr>
        <p:spPr>
          <a:xfrm>
            <a:off x="2207853" y="4381107"/>
            <a:ext cx="5543505" cy="19601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" panose="020B0502040204020203" pitchFamily="34" charset="0"/>
              </a:rPr>
              <a:t>Miguel Ángel Cantos Villaseñor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" panose="020B0502040204020203" pitchFamily="34" charset="0"/>
              </a:rPr>
              <a:t>Óscar Saldaña Pérez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" panose="020B0502040204020203" pitchFamily="34" charset="0"/>
              </a:rPr>
              <a:t>Sergio Muñoz San Segundo</a:t>
            </a:r>
            <a:endParaRPr lang="es-E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C0210E-88AD-6850-6FC3-C12F5F86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32" y="1860844"/>
            <a:ext cx="2894905" cy="25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BC49-0926-C6B2-FEF1-3F1F15AC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987" y="214086"/>
            <a:ext cx="9774025" cy="1488618"/>
          </a:xfrm>
        </p:spPr>
        <p:txBody>
          <a:bodyPr>
            <a:noAutofit/>
          </a:bodyPr>
          <a:lstStyle/>
          <a:p>
            <a:r>
              <a:rPr lang="es-ES" sz="3600" dirty="0"/>
              <a:t>MITIGAR ATAQUES DE DICCIONARIO AL ROUTER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3FFA20-7B64-DE52-8C77-2A0C41700F7F}"/>
              </a:ext>
            </a:extLst>
          </p:cNvPr>
          <p:cNvSpPr txBox="1"/>
          <p:nvPr/>
        </p:nvSpPr>
        <p:spPr>
          <a:xfrm>
            <a:off x="1652336" y="1806399"/>
            <a:ext cx="933067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i="0" dirty="0">
                <a:effectLst/>
                <a:latin typeface="Open Sans" panose="020B0606030504020204" pitchFamily="34" charset="0"/>
              </a:rPr>
              <a:t> Utilizar el protocolo 802.11w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/>
              <a:t>Protege contra los ataques de </a:t>
            </a:r>
            <a:r>
              <a:rPr lang="es-ES" dirty="0" err="1"/>
              <a:t>desautenticación</a:t>
            </a:r>
            <a:r>
              <a:rPr lang="es-ES" dirty="0"/>
              <a:t> con marcos de protección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661B26-1242-9DDD-A411-1D5C457BEDAE}"/>
              </a:ext>
            </a:extLst>
          </p:cNvPr>
          <p:cNvSpPr txBox="1"/>
          <p:nvPr/>
        </p:nvSpPr>
        <p:spPr>
          <a:xfrm>
            <a:off x="1652336" y="3653058"/>
            <a:ext cx="88873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latin typeface="Open Sans" panose="020B0606030504020204" pitchFamily="34" charset="0"/>
              </a:rPr>
              <a:t> Utilizar cifrado WPA2 Enterprise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latin typeface="Open Sans" panose="020B0606030504020204" pitchFamily="34" charset="0"/>
              </a:rPr>
              <a:t> Red WI-FI a 5 Ghz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45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E3C5B0-2440-6C9F-7D34-A1B198D2E8D0}"/>
              </a:ext>
            </a:extLst>
          </p:cNvPr>
          <p:cNvSpPr txBox="1"/>
          <p:nvPr/>
        </p:nvSpPr>
        <p:spPr>
          <a:xfrm>
            <a:off x="8274919" y="4520152"/>
            <a:ext cx="3327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Sergio Muñoz</a:t>
            </a:r>
          </a:p>
          <a:p>
            <a:pPr algn="ctr"/>
            <a:r>
              <a:rPr lang="es-ES" sz="1200" b="0" i="1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Licenciado en Sistemas Operativos Linux, Arquitecto de Redes y Ethical Hacker</a:t>
            </a:r>
            <a:endParaRPr lang="es-ES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8FD44F-FECB-98EF-2780-B37EF4164CEF}"/>
              </a:ext>
            </a:extLst>
          </p:cNvPr>
          <p:cNvSpPr txBox="1"/>
          <p:nvPr/>
        </p:nvSpPr>
        <p:spPr>
          <a:xfrm>
            <a:off x="4654032" y="4543706"/>
            <a:ext cx="3327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0" dirty="0">
                <a:solidFill>
                  <a:srgbClr val="666666"/>
                </a:solidFill>
                <a:effectLst/>
                <a:latin typeface="Raleway" pitchFamily="2" charset="0"/>
              </a:rPr>
              <a:t>Óscar Saldaña</a:t>
            </a:r>
          </a:p>
          <a:p>
            <a:pPr algn="ctr"/>
            <a:r>
              <a:rPr lang="es-ES" sz="1200" b="0" i="1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Experto en Servidores DNS, programación WEB y Creador de nuestro servicio de Correo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9346F-D378-E6AB-6857-A77D86D5071A}"/>
              </a:ext>
            </a:extLst>
          </p:cNvPr>
          <p:cNvSpPr txBox="1"/>
          <p:nvPr/>
        </p:nvSpPr>
        <p:spPr>
          <a:xfrm>
            <a:off x="1062281" y="4531928"/>
            <a:ext cx="28186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0" dirty="0">
                <a:solidFill>
                  <a:srgbClr val="666666"/>
                </a:solidFill>
                <a:effectLst/>
                <a:latin typeface="Raleway" pitchFamily="2" charset="0"/>
              </a:rPr>
              <a:t>Miguel Ángel Cantos</a:t>
            </a:r>
          </a:p>
          <a:p>
            <a:pPr algn="ctr"/>
            <a:r>
              <a:rPr lang="es-ES" sz="1200" b="0" i="1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Especialista en sistemas CLOUD, programación bash y WEB</a:t>
            </a:r>
            <a:endParaRPr lang="es-ES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CA3A42-06B4-2874-EAD4-BB4BB7F1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01" y="5366054"/>
            <a:ext cx="1014288" cy="8604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6E0F96-9F41-2742-4C5D-5592946E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7382">
            <a:off x="9882414" y="404410"/>
            <a:ext cx="1709492" cy="11396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4F60F9-1A61-7052-F4B8-148624CE6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6115">
            <a:off x="924132" y="624298"/>
            <a:ext cx="874686" cy="8746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D65E1B7-DCAA-4809-87A3-3E3FE9382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1596">
            <a:off x="9811314" y="5503502"/>
            <a:ext cx="1014288" cy="78052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5706BF3-9825-86DE-2A48-5BB33978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2" y="95825"/>
            <a:ext cx="1624267" cy="7070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C4AD569-D85D-F5BD-1B68-B24DCF163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302">
            <a:off x="1106084" y="5359378"/>
            <a:ext cx="1495861" cy="99542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E4AB195-18EB-8187-5605-B3D85812B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537">
            <a:off x="7667976" y="2076344"/>
            <a:ext cx="1158984" cy="115898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B5568B6-F477-AAC2-EEF8-8F57BDE4E6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035">
            <a:off x="10492973" y="2812886"/>
            <a:ext cx="1607309" cy="90009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4205113-3147-2A93-6F20-495DD19F7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4775">
            <a:off x="4570769" y="716940"/>
            <a:ext cx="689401" cy="68940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9813D5F-14ED-2C4B-6A79-41878691EC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397">
            <a:off x="109306" y="2725388"/>
            <a:ext cx="921575" cy="51608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9CB3388-3779-E415-425B-31FCD3110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89" y="2028146"/>
            <a:ext cx="2156799" cy="249200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60CB1B8-BC75-D99B-D30F-7D2794B955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24" y="2028146"/>
            <a:ext cx="1871442" cy="249525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706F485B-0F16-7C7E-A287-74CD60F37B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95018" y="2256742"/>
            <a:ext cx="2687464" cy="179164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ED10DE4-81E3-19C9-3D23-71EC12A79E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453">
            <a:off x="4315093" y="5309220"/>
            <a:ext cx="1379402" cy="137940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2605FB6-4F62-F5B6-D094-E5AB70CAB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929">
            <a:off x="2555547" y="183066"/>
            <a:ext cx="1675966" cy="111527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D2C6524-9B93-9D54-73CB-2128906A32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0019">
            <a:off x="7976173" y="915174"/>
            <a:ext cx="1329528" cy="88474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35E53A8-AA0F-C621-85A7-AA709F73C1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819">
            <a:off x="8324286" y="5532082"/>
            <a:ext cx="1156187" cy="64746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06DD6B1-9E22-A142-D742-F84BA7F610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1488">
            <a:off x="7393760" y="5945142"/>
            <a:ext cx="839269" cy="578163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B4607617-B5C2-D5F7-6FA3-86AEFCDE6E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323">
            <a:off x="3831201" y="2772398"/>
            <a:ext cx="1284210" cy="128421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B3DA8E8B-8119-36E3-5525-D2CC51A299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5497">
            <a:off x="3629416" y="5426503"/>
            <a:ext cx="595964" cy="490228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07434D0E-6267-0782-63ED-4A2BB3BC21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3005">
            <a:off x="182843" y="3526395"/>
            <a:ext cx="1071261" cy="1071261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877B618F-A1E8-EFAC-9454-BB595C30D9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7">
            <a:off x="7527249" y="325750"/>
            <a:ext cx="572290" cy="808473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D25B1E94-9A24-3216-07A3-DCB9E052A6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8222">
            <a:off x="6213809" y="978605"/>
            <a:ext cx="853437" cy="6828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B052CEA-EF67-1C4D-4999-975068945E0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604">
            <a:off x="2988014" y="1470633"/>
            <a:ext cx="1553588" cy="5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24A4664-5DF8-BD01-94DF-45F5AAA0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58"/>
            <a:ext cx="12234768" cy="6882058"/>
          </a:xfrm>
          <a:prstGeom prst="rect">
            <a:avLst/>
          </a:prstGeom>
        </p:spPr>
      </p:pic>
      <p:pic>
        <p:nvPicPr>
          <p:cNvPr id="7" name="Gráfico 6" descr="Globo terráqueo: Europa y África con relleno sólido">
            <a:extLst>
              <a:ext uri="{FF2B5EF4-FFF2-40B4-BE49-F238E27FC236}">
                <a16:creationId xmlns:a16="http://schemas.microsoft.com/office/drawing/2014/main" id="{F906B436-DBE9-71B2-2D4A-BABE25928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592" y="44714"/>
            <a:ext cx="1177444" cy="1177444"/>
          </a:xfrm>
          <a:prstGeom prst="rect">
            <a:avLst/>
          </a:prstGeom>
        </p:spPr>
      </p:pic>
      <p:pic>
        <p:nvPicPr>
          <p:cNvPr id="10" name="Gráfico 9" descr="Ordenador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474B19AF-EC14-8179-61F8-59F52549A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1962" y="5334907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20F9817-87DB-FCB3-7C96-E577654BE257}"/>
              </a:ext>
            </a:extLst>
          </p:cNvPr>
          <p:cNvSpPr txBox="1"/>
          <p:nvPr/>
        </p:nvSpPr>
        <p:spPr>
          <a:xfrm>
            <a:off x="459943" y="867767"/>
            <a:ext cx="329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RED</a:t>
            </a:r>
          </a:p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192.168.10.0 / 24</a:t>
            </a:r>
          </a:p>
        </p:txBody>
      </p:sp>
      <p:pic>
        <p:nvPicPr>
          <p:cNvPr id="18" name="Imagen 17" descr="Icono&#10;&#10;Descripción generada automáticamente">
            <a:hlinkClick r:id="rId8" action="ppaction://hlinksldjump"/>
            <a:extLst>
              <a:ext uri="{FF2B5EF4-FFF2-40B4-BE49-F238E27FC236}">
                <a16:creationId xmlns:a16="http://schemas.microsoft.com/office/drawing/2014/main" id="{6EB13E50-E47C-721B-3DE0-EDC122D39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57" y="5468941"/>
            <a:ext cx="646331" cy="646331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hlinkClick r:id="rId10" action="ppaction://hlinksldjump"/>
            <a:extLst>
              <a:ext uri="{FF2B5EF4-FFF2-40B4-BE49-F238E27FC236}">
                <a16:creationId xmlns:a16="http://schemas.microsoft.com/office/drawing/2014/main" id="{C7059C5B-79AB-CFB6-5A0F-504422FBF4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16" y="4843751"/>
            <a:ext cx="1435553" cy="143555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hlinkClick r:id="rId13" action="ppaction://hlinksldjump"/>
            <a:extLst>
              <a:ext uri="{FF2B5EF4-FFF2-40B4-BE49-F238E27FC236}">
                <a16:creationId xmlns:a16="http://schemas.microsoft.com/office/drawing/2014/main" id="{921B87CB-FC82-BA9B-6A98-9782847353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505383"/>
            <a:ext cx="743924" cy="743924"/>
          </a:xfrm>
          <a:prstGeom prst="rect">
            <a:avLst/>
          </a:prstGeom>
        </p:spPr>
      </p:pic>
      <p:pic>
        <p:nvPicPr>
          <p:cNvPr id="28" name="Imagen 27" descr="Imagen que contiene Forma&#10;&#10;Descripción generada automáticamente">
            <a:extLst>
              <a:ext uri="{FF2B5EF4-FFF2-40B4-BE49-F238E27FC236}">
                <a16:creationId xmlns:a16="http://schemas.microsoft.com/office/drawing/2014/main" id="{85F0345F-4D90-9986-AD68-1D6B0AE0A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36" y="544339"/>
            <a:ext cx="1059546" cy="1059546"/>
          </a:xfrm>
          <a:prstGeom prst="rect">
            <a:avLst/>
          </a:prstGeom>
        </p:spPr>
      </p:pic>
      <p:pic>
        <p:nvPicPr>
          <p:cNvPr id="30" name="Imagen 29" descr="Imagen que contiene Icono&#10;&#10;Descripción generada automáticamente">
            <a:hlinkClick r:id="rId13" action="ppaction://hlinksldjump"/>
            <a:extLst>
              <a:ext uri="{FF2B5EF4-FFF2-40B4-BE49-F238E27FC236}">
                <a16:creationId xmlns:a16="http://schemas.microsoft.com/office/drawing/2014/main" id="{36ECB06D-C0A9-1BC3-F50B-032590B95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5345960"/>
            <a:ext cx="914400" cy="914400"/>
          </a:xfrm>
          <a:prstGeom prst="rect">
            <a:avLst/>
          </a:prstGeom>
        </p:spPr>
      </p:pic>
      <p:pic>
        <p:nvPicPr>
          <p:cNvPr id="37" name="Imagen 36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943E1957-7108-3B05-B141-4FB47DFCE8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8" y="3853877"/>
            <a:ext cx="972649" cy="722086"/>
          </a:xfrm>
          <a:prstGeom prst="rect">
            <a:avLst/>
          </a:prstGeom>
        </p:spPr>
      </p:pic>
      <p:pic>
        <p:nvPicPr>
          <p:cNvPr id="41" name="Imagen 40">
            <a:hlinkClick r:id="rId21" action="ppaction://hlinksldjump"/>
            <a:extLst>
              <a:ext uri="{FF2B5EF4-FFF2-40B4-BE49-F238E27FC236}">
                <a16:creationId xmlns:a16="http://schemas.microsoft.com/office/drawing/2014/main" id="{0AEE86CA-31D5-E146-2BDE-713F5CD37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88" y="2278571"/>
            <a:ext cx="1045200" cy="1045200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F804C8-BA1D-EA1A-4645-1C617F0DD4C4}"/>
              </a:ext>
            </a:extLst>
          </p:cNvPr>
          <p:cNvCxnSpPr>
            <a:cxnSpLocks/>
          </p:cNvCxnSpPr>
          <p:nvPr/>
        </p:nvCxnSpPr>
        <p:spPr>
          <a:xfrm flipV="1">
            <a:off x="1913860" y="4290639"/>
            <a:ext cx="3681652" cy="1152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152DFCA-8987-6C3C-6A34-E77424536270}"/>
              </a:ext>
            </a:extLst>
          </p:cNvPr>
          <p:cNvCxnSpPr>
            <a:cxnSpLocks/>
          </p:cNvCxnSpPr>
          <p:nvPr/>
        </p:nvCxnSpPr>
        <p:spPr>
          <a:xfrm flipV="1">
            <a:off x="6103588" y="1143552"/>
            <a:ext cx="0" cy="107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57EFF0F-4B7C-A27C-088E-AAB4694C21C2}"/>
              </a:ext>
            </a:extLst>
          </p:cNvPr>
          <p:cNvCxnSpPr>
            <a:cxnSpLocks/>
          </p:cNvCxnSpPr>
          <p:nvPr/>
        </p:nvCxnSpPr>
        <p:spPr>
          <a:xfrm flipV="1">
            <a:off x="4455683" y="4447953"/>
            <a:ext cx="1379023" cy="88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D8B7E3-7D05-C82E-9383-96A86D74E02D}"/>
              </a:ext>
            </a:extLst>
          </p:cNvPr>
          <p:cNvCxnSpPr>
            <a:cxnSpLocks/>
          </p:cNvCxnSpPr>
          <p:nvPr/>
        </p:nvCxnSpPr>
        <p:spPr>
          <a:xfrm>
            <a:off x="6490874" y="4214920"/>
            <a:ext cx="3398236" cy="1037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7B9CE9-203F-7B8D-2250-7E5ED7156256}"/>
              </a:ext>
            </a:extLst>
          </p:cNvPr>
          <p:cNvCxnSpPr>
            <a:cxnSpLocks/>
          </p:cNvCxnSpPr>
          <p:nvPr/>
        </p:nvCxnSpPr>
        <p:spPr>
          <a:xfrm>
            <a:off x="6251680" y="4379092"/>
            <a:ext cx="766338" cy="872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5081BCF-4562-AA4F-05ED-E6B27B99CB46}"/>
              </a:ext>
            </a:extLst>
          </p:cNvPr>
          <p:cNvCxnSpPr>
            <a:cxnSpLocks/>
          </p:cNvCxnSpPr>
          <p:nvPr/>
        </p:nvCxnSpPr>
        <p:spPr>
          <a:xfrm flipV="1">
            <a:off x="6104088" y="3404943"/>
            <a:ext cx="7588" cy="482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F70C8E3-3318-CB24-AEA5-3665E9340CD8}"/>
              </a:ext>
            </a:extLst>
          </p:cNvPr>
          <p:cNvCxnSpPr>
            <a:cxnSpLocks/>
          </p:cNvCxnSpPr>
          <p:nvPr/>
        </p:nvCxnSpPr>
        <p:spPr>
          <a:xfrm>
            <a:off x="6565987" y="532270"/>
            <a:ext cx="3215966" cy="4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45C6028-4618-4EEB-A3DA-90652FD1F473}"/>
              </a:ext>
            </a:extLst>
          </p:cNvPr>
          <p:cNvSpPr txBox="1"/>
          <p:nvPr/>
        </p:nvSpPr>
        <p:spPr>
          <a:xfrm>
            <a:off x="367645" y="141402"/>
            <a:ext cx="38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M0S SECURITY</a:t>
            </a:r>
          </a:p>
        </p:txBody>
      </p:sp>
    </p:spTree>
    <p:extLst>
      <p:ext uri="{BB962C8B-B14F-4D97-AF65-F5344CB8AC3E}">
        <p14:creationId xmlns:p14="http://schemas.microsoft.com/office/powerpoint/2010/main" val="40821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BC20-B355-FD7E-C241-AB8D338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609601"/>
            <a:ext cx="6671930" cy="8825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Servidor SFTP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5F9E2-9040-F4FD-8052-2C04E4A6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419" y="2771957"/>
            <a:ext cx="8644380" cy="30570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800" dirty="0">
                <a:latin typeface="Nunito" panose="020B0604020202020204" pitchFamily="2" charset="0"/>
              </a:rPr>
              <a:t>Almacenamiento de </a:t>
            </a:r>
            <a:r>
              <a:rPr lang="es-ES" sz="2800" b="1" i="1" u="sng" dirty="0">
                <a:latin typeface="Nunito" panose="020B0604020202020204" pitchFamily="2" charset="0"/>
              </a:rPr>
              <a:t>4 TB </a:t>
            </a:r>
            <a:r>
              <a:rPr lang="es-ES" sz="2800" dirty="0">
                <a:latin typeface="Nunito" panose="020B0604020202020204" pitchFamily="2" charset="0"/>
              </a:rPr>
              <a:t>por cliente</a:t>
            </a:r>
          </a:p>
          <a:p>
            <a:pPr>
              <a:lnSpc>
                <a:spcPct val="200000"/>
              </a:lnSpc>
            </a:pPr>
            <a:r>
              <a:rPr lang="es-ES" sz="2800" dirty="0">
                <a:latin typeface="Nunito" panose="020B0604020202020204" pitchFamily="2" charset="0"/>
              </a:rPr>
              <a:t>Zona de  trabajo única para cada cliente</a:t>
            </a:r>
          </a:p>
          <a:p>
            <a:pPr>
              <a:lnSpc>
                <a:spcPct val="200000"/>
              </a:lnSpc>
            </a:pPr>
            <a:r>
              <a:rPr lang="es-ES" sz="2800" dirty="0">
                <a:latin typeface="Nunito" panose="020B0604020202020204" pitchFamily="2" charset="0"/>
              </a:rPr>
              <a:t>Administración </a:t>
            </a:r>
            <a:r>
              <a:rPr lang="es-ES" sz="2800" b="1" i="1" u="sng" dirty="0">
                <a:latin typeface="Nunito" panose="020B0604020202020204" pitchFamily="2" charset="0"/>
              </a:rPr>
              <a:t>SSH</a:t>
            </a:r>
            <a:r>
              <a:rPr lang="es-ES" sz="2800" dirty="0">
                <a:latin typeface="Nunito" panose="020B0604020202020204" pitchFamily="2" charset="0"/>
              </a:rPr>
              <a:t> a través de este servidor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F35D2D-2FCC-565F-16B1-1AE993B4687B}"/>
              </a:ext>
            </a:extLst>
          </p:cNvPr>
          <p:cNvSpPr txBox="1"/>
          <p:nvPr/>
        </p:nvSpPr>
        <p:spPr>
          <a:xfrm>
            <a:off x="515678" y="1612236"/>
            <a:ext cx="74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SERVIDOR Remoto</a:t>
            </a:r>
            <a:endParaRPr lang="es-E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8EF87D-77CA-9422-4F6A-067199EC34C3}"/>
              </a:ext>
            </a:extLst>
          </p:cNvPr>
          <p:cNvSpPr txBox="1"/>
          <p:nvPr/>
        </p:nvSpPr>
        <p:spPr>
          <a:xfrm>
            <a:off x="1401796" y="2541125"/>
            <a:ext cx="7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2400" dirty="0">
                <a:latin typeface="Amasis MT Pro Black" panose="020B0604020202020204" pitchFamily="18" charset="0"/>
              </a:rPr>
              <a:t>192.168.10.3</a:t>
            </a:r>
            <a:endParaRPr lang="es-ES" sz="2400" dirty="0"/>
          </a:p>
        </p:txBody>
      </p:sp>
      <p:pic>
        <p:nvPicPr>
          <p:cNvPr id="15" name="Imagen 14">
            <a:hlinkClick r:id="rId2" action="ppaction://hlinksldjump"/>
            <a:extLst>
              <a:ext uri="{FF2B5EF4-FFF2-40B4-BE49-F238E27FC236}">
                <a16:creationId xmlns:a16="http://schemas.microsoft.com/office/drawing/2014/main" id="{3FA15F3D-81D2-CC76-1CEE-30ADD964F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2" y="6143130"/>
            <a:ext cx="467870" cy="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2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BC20-B355-FD7E-C241-AB8D338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609601"/>
            <a:ext cx="6671930" cy="8825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Servidor 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5F9E2-9040-F4FD-8052-2C04E4A6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318" y="2303343"/>
            <a:ext cx="8027580" cy="3595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Compartición de carpetas </a:t>
            </a:r>
            <a:r>
              <a:rPr lang="es-ES" sz="3200" b="1" i="1" u="sng" dirty="0">
                <a:latin typeface="Nunito" pitchFamily="2" charset="0"/>
              </a:rPr>
              <a:t>SAMBA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Servicio </a:t>
            </a:r>
            <a:r>
              <a:rPr lang="es-ES" sz="3200" b="1" i="1" u="sng" dirty="0">
                <a:latin typeface="Nunito" pitchFamily="2" charset="0"/>
              </a:rPr>
              <a:t>RSYNC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Servicio </a:t>
            </a:r>
            <a:r>
              <a:rPr lang="es-ES" sz="3200" b="1" i="1" u="sng" dirty="0">
                <a:latin typeface="Nunito" pitchFamily="2" charset="0"/>
              </a:rPr>
              <a:t>SSH</a:t>
            </a:r>
            <a:r>
              <a:rPr lang="es-ES" sz="3200" dirty="0">
                <a:latin typeface="Nunito" pitchFamily="2" charset="0"/>
              </a:rPr>
              <a:t> de respaldo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Permisos de usuarios adecuados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8EF87D-77CA-9422-4F6A-067199EC34C3}"/>
              </a:ext>
            </a:extLst>
          </p:cNvPr>
          <p:cNvSpPr txBox="1"/>
          <p:nvPr/>
        </p:nvSpPr>
        <p:spPr>
          <a:xfrm>
            <a:off x="1298102" y="1841678"/>
            <a:ext cx="7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2400" dirty="0">
                <a:latin typeface="Amasis MT Pro Black" panose="020B0604020202020204" pitchFamily="18" charset="0"/>
              </a:rPr>
              <a:t>192.168.10.4</a:t>
            </a:r>
            <a:endParaRPr lang="es-ES" sz="2400" dirty="0"/>
          </a:p>
        </p:txBody>
      </p:sp>
      <p:pic>
        <p:nvPicPr>
          <p:cNvPr id="6" name="Imagen 5">
            <a:hlinkClick r:id="rId2" action="ppaction://hlinksldjump"/>
            <a:extLst>
              <a:ext uri="{FF2B5EF4-FFF2-40B4-BE49-F238E27FC236}">
                <a16:creationId xmlns:a16="http://schemas.microsoft.com/office/drawing/2014/main" id="{8AA45879-91F7-C577-6D98-54C19D796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2" y="6143130"/>
            <a:ext cx="467870" cy="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BC20-B355-FD7E-C241-AB8D338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08" y="447177"/>
            <a:ext cx="6671930" cy="8825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Servidor DNS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5F9E2-9040-F4FD-8052-2C04E4A6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547" y="2667845"/>
            <a:ext cx="9042222" cy="33646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Alberga la web de </a:t>
            </a:r>
            <a:r>
              <a:rPr lang="es-ES" sz="2800" b="1" i="1" dirty="0">
                <a:latin typeface="Nunito" pitchFamily="2" charset="0"/>
              </a:rPr>
              <a:t>M0S SECURITY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Traduce las IP de la red a nombres de dominio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Almacena los login y registro en </a:t>
            </a:r>
            <a:r>
              <a:rPr lang="es-ES" sz="2800" b="1" i="1" u="sng" dirty="0">
                <a:latin typeface="Nunito" pitchFamily="2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Servidor de correo para incidencias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F35D2D-2FCC-565F-16B1-1AE993B4687B}"/>
              </a:ext>
            </a:extLst>
          </p:cNvPr>
          <p:cNvSpPr txBox="1"/>
          <p:nvPr/>
        </p:nvSpPr>
        <p:spPr>
          <a:xfrm>
            <a:off x="666508" y="1329678"/>
            <a:ext cx="741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SERVIDOR XAMPP</a:t>
            </a:r>
            <a:endParaRPr lang="es-ES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8EF87D-77CA-9422-4F6A-067199EC34C3}"/>
              </a:ext>
            </a:extLst>
          </p:cNvPr>
          <p:cNvSpPr txBox="1"/>
          <p:nvPr/>
        </p:nvSpPr>
        <p:spPr>
          <a:xfrm>
            <a:off x="1646893" y="2206180"/>
            <a:ext cx="7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2400" dirty="0">
                <a:latin typeface="Amasis MT Pro Black" panose="020B0604020202020204" pitchFamily="18" charset="0"/>
              </a:rPr>
              <a:t>192.168.10.5</a:t>
            </a:r>
            <a:endParaRPr lang="es-ES" sz="2400" dirty="0"/>
          </a:p>
        </p:txBody>
      </p:sp>
      <p:pic>
        <p:nvPicPr>
          <p:cNvPr id="6" name="Imagen 5">
            <a:hlinkClick r:id="rId2" action="ppaction://hlinksldjump"/>
            <a:extLst>
              <a:ext uri="{FF2B5EF4-FFF2-40B4-BE49-F238E27FC236}">
                <a16:creationId xmlns:a16="http://schemas.microsoft.com/office/drawing/2014/main" id="{F755F795-DA8E-9DF5-CD8E-D355BF28A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2" y="6143130"/>
            <a:ext cx="467870" cy="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BC20-B355-FD7E-C241-AB8D338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609601"/>
            <a:ext cx="6671930" cy="8825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KALI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5F9E2-9040-F4FD-8052-2C04E4A6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358" y="2191006"/>
            <a:ext cx="8440442" cy="3595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i="1" u="sng" dirty="0">
                <a:latin typeface="Nunito" pitchFamily="2" charset="0"/>
              </a:rPr>
              <a:t>Somos nosotros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Creamos malas ideas para vulnerar los sistemas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Nunito" pitchFamily="2" charset="0"/>
              </a:rPr>
              <a:t>Reforzamos la infraestructura en consecuencia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8EF87D-77CA-9422-4F6A-067199EC34C3}"/>
              </a:ext>
            </a:extLst>
          </p:cNvPr>
          <p:cNvSpPr txBox="1"/>
          <p:nvPr/>
        </p:nvSpPr>
        <p:spPr>
          <a:xfrm>
            <a:off x="1345235" y="1841678"/>
            <a:ext cx="7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2400" dirty="0">
                <a:latin typeface="Amasis MT Pro Black" panose="020B0604020202020204" pitchFamily="18" charset="0"/>
              </a:rPr>
              <a:t>192.168.10.6</a:t>
            </a:r>
            <a:endParaRPr lang="es-ES" sz="2400" dirty="0"/>
          </a:p>
        </p:txBody>
      </p:sp>
      <p:pic>
        <p:nvPicPr>
          <p:cNvPr id="6" name="Imagen 5">
            <a:hlinkClick r:id="rId2" action="ppaction://hlinksldjump"/>
            <a:extLst>
              <a:ext uri="{FF2B5EF4-FFF2-40B4-BE49-F238E27FC236}">
                <a16:creationId xmlns:a16="http://schemas.microsoft.com/office/drawing/2014/main" id="{7229D1E9-915D-FE87-635E-60ABAC55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2" y="6143130"/>
            <a:ext cx="467870" cy="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BC20-B355-FD7E-C241-AB8D338B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79" y="609601"/>
            <a:ext cx="6671930" cy="8825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3600" dirty="0">
                <a:latin typeface="Amasis MT Pro Black" panose="020B0604020202020204" pitchFamily="18" charset="0"/>
              </a:rPr>
              <a:t> FIREWALL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5F9E2-9040-F4FD-8052-2C04E4A6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331" y="2303343"/>
            <a:ext cx="8027580" cy="3595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Puerta de enlace de nuestra red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Permite y bloquea protocolos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latin typeface="Nunito" pitchFamily="2" charset="0"/>
              </a:rPr>
              <a:t>Interfaz </a:t>
            </a:r>
            <a:r>
              <a:rPr lang="es-ES" sz="3200" b="1" i="1" u="sng" dirty="0">
                <a:latin typeface="Nunito" pitchFamily="2" charset="0"/>
              </a:rPr>
              <a:t>VPN</a:t>
            </a:r>
            <a:r>
              <a:rPr lang="es-ES" sz="3200" dirty="0">
                <a:latin typeface="Nunito" pitchFamily="2" charset="0"/>
              </a:rPr>
              <a:t> para conexiones de cliente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8EF87D-77CA-9422-4F6A-067199EC34C3}"/>
              </a:ext>
            </a:extLst>
          </p:cNvPr>
          <p:cNvSpPr txBox="1"/>
          <p:nvPr/>
        </p:nvSpPr>
        <p:spPr>
          <a:xfrm>
            <a:off x="1364089" y="1841678"/>
            <a:ext cx="7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2400" dirty="0">
                <a:latin typeface="Amasis MT Pro Black" panose="020B0604020202020204" pitchFamily="18" charset="0"/>
              </a:rPr>
              <a:t>192.168.10.1</a:t>
            </a:r>
            <a:endParaRPr lang="es-ES" sz="2400" dirty="0"/>
          </a:p>
        </p:txBody>
      </p:sp>
      <p:pic>
        <p:nvPicPr>
          <p:cNvPr id="6" name="Imagen 5">
            <a:hlinkClick r:id="rId2" action="ppaction://hlinksldjump"/>
            <a:extLst>
              <a:ext uri="{FF2B5EF4-FFF2-40B4-BE49-F238E27FC236}">
                <a16:creationId xmlns:a16="http://schemas.microsoft.com/office/drawing/2014/main" id="{13B1E20B-CE2F-4444-747F-3042D59E7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2" y="6143130"/>
            <a:ext cx="467870" cy="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24A4664-5DF8-BD01-94DF-45F5AAA0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68" y="0"/>
            <a:ext cx="12234768" cy="6882058"/>
          </a:xfrm>
          <a:prstGeom prst="rect">
            <a:avLst/>
          </a:prstGeom>
        </p:spPr>
      </p:pic>
      <p:pic>
        <p:nvPicPr>
          <p:cNvPr id="7" name="Gráfico 6" descr="Globo terráqueo: Europa y África con relleno sólido">
            <a:extLst>
              <a:ext uri="{FF2B5EF4-FFF2-40B4-BE49-F238E27FC236}">
                <a16:creationId xmlns:a16="http://schemas.microsoft.com/office/drawing/2014/main" id="{F906B436-DBE9-71B2-2D4A-BABE25928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592" y="44714"/>
            <a:ext cx="1177444" cy="1177444"/>
          </a:xfrm>
          <a:prstGeom prst="rect">
            <a:avLst/>
          </a:prstGeom>
        </p:spPr>
      </p:pic>
      <p:pic>
        <p:nvPicPr>
          <p:cNvPr id="10" name="Gráfico 9" descr="Ordenador con relleno sólido">
            <a:extLst>
              <a:ext uri="{FF2B5EF4-FFF2-40B4-BE49-F238E27FC236}">
                <a16:creationId xmlns:a16="http://schemas.microsoft.com/office/drawing/2014/main" id="{474B19AF-EC14-8179-61F8-59F52549A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4562" y="5334907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20F9817-87DB-FCB3-7C96-E577654BE257}"/>
              </a:ext>
            </a:extLst>
          </p:cNvPr>
          <p:cNvSpPr txBox="1"/>
          <p:nvPr/>
        </p:nvSpPr>
        <p:spPr>
          <a:xfrm>
            <a:off x="426321" y="849096"/>
            <a:ext cx="329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RED</a:t>
            </a:r>
          </a:p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192.168.10.0 / 24</a:t>
            </a:r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6EB13E50-E47C-721B-3DE0-EDC122D39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21" y="5505383"/>
            <a:ext cx="646331" cy="646331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7059C5B-79AB-CFB6-5A0F-504422FBF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93" y="4738710"/>
            <a:ext cx="1435553" cy="143555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921B87CB-FC82-BA9B-6A98-978284735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505383"/>
            <a:ext cx="743924" cy="743924"/>
          </a:xfrm>
          <a:prstGeom prst="rect">
            <a:avLst/>
          </a:prstGeom>
        </p:spPr>
      </p:pic>
      <p:pic>
        <p:nvPicPr>
          <p:cNvPr id="28" name="Imagen 27" descr="Imagen que contiene Forma&#10;&#10;Descripción generada automáticamente">
            <a:extLst>
              <a:ext uri="{FF2B5EF4-FFF2-40B4-BE49-F238E27FC236}">
                <a16:creationId xmlns:a16="http://schemas.microsoft.com/office/drawing/2014/main" id="{85F0345F-4D90-9986-AD68-1D6B0AE0AA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36" y="544339"/>
            <a:ext cx="1059546" cy="1059546"/>
          </a:xfrm>
          <a:prstGeom prst="rect">
            <a:avLst/>
          </a:prstGeom>
        </p:spPr>
      </p:pic>
      <p:pic>
        <p:nvPicPr>
          <p:cNvPr id="30" name="Imagen 29" descr="Imagen que contiene Icono&#10;&#10;Descripción generada automáticamente">
            <a:extLst>
              <a:ext uri="{FF2B5EF4-FFF2-40B4-BE49-F238E27FC236}">
                <a16:creationId xmlns:a16="http://schemas.microsoft.com/office/drawing/2014/main" id="{36ECB06D-C0A9-1BC3-F50B-032590B958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5345960"/>
            <a:ext cx="914400" cy="914400"/>
          </a:xfrm>
          <a:prstGeom prst="rect">
            <a:avLst/>
          </a:prstGeom>
        </p:spPr>
      </p:pic>
      <p:pic>
        <p:nvPicPr>
          <p:cNvPr id="37" name="Imagen 36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943E1957-7108-3B05-B141-4FB47DFCE8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68" y="3853877"/>
            <a:ext cx="972649" cy="72208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AEE86CA-31D5-E146-2BDE-713F5CD374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88" y="2278571"/>
            <a:ext cx="1045200" cy="1045200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F804C8-BA1D-EA1A-4645-1C617F0DD4C4}"/>
              </a:ext>
            </a:extLst>
          </p:cNvPr>
          <p:cNvCxnSpPr>
            <a:cxnSpLocks/>
          </p:cNvCxnSpPr>
          <p:nvPr/>
        </p:nvCxnSpPr>
        <p:spPr>
          <a:xfrm flipV="1">
            <a:off x="2169130" y="4290639"/>
            <a:ext cx="3426382" cy="1055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152DFCA-8987-6C3C-6A34-E77424536270}"/>
              </a:ext>
            </a:extLst>
          </p:cNvPr>
          <p:cNvCxnSpPr>
            <a:cxnSpLocks/>
          </p:cNvCxnSpPr>
          <p:nvPr/>
        </p:nvCxnSpPr>
        <p:spPr>
          <a:xfrm flipV="1">
            <a:off x="6103588" y="1143552"/>
            <a:ext cx="0" cy="107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57EFF0F-4B7C-A27C-088E-AAB4694C21C2}"/>
              </a:ext>
            </a:extLst>
          </p:cNvPr>
          <p:cNvCxnSpPr>
            <a:cxnSpLocks/>
          </p:cNvCxnSpPr>
          <p:nvPr/>
        </p:nvCxnSpPr>
        <p:spPr>
          <a:xfrm flipV="1">
            <a:off x="4455683" y="4447953"/>
            <a:ext cx="1379023" cy="88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2D8B7E3-7D05-C82E-9383-96A86D74E02D}"/>
              </a:ext>
            </a:extLst>
          </p:cNvPr>
          <p:cNvCxnSpPr>
            <a:cxnSpLocks/>
          </p:cNvCxnSpPr>
          <p:nvPr/>
        </p:nvCxnSpPr>
        <p:spPr>
          <a:xfrm>
            <a:off x="6490874" y="4214920"/>
            <a:ext cx="2918219" cy="86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7B9CE9-203F-7B8D-2250-7E5ED7156256}"/>
              </a:ext>
            </a:extLst>
          </p:cNvPr>
          <p:cNvCxnSpPr>
            <a:cxnSpLocks/>
          </p:cNvCxnSpPr>
          <p:nvPr/>
        </p:nvCxnSpPr>
        <p:spPr>
          <a:xfrm>
            <a:off x="6251680" y="4379092"/>
            <a:ext cx="766338" cy="872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5081BCF-4562-AA4F-05ED-E6B27B99CB46}"/>
              </a:ext>
            </a:extLst>
          </p:cNvPr>
          <p:cNvCxnSpPr>
            <a:cxnSpLocks/>
          </p:cNvCxnSpPr>
          <p:nvPr/>
        </p:nvCxnSpPr>
        <p:spPr>
          <a:xfrm flipV="1">
            <a:off x="6104088" y="3404943"/>
            <a:ext cx="7588" cy="482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F70C8E3-3318-CB24-AEA5-3665E9340CD8}"/>
              </a:ext>
            </a:extLst>
          </p:cNvPr>
          <p:cNvCxnSpPr>
            <a:cxnSpLocks/>
          </p:cNvCxnSpPr>
          <p:nvPr/>
        </p:nvCxnSpPr>
        <p:spPr>
          <a:xfrm>
            <a:off x="6565987" y="532270"/>
            <a:ext cx="3215966" cy="49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41A1BEA-D268-C14E-2282-7A190461F902}"/>
              </a:ext>
            </a:extLst>
          </p:cNvPr>
          <p:cNvCxnSpPr>
            <a:cxnSpLocks/>
          </p:cNvCxnSpPr>
          <p:nvPr/>
        </p:nvCxnSpPr>
        <p:spPr>
          <a:xfrm flipH="1">
            <a:off x="9332536" y="1696825"/>
            <a:ext cx="945604" cy="113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D7CD5DA-8A7B-23A0-4AC2-AD5A8C1E8BFD}"/>
              </a:ext>
            </a:extLst>
          </p:cNvPr>
          <p:cNvSpPr/>
          <p:nvPr/>
        </p:nvSpPr>
        <p:spPr>
          <a:xfrm>
            <a:off x="0" y="2306619"/>
            <a:ext cx="12192000" cy="450666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E31F1F-AF31-FF9E-1C49-19F9EC5B886C}"/>
              </a:ext>
            </a:extLst>
          </p:cNvPr>
          <p:cNvSpPr txBox="1"/>
          <p:nvPr/>
        </p:nvSpPr>
        <p:spPr>
          <a:xfrm>
            <a:off x="367645" y="141402"/>
            <a:ext cx="38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pitchFamily="2" charset="0"/>
              </a:rPr>
              <a:t>M0S SECURITY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39F267-9EE9-48F7-29C2-1BED800F785B}"/>
              </a:ext>
            </a:extLst>
          </p:cNvPr>
          <p:cNvSpPr txBox="1"/>
          <p:nvPr/>
        </p:nvSpPr>
        <p:spPr>
          <a:xfrm>
            <a:off x="7761722" y="3075227"/>
            <a:ext cx="329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TÚNEL</a:t>
            </a:r>
          </a:p>
          <a:p>
            <a:r>
              <a:rPr lang="es-E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ighlight>
                  <a:srgbClr val="FF0000"/>
                </a:highlight>
              </a:rPr>
              <a:t>192.168.20.0 / 24</a:t>
            </a:r>
          </a:p>
        </p:txBody>
      </p:sp>
    </p:spTree>
    <p:extLst>
      <p:ext uri="{BB962C8B-B14F-4D97-AF65-F5344CB8AC3E}">
        <p14:creationId xmlns:p14="http://schemas.microsoft.com/office/powerpoint/2010/main" val="23401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BC49-0926-C6B2-FEF1-3F1F15AC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036" y="575035"/>
            <a:ext cx="11213884" cy="770641"/>
          </a:xfrm>
        </p:spPr>
        <p:txBody>
          <a:bodyPr>
            <a:normAutofit/>
          </a:bodyPr>
          <a:lstStyle/>
          <a:p>
            <a:r>
              <a:rPr lang="es-ES" sz="4400" dirty="0"/>
              <a:t>MITIGAR ATAQUES DE INYECCIÓN 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3FFA20-7B64-DE52-8C77-2A0C41700F7F}"/>
              </a:ext>
            </a:extLst>
          </p:cNvPr>
          <p:cNvSpPr txBox="1"/>
          <p:nvPr/>
        </p:nvSpPr>
        <p:spPr>
          <a:xfrm>
            <a:off x="1652337" y="1806399"/>
            <a:ext cx="888732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i="0" dirty="0">
                <a:effectLst/>
                <a:latin typeface="Open Sans" panose="020B0606030504020204" pitchFamily="34" charset="0"/>
              </a:rPr>
              <a:t> Escapar los caracteres especiales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s-ES" dirty="0"/>
              <a:t>$password=$connect_db-&gt;real_scape_string($_POST[‘password’]);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661B26-1242-9DDD-A411-1D5C457BEDAE}"/>
              </a:ext>
            </a:extLst>
          </p:cNvPr>
          <p:cNvSpPr txBox="1"/>
          <p:nvPr/>
        </p:nvSpPr>
        <p:spPr>
          <a:xfrm>
            <a:off x="1652337" y="3341184"/>
            <a:ext cx="88873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latin typeface="Open Sans" panose="020B0606030504020204" pitchFamily="34" charset="0"/>
              </a:rPr>
              <a:t> Delimitar valores utilizando comillas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latin typeface="Open Sans" panose="020B0606030504020204" pitchFamily="34" charset="0"/>
              </a:rPr>
              <a:t> Asignar privilegios mínimos al usuario de la consulta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919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697</TotalTime>
  <Words>262</Words>
  <Application>Microsoft Office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Amasis MT Pro Black</vt:lpstr>
      <vt:lpstr>Arial</vt:lpstr>
      <vt:lpstr>Bahnschrift</vt:lpstr>
      <vt:lpstr>Bahnschrift Light SemiCondensed</vt:lpstr>
      <vt:lpstr>Baskerville Old Face</vt:lpstr>
      <vt:lpstr>Calibri</vt:lpstr>
      <vt:lpstr>Calibri Light</vt:lpstr>
      <vt:lpstr>Nunito</vt:lpstr>
      <vt:lpstr>Open Sans</vt:lpstr>
      <vt:lpstr>Raleway</vt:lpstr>
      <vt:lpstr>Wingdings</vt:lpstr>
      <vt:lpstr>Celestial</vt:lpstr>
      <vt:lpstr>MASTERS OF SECURITY</vt:lpstr>
      <vt:lpstr>Presentación de PowerPoint</vt:lpstr>
      <vt:lpstr> Servidor SFTP</vt:lpstr>
      <vt:lpstr> Servidor NAS</vt:lpstr>
      <vt:lpstr> Servidor DNS</vt:lpstr>
      <vt:lpstr> KALI LINUX</vt:lpstr>
      <vt:lpstr> FIREWALL</vt:lpstr>
      <vt:lpstr>Presentación de PowerPoint</vt:lpstr>
      <vt:lpstr>MITIGAR ATAQUES DE INYECCIÓN SQL</vt:lpstr>
      <vt:lpstr>MITIGAR ATAQUES DE DICCIONARIO AL ROUTER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Practicas</dc:creator>
  <cp:lastModifiedBy>Sergio Muñoz</cp:lastModifiedBy>
  <cp:revision>16</cp:revision>
  <dcterms:created xsi:type="dcterms:W3CDTF">2022-12-01T11:26:31Z</dcterms:created>
  <dcterms:modified xsi:type="dcterms:W3CDTF">2022-12-20T13:10:55Z</dcterms:modified>
</cp:coreProperties>
</file>