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95" r:id="rId7"/>
    <p:sldId id="262" r:id="rId8"/>
    <p:sldId id="289" r:id="rId9"/>
    <p:sldId id="264" r:id="rId10"/>
    <p:sldId id="258" r:id="rId11"/>
    <p:sldId id="278" r:id="rId12"/>
    <p:sldId id="266" r:id="rId13"/>
    <p:sldId id="268" r:id="rId14"/>
    <p:sldId id="270" r:id="rId15"/>
    <p:sldId id="296" r:id="rId16"/>
    <p:sldId id="297" r:id="rId17"/>
    <p:sldId id="298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950" y="3257551"/>
            <a:ext cx="6496050" cy="2299492"/>
          </a:xfrm>
        </p:spPr>
        <p:txBody>
          <a:bodyPr/>
          <a:lstStyle/>
          <a:p>
            <a:pPr algn="ctr"/>
            <a:r>
              <a:rPr lang="en-US" b="1" dirty="0"/>
              <a:t>BASIC 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By </a:t>
            </a:r>
            <a:r>
              <a:rPr lang="en-US" sz="2000" b="1" dirty="0"/>
              <a:t>Moses Okoth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API DESIGN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35F9389-6CE4-1910-697B-3EA90FA5F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17863"/>
              </p:ext>
            </p:extLst>
          </p:nvPr>
        </p:nvGraphicFramePr>
        <p:xfrm>
          <a:off x="2933700" y="2217740"/>
          <a:ext cx="8127999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374564689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800984984"/>
                    </a:ext>
                  </a:extLst>
                </a:gridCol>
                <a:gridCol w="4127499">
                  <a:extLst>
                    <a:ext uri="{9D8B030D-6E8A-4147-A177-3AD203B41FA5}">
                      <a16:colId xmlns:a16="http://schemas.microsoft.com/office/drawing/2014/main" val="1363269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9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createProgram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health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enrollProgram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Enrolls a patient into a health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5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registerPatient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Registering a new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85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viewPatient</a:t>
                      </a:r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Expose client profile via an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ROLE BASED ACCESS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Implement role based access to foster chain-of-command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AUDIT LOGS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Provide a way to keep the system logs which can be audited regularly for security measures.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CLEANER UI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Provide a cleaner UI, using a modern framework such as React or Angular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C29B-AD27-B81C-39A7-93F88C01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4" y="452860"/>
            <a:ext cx="5431971" cy="846301"/>
          </a:xfrm>
        </p:spPr>
        <p:txBody>
          <a:bodyPr/>
          <a:lstStyle/>
          <a:p>
            <a:r>
              <a:rPr lang="en-US" dirty="0"/>
              <a:t>PROTOTYPE DEMONSTRATION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7084E9D-6785-0D98-A83C-EEA77286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F497881-AC09-EFC2-6109-9DB4CAA4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C73751A-D321-BA67-ED4B-A1E0C202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2D8E7-F144-45C3-4525-1B71735D13AE}"/>
              </a:ext>
            </a:extLst>
          </p:cNvPr>
          <p:cNvSpPr txBox="1"/>
          <p:nvPr/>
        </p:nvSpPr>
        <p:spPr>
          <a:xfrm>
            <a:off x="5894613" y="1106311"/>
            <a:ext cx="5431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will try to view the patients profile by hitting the endpoint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viewPatient</a:t>
            </a:r>
            <a:r>
              <a:rPr lang="en-US" dirty="0"/>
              <a:t>/ using the POST method.</a:t>
            </a:r>
          </a:p>
          <a:p>
            <a:pPr algn="just"/>
            <a:r>
              <a:rPr lang="en-US" dirty="0"/>
              <a:t>We will use JavaScript for this demonstration, the same can be replicated for other languages too.</a:t>
            </a:r>
          </a:p>
          <a:p>
            <a:pPr algn="just"/>
            <a:r>
              <a:rPr lang="en-US" dirty="0"/>
              <a:t>There are two simple steps to follow to get a successful response:</a:t>
            </a:r>
          </a:p>
          <a:p>
            <a:pPr marL="342900" indent="-342900" algn="just">
              <a:buAutoNum type="arabicPeriod"/>
            </a:pPr>
            <a:r>
              <a:rPr lang="en-US" dirty="0"/>
              <a:t>Setting up the headers correctly, as per the API guidelines</a:t>
            </a:r>
          </a:p>
          <a:p>
            <a:pPr marL="342900" indent="-342900" algn="just">
              <a:buAutoNum type="arabicPeriod" startAt="2"/>
            </a:pPr>
            <a:r>
              <a:rPr lang="en-US" dirty="0"/>
              <a:t>Setting up the request body correctly as outlined in the API documentation</a:t>
            </a:r>
          </a:p>
          <a:p>
            <a:pPr marL="342900" indent="-342900" algn="just">
              <a:buAutoNum type="arabicPeriod" startAt="2"/>
            </a:pPr>
            <a:endParaRPr lang="en-US" dirty="0"/>
          </a:p>
          <a:p>
            <a:pPr algn="just"/>
            <a:r>
              <a:rPr lang="en-US" dirty="0"/>
              <a:t>STEP 1</a:t>
            </a:r>
          </a:p>
          <a:p>
            <a:pPr algn="just"/>
            <a:r>
              <a:rPr lang="en-US" dirty="0"/>
              <a:t>Essentially we only need two properties in our header, namely; Authorization and Content-Type. The Authorization header is a combination of the user id and the token, each separated by a colon (</a:t>
            </a:r>
            <a:r>
              <a:rPr lang="en-US" dirty="0">
                <a:sym typeface="Wingdings" panose="05000000000000000000" pitchFamily="2" charset="2"/>
              </a:rPr>
              <a:t>:) </a:t>
            </a:r>
            <a:r>
              <a:rPr lang="en-US" dirty="0" err="1">
                <a:sym typeface="Wingdings" panose="05000000000000000000" pitchFamily="2" charset="2"/>
              </a:rPr>
              <a:t>i.e</a:t>
            </a:r>
            <a:r>
              <a:rPr lang="en-US" dirty="0">
                <a:sym typeface="Wingdings" panose="05000000000000000000" pitchFamily="2" charset="2"/>
              </a:rPr>
              <a:t> USER_ID:TOKEN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71B0CAB-F25E-1DF2-7044-3822D44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CBC1C47-8FD5-CFA0-7DCE-0F9CF90C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0BE860-17AD-FC97-EAA9-91FEB182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75AE4-8001-9683-44DD-F1212F9CB5D4}"/>
              </a:ext>
            </a:extLst>
          </p:cNvPr>
          <p:cNvSpPr txBox="1"/>
          <p:nvPr/>
        </p:nvSpPr>
        <p:spPr>
          <a:xfrm>
            <a:off x="6016978" y="327378"/>
            <a:ext cx="5858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  <a:p>
            <a:r>
              <a:rPr lang="en-US" dirty="0"/>
              <a:t>Setting up the request body, which in this case is just declaring the id property, since that is what the endpoint is expecting to process the request successfully.</a:t>
            </a:r>
          </a:p>
          <a:p>
            <a:endParaRPr lang="en-US" dirty="0"/>
          </a:p>
          <a:p>
            <a:r>
              <a:rPr lang="en-US" dirty="0"/>
              <a:t>An example in JavaScript is attached below: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95B5C-D72E-ECE4-E496-6C0400BAD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8" b="3063"/>
          <a:stretch/>
        </p:blipFill>
        <p:spPr>
          <a:xfrm>
            <a:off x="6096000" y="2518519"/>
            <a:ext cx="5182323" cy="35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17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ADF7-1904-0E2C-222B-0FFBB1DB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414" y="238371"/>
            <a:ext cx="5431971" cy="846301"/>
          </a:xfrm>
        </p:spPr>
        <p:txBody>
          <a:bodyPr/>
          <a:lstStyle/>
          <a:p>
            <a:r>
              <a:rPr lang="en-US" dirty="0"/>
              <a:t>API RESPONSE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7B80DE6-E26B-1F62-D6CB-95A06CB5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00B581-25DD-66C5-18D6-848CA065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817F4C-0D90-7C77-539C-D919F51D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488D5-297A-F433-E8E6-7A18C104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3" t="13372" r="40339" b="7033"/>
          <a:stretch/>
        </p:blipFill>
        <p:spPr>
          <a:xfrm>
            <a:off x="5437414" y="2112961"/>
            <a:ext cx="3488266" cy="41324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1B4700-90EF-62AF-E7D9-AA0847734BFD}"/>
              </a:ext>
            </a:extLst>
          </p:cNvPr>
          <p:cNvSpPr txBox="1"/>
          <p:nvPr/>
        </p:nvSpPr>
        <p:spPr>
          <a:xfrm>
            <a:off x="5437414" y="914399"/>
            <a:ext cx="5610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API responds with the patient’s data in JSON format, outlining all their biodata as well as the programs they are enrolled in, as shown below</a:t>
            </a:r>
          </a:p>
        </p:txBody>
      </p:sp>
    </p:spTree>
    <p:extLst>
      <p:ext uri="{BB962C8B-B14F-4D97-AF65-F5344CB8AC3E}">
        <p14:creationId xmlns:p14="http://schemas.microsoft.com/office/powerpoint/2010/main" val="36619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dirty="0"/>
              <a:t>I successfully manage to implement all the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API-first approach</a:t>
            </a:r>
          </a:p>
          <a:p>
            <a:endParaRPr lang="en-US" dirty="0"/>
          </a:p>
          <a:p>
            <a:r>
              <a:rPr lang="en-US" dirty="0"/>
              <a:t>I look forward to your feedback!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Moses Okoth</a:t>
            </a:r>
          </a:p>
          <a:p>
            <a:r>
              <a:rPr lang="en-US" dirty="0"/>
              <a:t>+254-714-263-898</a:t>
            </a:r>
          </a:p>
          <a:p>
            <a:r>
              <a:rPr lang="en-US" dirty="0"/>
              <a:t>mosesokoth164@gmail.com</a:t>
            </a:r>
          </a:p>
          <a:p>
            <a:r>
              <a:rPr lang="en-US" dirty="0"/>
              <a:t>https://github.com/MOSES-OKOTH/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819229" cy="6750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943101"/>
            <a:ext cx="3171825" cy="35004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Solution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Database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Prototype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664" y="2362201"/>
            <a:ext cx="4032181" cy="566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sz="1800" dirty="0"/>
              <a:t>Build a basic health system to manage clients, health programs and enrollment to health programs.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53630" y="3070349"/>
            <a:ext cx="4031945" cy="71121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KEY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3630" y="3781565"/>
            <a:ext cx="4031030" cy="223264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Create Health Programs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Client Registration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Enrollment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Client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Expose client profile via an API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80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PROBLEM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/>
              <a:t>DOCTORS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doctors, who will be the primary system users, need a simple platform to manage health programs and patient enrollment.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EXTERNAL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/>
          <a:p>
            <a:r>
              <a:rPr lang="en-US" sz="1800" dirty="0"/>
              <a:t>External systems will need a standardized way to interact with the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/>
          <a:p>
            <a:r>
              <a:rPr lang="en-US" sz="1800" dirty="0"/>
              <a:t>The API endpoints should be secure, allowing only authorized requests to go through.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b="1" dirty="0"/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BACKEND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The system was built with PHP 8 due to my intensive familiarity with the language in building robust and scalable APIs.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The system utilized MySQL database - based on MariaDB engine.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RESTFUL API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The API design was based on RESTful principles and thus being standardized to allow for integration with existing systems.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SECURITY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The system utilizes token based authentication, which is expected to curb various  security risks that might occur during the long run.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b="1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/>
              <a:t>The databse has 4 key table:</a:t>
            </a:r>
          </a:p>
          <a:p>
            <a:endParaRPr lang="en-US" sz="20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4AFAE0-8C24-218A-88BA-B71BBA45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5087"/>
              </p:ext>
            </p:extLst>
          </p:nvPr>
        </p:nvGraphicFramePr>
        <p:xfrm>
          <a:off x="1362074" y="4134801"/>
          <a:ext cx="6890104" cy="1828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32682">
                  <a:extLst>
                    <a:ext uri="{9D8B030D-6E8A-4147-A177-3AD203B41FA5}">
                      <a16:colId xmlns:a16="http://schemas.microsoft.com/office/drawing/2014/main" val="3305338972"/>
                    </a:ext>
                  </a:extLst>
                </a:gridCol>
                <a:gridCol w="5057422">
                  <a:extLst>
                    <a:ext uri="{9D8B030D-6E8A-4147-A177-3AD203B41FA5}">
                      <a16:colId xmlns:a16="http://schemas.microsoft.com/office/drawing/2014/main" val="4184864348"/>
                    </a:ext>
                  </a:extLst>
                </a:gridCol>
              </a:tblGrid>
              <a:tr h="3051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23449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Stores doctors’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32931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Stores the patient’s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02732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Stores data related to the health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05435"/>
                  </a:ext>
                </a:extLst>
              </a:tr>
              <a:tr h="30511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client_programs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Stores the program enrollment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09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9065" y="209035"/>
            <a:ext cx="4293870" cy="857765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2510E-4D93-5622-8192-F01D028C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22" y="1066800"/>
            <a:ext cx="6623158" cy="55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328497"/>
            <a:ext cx="5433204" cy="506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noProof="1"/>
              <a:t>LAYERS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17159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Database Layer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Backend API Layer (PHP)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Front-end layer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/>
              <a:t>API Authentication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Moses Okoth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04F834-A3A5-5630-9097-96536558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85" y="3018015"/>
            <a:ext cx="8422259" cy="25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639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Monoline</vt:lpstr>
      <vt:lpstr>BASIC HEALTH INFORMATION system</vt:lpstr>
      <vt:lpstr>TABLE OF CONTENTS</vt:lpstr>
      <vt:lpstr>INTRODUCTION</vt:lpstr>
      <vt:lpstr>PROBLEM UNDERSTANDING</vt:lpstr>
      <vt:lpstr>SOLUTION DESIGN</vt:lpstr>
      <vt:lpstr>Database design</vt:lpstr>
      <vt:lpstr>DATABASE DESIGN</vt:lpstr>
      <vt:lpstr>SYSTEM ARCHITECTURE</vt:lpstr>
      <vt:lpstr>SYSTEM ARCHITECTURE</vt:lpstr>
      <vt:lpstr>API DESIGN</vt:lpstr>
      <vt:lpstr>FUTURE IMPROVEMENTS</vt:lpstr>
      <vt:lpstr>PROTOTYPE DEMONSTRATION</vt:lpstr>
      <vt:lpstr>PowerPoint Presentation</vt:lpstr>
      <vt:lpstr>API RESPONSE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2025-04-28T07:58:00Z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