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687"/>
  </p:normalViewPr>
  <p:slideViewPr>
    <p:cSldViewPr snapToGrid="0">
      <p:cViewPr varScale="1">
        <p:scale>
          <a:sx n="107" d="100"/>
          <a:sy n="107"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C2FF-D843-B14B-EBCE-35D8025A3F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G"/>
          </a:p>
        </p:txBody>
      </p:sp>
      <p:sp>
        <p:nvSpPr>
          <p:cNvPr id="3" name="Subtitle 2">
            <a:extLst>
              <a:ext uri="{FF2B5EF4-FFF2-40B4-BE49-F238E27FC236}">
                <a16:creationId xmlns:a16="http://schemas.microsoft.com/office/drawing/2014/main" id="{C0B40492-A09A-022A-74CC-805DEE452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G"/>
          </a:p>
        </p:txBody>
      </p:sp>
      <p:sp>
        <p:nvSpPr>
          <p:cNvPr id="4" name="Date Placeholder 3">
            <a:extLst>
              <a:ext uri="{FF2B5EF4-FFF2-40B4-BE49-F238E27FC236}">
                <a16:creationId xmlns:a16="http://schemas.microsoft.com/office/drawing/2014/main" id="{2AAA4CD7-F518-1482-5472-FF0495DA774E}"/>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5" name="Footer Placeholder 4">
            <a:extLst>
              <a:ext uri="{FF2B5EF4-FFF2-40B4-BE49-F238E27FC236}">
                <a16:creationId xmlns:a16="http://schemas.microsoft.com/office/drawing/2014/main" id="{0B73732C-6622-AADB-6369-3B5F55948A4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5AE7AAD-C677-D758-2121-8A4F456847D4}"/>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149827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4F83-0C7D-06F9-6277-3E96517F8A91}"/>
              </a:ext>
            </a:extLst>
          </p:cNvPr>
          <p:cNvSpPr>
            <a:spLocks noGrp="1"/>
          </p:cNvSpPr>
          <p:nvPr>
            <p:ph type="title"/>
          </p:nvPr>
        </p:nvSpPr>
        <p:spPr/>
        <p:txBody>
          <a:bodyPr/>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5AD011E7-6E74-2EA3-1D5D-579C75398A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E4CDCEBF-933B-0BA9-58FB-D4A8DCF7CCE7}"/>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5" name="Footer Placeholder 4">
            <a:extLst>
              <a:ext uri="{FF2B5EF4-FFF2-40B4-BE49-F238E27FC236}">
                <a16:creationId xmlns:a16="http://schemas.microsoft.com/office/drawing/2014/main" id="{9AC0C7DF-0C5E-6DA6-1556-5ADCB91D1FD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8F5FC01-9E5D-54F8-33A6-C55DDDC8A8EC}"/>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379437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78E35-E085-5D4A-4365-66730B85BC9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0B787CFA-459B-7325-8D9D-6445FB06E4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034B643C-29FC-2465-21AA-CBC9842BE22A}"/>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5" name="Footer Placeholder 4">
            <a:extLst>
              <a:ext uri="{FF2B5EF4-FFF2-40B4-BE49-F238E27FC236}">
                <a16:creationId xmlns:a16="http://schemas.microsoft.com/office/drawing/2014/main" id="{F1DACF38-B9FF-5B64-1122-D78E9F0F83B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59CD9FF-DD65-E386-8F70-B9D12E3116AD}"/>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172013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776A-F487-2555-CD15-B74760EB0F65}"/>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030FAFDA-ACB2-E6B4-7568-3C67ECE550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F440EF84-A055-BC17-ABED-A5FFE8A56E75}"/>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5" name="Footer Placeholder 4">
            <a:extLst>
              <a:ext uri="{FF2B5EF4-FFF2-40B4-BE49-F238E27FC236}">
                <a16:creationId xmlns:a16="http://schemas.microsoft.com/office/drawing/2014/main" id="{E6FA1BCA-36F9-2F3E-0DB1-59AEB312CEF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F478432-2179-C815-D799-171540627054}"/>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374607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0999-B785-2D60-C6E6-6AAD0E11CC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0105D518-4F64-0ECB-DE4E-6120A10F8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BE32F8-24BE-505B-BEA2-832557B558C2}"/>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5" name="Footer Placeholder 4">
            <a:extLst>
              <a:ext uri="{FF2B5EF4-FFF2-40B4-BE49-F238E27FC236}">
                <a16:creationId xmlns:a16="http://schemas.microsoft.com/office/drawing/2014/main" id="{D46E046C-B871-BFA4-E3B6-2FBABB5BE7A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988F4A7-DF62-D851-ED12-7CE33473815A}"/>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115906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9498-A05F-1FE5-E9B2-1C969BDA7248}"/>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4390CB62-18ED-BA13-9897-C43E7EDC80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Content Placeholder 3">
            <a:extLst>
              <a:ext uri="{FF2B5EF4-FFF2-40B4-BE49-F238E27FC236}">
                <a16:creationId xmlns:a16="http://schemas.microsoft.com/office/drawing/2014/main" id="{E77CE6BE-0E03-B0D7-085C-8C73F38FA2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Date Placeholder 4">
            <a:extLst>
              <a:ext uri="{FF2B5EF4-FFF2-40B4-BE49-F238E27FC236}">
                <a16:creationId xmlns:a16="http://schemas.microsoft.com/office/drawing/2014/main" id="{06EFB494-C8FA-DDFF-3880-8FB0C9159753}"/>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6" name="Footer Placeholder 5">
            <a:extLst>
              <a:ext uri="{FF2B5EF4-FFF2-40B4-BE49-F238E27FC236}">
                <a16:creationId xmlns:a16="http://schemas.microsoft.com/office/drawing/2014/main" id="{B12D6ABB-159B-DD20-3E72-1935AA9BDBA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907E3F1-15BD-D561-D210-4173FCC86593}"/>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10798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D0C2-6E35-CA2D-2E08-58C73A3A2192}"/>
              </a:ext>
            </a:extLst>
          </p:cNvPr>
          <p:cNvSpPr>
            <a:spLocks noGrp="1"/>
          </p:cNvSpPr>
          <p:nvPr>
            <p:ph type="title"/>
          </p:nvPr>
        </p:nvSpPr>
        <p:spPr>
          <a:xfrm>
            <a:off x="839788" y="365125"/>
            <a:ext cx="10515600" cy="1325563"/>
          </a:xfrm>
        </p:spPr>
        <p:txBody>
          <a:bodyPr/>
          <a:lstStyle/>
          <a:p>
            <a:r>
              <a:rPr lang="en-GB"/>
              <a:t>Click to edit Master title style</a:t>
            </a:r>
            <a:endParaRPr lang="en-NG"/>
          </a:p>
        </p:txBody>
      </p:sp>
      <p:sp>
        <p:nvSpPr>
          <p:cNvPr id="3" name="Text Placeholder 2">
            <a:extLst>
              <a:ext uri="{FF2B5EF4-FFF2-40B4-BE49-F238E27FC236}">
                <a16:creationId xmlns:a16="http://schemas.microsoft.com/office/drawing/2014/main" id="{5F73603C-764B-997E-9A1E-EA4FE1104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56975C0-F62E-7DAD-2669-3793BB70D1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Text Placeholder 4">
            <a:extLst>
              <a:ext uri="{FF2B5EF4-FFF2-40B4-BE49-F238E27FC236}">
                <a16:creationId xmlns:a16="http://schemas.microsoft.com/office/drawing/2014/main" id="{2A71154A-FE7C-F8CF-037D-16E5A2605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2A7036-41A9-66D5-599F-D33F567E02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7" name="Date Placeholder 6">
            <a:extLst>
              <a:ext uri="{FF2B5EF4-FFF2-40B4-BE49-F238E27FC236}">
                <a16:creationId xmlns:a16="http://schemas.microsoft.com/office/drawing/2014/main" id="{E17D99AB-496D-9C0F-3294-957AF831D57C}"/>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8" name="Footer Placeholder 7">
            <a:extLst>
              <a:ext uri="{FF2B5EF4-FFF2-40B4-BE49-F238E27FC236}">
                <a16:creationId xmlns:a16="http://schemas.microsoft.com/office/drawing/2014/main" id="{AB1E9B2F-E3A0-6311-370E-F1EEA7A7C0A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12D534F3-DFCF-85B7-E2EC-C542D4BB256D}"/>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381132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562A-374B-8822-0356-82069285204E}"/>
              </a:ext>
            </a:extLst>
          </p:cNvPr>
          <p:cNvSpPr>
            <a:spLocks noGrp="1"/>
          </p:cNvSpPr>
          <p:nvPr>
            <p:ph type="title"/>
          </p:nvPr>
        </p:nvSpPr>
        <p:spPr/>
        <p:txBody>
          <a:bodyPr/>
          <a:lstStyle/>
          <a:p>
            <a:r>
              <a:rPr lang="en-GB"/>
              <a:t>Click to edit Master title style</a:t>
            </a:r>
            <a:endParaRPr lang="en-NG"/>
          </a:p>
        </p:txBody>
      </p:sp>
      <p:sp>
        <p:nvSpPr>
          <p:cNvPr id="3" name="Date Placeholder 2">
            <a:extLst>
              <a:ext uri="{FF2B5EF4-FFF2-40B4-BE49-F238E27FC236}">
                <a16:creationId xmlns:a16="http://schemas.microsoft.com/office/drawing/2014/main" id="{A8E89E81-7E2D-6C33-66CF-1ACF399068C5}"/>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4" name="Footer Placeholder 3">
            <a:extLst>
              <a:ext uri="{FF2B5EF4-FFF2-40B4-BE49-F238E27FC236}">
                <a16:creationId xmlns:a16="http://schemas.microsoft.com/office/drawing/2014/main" id="{F7880C5E-BBE6-56F0-F296-6099480A2DC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258491A1-C604-E317-468E-35DC8228E326}"/>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328917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CB8E6-8F1A-9E21-7900-94FE2B0076D6}"/>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3" name="Footer Placeholder 2">
            <a:extLst>
              <a:ext uri="{FF2B5EF4-FFF2-40B4-BE49-F238E27FC236}">
                <a16:creationId xmlns:a16="http://schemas.microsoft.com/office/drawing/2014/main" id="{E8C401D7-DA1F-C97D-EFF2-8514851684D2}"/>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737F0659-7DA4-8068-4743-78764C757D83}"/>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348841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3025-E009-CA4F-D69C-3034AD582C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Content Placeholder 2">
            <a:extLst>
              <a:ext uri="{FF2B5EF4-FFF2-40B4-BE49-F238E27FC236}">
                <a16:creationId xmlns:a16="http://schemas.microsoft.com/office/drawing/2014/main" id="{D2263195-17E3-60CA-33A4-CF48585B6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Text Placeholder 3">
            <a:extLst>
              <a:ext uri="{FF2B5EF4-FFF2-40B4-BE49-F238E27FC236}">
                <a16:creationId xmlns:a16="http://schemas.microsoft.com/office/drawing/2014/main" id="{1FC3D808-CA93-0663-35C3-C6C7080F1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B1B296-6101-C667-7E37-09CC5E5EADDC}"/>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6" name="Footer Placeholder 5">
            <a:extLst>
              <a:ext uri="{FF2B5EF4-FFF2-40B4-BE49-F238E27FC236}">
                <a16:creationId xmlns:a16="http://schemas.microsoft.com/office/drawing/2014/main" id="{C3918DD5-68C4-A44E-256A-E032DF02DBF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DA53D06-9D57-6C86-87F9-AF92EA33AF34}"/>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265697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11B1-3CFE-558A-0A29-39392F78C2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Picture Placeholder 2">
            <a:extLst>
              <a:ext uri="{FF2B5EF4-FFF2-40B4-BE49-F238E27FC236}">
                <a16:creationId xmlns:a16="http://schemas.microsoft.com/office/drawing/2014/main" id="{FB9A1818-31A2-2662-D322-46C42B90C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BC40EA0-AFAB-DE08-5E69-C27DC87C1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231BFB-1BF2-87BD-7142-2FBFA537BB2A}"/>
              </a:ext>
            </a:extLst>
          </p:cNvPr>
          <p:cNvSpPr>
            <a:spLocks noGrp="1"/>
          </p:cNvSpPr>
          <p:nvPr>
            <p:ph type="dt" sz="half" idx="10"/>
          </p:nvPr>
        </p:nvSpPr>
        <p:spPr/>
        <p:txBody>
          <a:bodyPr/>
          <a:lstStyle/>
          <a:p>
            <a:fld id="{C52DA881-02F8-DA4F-9096-3BC513CC8FF1}" type="datetimeFigureOut">
              <a:rPr lang="en-NG" smtClean="0"/>
              <a:t>12/09/2022</a:t>
            </a:fld>
            <a:endParaRPr lang="en-NG"/>
          </a:p>
        </p:txBody>
      </p:sp>
      <p:sp>
        <p:nvSpPr>
          <p:cNvPr id="6" name="Footer Placeholder 5">
            <a:extLst>
              <a:ext uri="{FF2B5EF4-FFF2-40B4-BE49-F238E27FC236}">
                <a16:creationId xmlns:a16="http://schemas.microsoft.com/office/drawing/2014/main" id="{41F56FB7-82D5-F0C9-3286-5AE7012373A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6614464-7B76-598C-1CEB-11FB48B1F881}"/>
              </a:ext>
            </a:extLst>
          </p:cNvPr>
          <p:cNvSpPr>
            <a:spLocks noGrp="1"/>
          </p:cNvSpPr>
          <p:nvPr>
            <p:ph type="sldNum" sz="quarter" idx="12"/>
          </p:nvPr>
        </p:nvSpPr>
        <p:spPr/>
        <p:txBody>
          <a:bodyPr/>
          <a:lstStyle/>
          <a:p>
            <a:fld id="{77532C7F-C40B-0B4A-86A6-923CD9E89B55}" type="slidenum">
              <a:rPr lang="en-NG" smtClean="0"/>
              <a:t>‹#›</a:t>
            </a:fld>
            <a:endParaRPr lang="en-NG"/>
          </a:p>
        </p:txBody>
      </p:sp>
    </p:spTree>
    <p:extLst>
      <p:ext uri="{BB962C8B-B14F-4D97-AF65-F5344CB8AC3E}">
        <p14:creationId xmlns:p14="http://schemas.microsoft.com/office/powerpoint/2010/main" val="7684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A4435-900A-6B00-97F8-563DF0055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G"/>
          </a:p>
        </p:txBody>
      </p:sp>
      <p:sp>
        <p:nvSpPr>
          <p:cNvPr id="3" name="Text Placeholder 2">
            <a:extLst>
              <a:ext uri="{FF2B5EF4-FFF2-40B4-BE49-F238E27FC236}">
                <a16:creationId xmlns:a16="http://schemas.microsoft.com/office/drawing/2014/main" id="{600D6472-727A-14ED-9F60-95D4A31C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DC47CEA6-A66B-4EC6-0ADF-BCEB2DFCD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DA881-02F8-DA4F-9096-3BC513CC8FF1}" type="datetimeFigureOut">
              <a:rPr lang="en-NG" smtClean="0"/>
              <a:t>12/09/2022</a:t>
            </a:fld>
            <a:endParaRPr lang="en-NG"/>
          </a:p>
        </p:txBody>
      </p:sp>
      <p:sp>
        <p:nvSpPr>
          <p:cNvPr id="5" name="Footer Placeholder 4">
            <a:extLst>
              <a:ext uri="{FF2B5EF4-FFF2-40B4-BE49-F238E27FC236}">
                <a16:creationId xmlns:a16="http://schemas.microsoft.com/office/drawing/2014/main" id="{6CD55CD9-6BED-025A-6DD0-E8B5E8293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31A3E83D-1C01-7F82-7CA8-2F21A6BEFC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32C7F-C40B-0B4A-86A6-923CD9E89B55}" type="slidenum">
              <a:rPr lang="en-NG" smtClean="0"/>
              <a:t>‹#›</a:t>
            </a:fld>
            <a:endParaRPr lang="en-NG"/>
          </a:p>
        </p:txBody>
      </p:sp>
    </p:spTree>
    <p:extLst>
      <p:ext uri="{BB962C8B-B14F-4D97-AF65-F5344CB8AC3E}">
        <p14:creationId xmlns:p14="http://schemas.microsoft.com/office/powerpoint/2010/main" val="19032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34353A-B284-CA36-599B-0B45F06AB23E}"/>
              </a:ext>
            </a:extLst>
          </p:cNvPr>
          <p:cNvSpPr txBox="1"/>
          <p:nvPr/>
        </p:nvSpPr>
        <p:spPr>
          <a:xfrm>
            <a:off x="259445" y="460277"/>
            <a:ext cx="3929742" cy="523220"/>
          </a:xfrm>
          <a:prstGeom prst="rect">
            <a:avLst/>
          </a:prstGeom>
          <a:noFill/>
        </p:spPr>
        <p:txBody>
          <a:bodyPr wrap="square">
            <a:spAutoFit/>
          </a:bodyPr>
          <a:lstStyle/>
          <a:p>
            <a:pPr fontAlgn="base"/>
            <a:r>
              <a:rPr lang="en-GB" sz="2800" b="1" dirty="0">
                <a:solidFill>
                  <a:srgbClr val="333333"/>
                </a:solidFill>
                <a:latin typeface="Montserrat" pitchFamily="2" charset="77"/>
              </a:rPr>
              <a:t>OUR PROGRAMMES</a:t>
            </a:r>
            <a:endParaRPr lang="en-GB" sz="2800" dirty="0">
              <a:solidFill>
                <a:srgbClr val="333333"/>
              </a:solidFill>
              <a:latin typeface="Montserrat" pitchFamily="2" charset="77"/>
            </a:endParaRPr>
          </a:p>
        </p:txBody>
      </p:sp>
      <p:sp>
        <p:nvSpPr>
          <p:cNvPr id="11" name="TextBox 10">
            <a:extLst>
              <a:ext uri="{FF2B5EF4-FFF2-40B4-BE49-F238E27FC236}">
                <a16:creationId xmlns:a16="http://schemas.microsoft.com/office/drawing/2014/main" id="{077277BB-7713-9159-A7B4-A62C3F7B2518}"/>
              </a:ext>
            </a:extLst>
          </p:cNvPr>
          <p:cNvSpPr txBox="1"/>
          <p:nvPr/>
        </p:nvSpPr>
        <p:spPr>
          <a:xfrm>
            <a:off x="390566" y="4434559"/>
            <a:ext cx="3528291" cy="2123658"/>
          </a:xfrm>
          <a:prstGeom prst="rect">
            <a:avLst/>
          </a:prstGeom>
          <a:noFill/>
        </p:spPr>
        <p:txBody>
          <a:bodyPr wrap="square">
            <a:spAutoFit/>
          </a:bodyPr>
          <a:lstStyle/>
          <a:p>
            <a:r>
              <a:rPr lang="en-GB" sz="1200" b="0" i="0" u="none" strike="noStrike" dirty="0">
                <a:solidFill>
                  <a:srgbClr val="333333"/>
                </a:solidFill>
                <a:effectLst/>
                <a:latin typeface="Montserrat" pitchFamily="2" charset="77"/>
              </a:rPr>
              <a:t>The heart cry of a weary soul as described by King David in the Psalms reveals the extent to which men need the intervention and the grace of God to excel on this side of the kingdom. Come and make your desires known to God as we cry with one voice.</a:t>
            </a:r>
          </a:p>
          <a:p>
            <a:r>
              <a:rPr lang="en-GB" sz="1200" b="0" i="0" u="none" strike="noStrike" dirty="0">
                <a:solidFill>
                  <a:srgbClr val="333333"/>
                </a:solidFill>
                <a:effectLst/>
                <a:latin typeface="Montserrat" pitchFamily="2" charset="77"/>
              </a:rPr>
              <a:t>The Lord is waiting to fill your mouth with laughter.</a:t>
            </a:r>
          </a:p>
          <a:p>
            <a:endParaRPr lang="en-GB" sz="1200" b="0" i="0" u="none" strike="noStrike" dirty="0">
              <a:solidFill>
                <a:srgbClr val="333333"/>
              </a:solidFill>
              <a:effectLst/>
              <a:latin typeface="Montserrat" pitchFamily="2" charset="77"/>
            </a:endParaRPr>
          </a:p>
          <a:p>
            <a:r>
              <a:rPr lang="en-GB" sz="1200" b="1" i="0" u="none" strike="noStrike" dirty="0">
                <a:solidFill>
                  <a:srgbClr val="333333"/>
                </a:solidFill>
                <a:effectLst/>
                <a:latin typeface="Montserrat" pitchFamily="2" charset="77"/>
              </a:rPr>
              <a:t>Join us every 2</a:t>
            </a:r>
            <a:r>
              <a:rPr lang="en-GB" sz="1200" b="1" i="0" u="none" strike="noStrike" baseline="30000" dirty="0">
                <a:solidFill>
                  <a:srgbClr val="333333"/>
                </a:solidFill>
                <a:effectLst/>
                <a:latin typeface="Montserrat" pitchFamily="2" charset="77"/>
              </a:rPr>
              <a:t>nd</a:t>
            </a:r>
            <a:r>
              <a:rPr lang="en-GB" sz="1200" b="1" i="0" u="none" strike="noStrike" dirty="0">
                <a:solidFill>
                  <a:srgbClr val="333333"/>
                </a:solidFill>
                <a:effectLst/>
                <a:latin typeface="Montserrat" pitchFamily="2" charset="77"/>
              </a:rPr>
              <a:t> and 3</a:t>
            </a:r>
            <a:r>
              <a:rPr lang="en-GB" sz="1200" b="1" i="0" u="none" strike="noStrike" baseline="30000" dirty="0">
                <a:solidFill>
                  <a:srgbClr val="333333"/>
                </a:solidFill>
                <a:effectLst/>
                <a:latin typeface="Montserrat" pitchFamily="2" charset="77"/>
              </a:rPr>
              <a:t>rd</a:t>
            </a:r>
            <a:r>
              <a:rPr lang="en-GB" sz="1200" b="1" i="0" u="none" strike="noStrike" dirty="0">
                <a:solidFill>
                  <a:srgbClr val="333333"/>
                </a:solidFill>
                <a:effectLst/>
                <a:latin typeface="Montserrat" pitchFamily="2" charset="77"/>
              </a:rPr>
              <a:t> Wednesday of every month</a:t>
            </a:r>
            <a:r>
              <a:rPr lang="en-GB" sz="1200" b="1" dirty="0">
                <a:solidFill>
                  <a:srgbClr val="333333"/>
                </a:solidFill>
                <a:latin typeface="Montserrat" pitchFamily="2" charset="77"/>
              </a:rPr>
              <a:t>, by </a:t>
            </a:r>
            <a:r>
              <a:rPr lang="en-GB" sz="1200" b="1" i="0" u="none" strike="noStrike" dirty="0">
                <a:solidFill>
                  <a:srgbClr val="333333"/>
                </a:solidFill>
                <a:effectLst/>
                <a:latin typeface="Montserrat" pitchFamily="2" charset="77"/>
              </a:rPr>
              <a:t>10.00am. </a:t>
            </a:r>
          </a:p>
        </p:txBody>
      </p:sp>
      <p:sp>
        <p:nvSpPr>
          <p:cNvPr id="12" name="Rectangle 11">
            <a:extLst>
              <a:ext uri="{FF2B5EF4-FFF2-40B4-BE49-F238E27FC236}">
                <a16:creationId xmlns:a16="http://schemas.microsoft.com/office/drawing/2014/main" id="{B6407814-3444-FB02-2FB5-B8C37B76202F}"/>
              </a:ext>
            </a:extLst>
          </p:cNvPr>
          <p:cNvSpPr/>
          <p:nvPr/>
        </p:nvSpPr>
        <p:spPr>
          <a:xfrm>
            <a:off x="390567" y="1501917"/>
            <a:ext cx="3528290" cy="315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58609EEE-2A50-BC4F-BB23-275D71984677}"/>
              </a:ext>
            </a:extLst>
          </p:cNvPr>
          <p:cNvSpPr txBox="1"/>
          <p:nvPr/>
        </p:nvSpPr>
        <p:spPr>
          <a:xfrm>
            <a:off x="648193" y="1451005"/>
            <a:ext cx="1961404" cy="369332"/>
          </a:xfrm>
          <a:prstGeom prst="rect">
            <a:avLst/>
          </a:prstGeom>
          <a:noFill/>
        </p:spPr>
        <p:txBody>
          <a:bodyPr wrap="square">
            <a:spAutoFit/>
          </a:bodyPr>
          <a:lstStyle/>
          <a:p>
            <a:pPr fontAlgn="base"/>
            <a:r>
              <a:rPr lang="en-GB" b="1" dirty="0">
                <a:solidFill>
                  <a:schemeClr val="bg1"/>
                </a:solidFill>
                <a:latin typeface="Montserrat" pitchFamily="2" charset="77"/>
              </a:rPr>
              <a:t>HEAR MY CRY</a:t>
            </a:r>
          </a:p>
        </p:txBody>
      </p:sp>
      <p:sp>
        <p:nvSpPr>
          <p:cNvPr id="14" name="Rectangle 13">
            <a:extLst>
              <a:ext uri="{FF2B5EF4-FFF2-40B4-BE49-F238E27FC236}">
                <a16:creationId xmlns:a16="http://schemas.microsoft.com/office/drawing/2014/main" id="{88BE4411-81B4-A59F-460F-A1A4189A9713}"/>
              </a:ext>
            </a:extLst>
          </p:cNvPr>
          <p:cNvSpPr/>
          <p:nvPr/>
        </p:nvSpPr>
        <p:spPr>
          <a:xfrm>
            <a:off x="4093355" y="1497100"/>
            <a:ext cx="3528290" cy="315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4C5017F4-9CD3-8323-56EF-61B45531CCAB}"/>
              </a:ext>
            </a:extLst>
          </p:cNvPr>
          <p:cNvSpPr txBox="1"/>
          <p:nvPr/>
        </p:nvSpPr>
        <p:spPr>
          <a:xfrm>
            <a:off x="4374729" y="1469938"/>
            <a:ext cx="2959924" cy="369332"/>
          </a:xfrm>
          <a:prstGeom prst="rect">
            <a:avLst/>
          </a:prstGeom>
          <a:noFill/>
        </p:spPr>
        <p:txBody>
          <a:bodyPr wrap="square">
            <a:spAutoFit/>
          </a:bodyPr>
          <a:lstStyle/>
          <a:p>
            <a:pPr fontAlgn="base"/>
            <a:r>
              <a:rPr lang="en-GB" b="1" dirty="0">
                <a:solidFill>
                  <a:schemeClr val="bg1"/>
                </a:solidFill>
                <a:latin typeface="Montserrat" pitchFamily="2" charset="77"/>
              </a:rPr>
              <a:t>STUDYING THE WORD</a:t>
            </a:r>
          </a:p>
        </p:txBody>
      </p:sp>
      <p:sp>
        <p:nvSpPr>
          <p:cNvPr id="16" name="Rectangle 15">
            <a:extLst>
              <a:ext uri="{FF2B5EF4-FFF2-40B4-BE49-F238E27FC236}">
                <a16:creationId xmlns:a16="http://schemas.microsoft.com/office/drawing/2014/main" id="{18AD6FE6-1A27-641B-A945-27D29BF4E926}"/>
              </a:ext>
            </a:extLst>
          </p:cNvPr>
          <p:cNvSpPr/>
          <p:nvPr/>
        </p:nvSpPr>
        <p:spPr>
          <a:xfrm>
            <a:off x="7796143" y="1492283"/>
            <a:ext cx="3528290" cy="3150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DCE49FB4-FCF4-F559-98EE-A2A6551C699E}"/>
              </a:ext>
            </a:extLst>
          </p:cNvPr>
          <p:cNvSpPr txBox="1"/>
          <p:nvPr/>
        </p:nvSpPr>
        <p:spPr>
          <a:xfrm>
            <a:off x="8411020" y="1451005"/>
            <a:ext cx="2519721" cy="369332"/>
          </a:xfrm>
          <a:prstGeom prst="rect">
            <a:avLst/>
          </a:prstGeom>
          <a:noFill/>
        </p:spPr>
        <p:txBody>
          <a:bodyPr wrap="square">
            <a:spAutoFit/>
          </a:bodyPr>
          <a:lstStyle/>
          <a:p>
            <a:pPr fontAlgn="base"/>
            <a:r>
              <a:rPr lang="en-GB" b="1" dirty="0">
                <a:solidFill>
                  <a:schemeClr val="bg1"/>
                </a:solidFill>
                <a:latin typeface="Montserrat" pitchFamily="2" charset="77"/>
              </a:rPr>
              <a:t>SHALL WE PRAY</a:t>
            </a:r>
          </a:p>
        </p:txBody>
      </p:sp>
      <p:sp>
        <p:nvSpPr>
          <p:cNvPr id="19" name="TextBox 18">
            <a:extLst>
              <a:ext uri="{FF2B5EF4-FFF2-40B4-BE49-F238E27FC236}">
                <a16:creationId xmlns:a16="http://schemas.microsoft.com/office/drawing/2014/main" id="{9C540EC9-5123-33C5-A263-A08C7367476D}"/>
              </a:ext>
            </a:extLst>
          </p:cNvPr>
          <p:cNvSpPr txBox="1"/>
          <p:nvPr/>
        </p:nvSpPr>
        <p:spPr>
          <a:xfrm>
            <a:off x="4078512" y="4434559"/>
            <a:ext cx="3543133" cy="2308324"/>
          </a:xfrm>
          <a:prstGeom prst="rect">
            <a:avLst/>
          </a:prstGeom>
          <a:noFill/>
        </p:spPr>
        <p:txBody>
          <a:bodyPr wrap="square">
            <a:spAutoFit/>
          </a:bodyPr>
          <a:lstStyle/>
          <a:p>
            <a:r>
              <a:rPr lang="en-GB" sz="1200" dirty="0">
                <a:latin typeface="Montserrat" pitchFamily="2" charset="77"/>
              </a:rPr>
              <a:t>If there is one thing you can count on with God, it is that you can never predict when He will change the course of your life and lead you down a path of blessings you couldn’t imagine. That’s why w</a:t>
            </a:r>
            <a:r>
              <a:rPr lang="en-GB" sz="1200" b="0" i="0" u="none" strike="noStrike" dirty="0">
                <a:solidFill>
                  <a:srgbClr val="333333"/>
                </a:solidFill>
                <a:effectLst/>
                <a:latin typeface="Montserrat" pitchFamily="2" charset="77"/>
              </a:rPr>
              <a:t>e must approach the Bible as a story - the story of God, and of God's people throughout history. What makes it dynamic and present today is that the story hasn't ended. </a:t>
            </a:r>
          </a:p>
          <a:p>
            <a:endParaRPr lang="en-GB" sz="1200" dirty="0">
              <a:solidFill>
                <a:srgbClr val="333333"/>
              </a:solidFill>
              <a:latin typeface="Montserrat" pitchFamily="2" charset="77"/>
            </a:endParaRPr>
          </a:p>
          <a:p>
            <a:r>
              <a:rPr lang="en-GB" sz="1200" b="1" i="0" u="none" strike="noStrike" dirty="0">
                <a:solidFill>
                  <a:srgbClr val="333333"/>
                </a:solidFill>
                <a:effectLst/>
                <a:latin typeface="Montserrat" pitchFamily="2" charset="77"/>
              </a:rPr>
              <a:t>Join us as we deepen your knowledge of Christ every Tuesday, 6.30 pm – 8.00 pm.</a:t>
            </a:r>
            <a:endParaRPr lang="en-NG" sz="1200" b="1" dirty="0">
              <a:latin typeface="Montserrat" pitchFamily="2" charset="77"/>
            </a:endParaRPr>
          </a:p>
        </p:txBody>
      </p:sp>
      <p:pic>
        <p:nvPicPr>
          <p:cNvPr id="20" name="Picture 2" descr="10 Meaningful Benefits of Prayer | ComeUntoChrist">
            <a:extLst>
              <a:ext uri="{FF2B5EF4-FFF2-40B4-BE49-F238E27FC236}">
                <a16:creationId xmlns:a16="http://schemas.microsoft.com/office/drawing/2014/main" id="{BFBD339D-3158-E531-921B-554DBDBD5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66" y="1952616"/>
            <a:ext cx="3521007" cy="23462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11,968 Bible Study Stock Photos, Pictures &amp; Royalty-Free Images - iStock">
            <a:extLst>
              <a:ext uri="{FF2B5EF4-FFF2-40B4-BE49-F238E27FC236}">
                <a16:creationId xmlns:a16="http://schemas.microsoft.com/office/drawing/2014/main" id="{386D65C2-2539-A04B-EABE-94A0A55D4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356" y="1952617"/>
            <a:ext cx="3521008" cy="23473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Prayer for Our Church Family – Windsor Village">
            <a:extLst>
              <a:ext uri="{FF2B5EF4-FFF2-40B4-BE49-F238E27FC236}">
                <a16:creationId xmlns:a16="http://schemas.microsoft.com/office/drawing/2014/main" id="{D0A6FFDE-B199-EA3A-AC2A-471CF62DF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6" r="17735"/>
          <a:stretch/>
        </p:blipFill>
        <p:spPr bwMode="auto">
          <a:xfrm>
            <a:off x="7796143" y="1951530"/>
            <a:ext cx="3521007" cy="234733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6F813E1-774A-8471-E244-472F0807EB5D}"/>
              </a:ext>
            </a:extLst>
          </p:cNvPr>
          <p:cNvSpPr txBox="1"/>
          <p:nvPr/>
        </p:nvSpPr>
        <p:spPr>
          <a:xfrm>
            <a:off x="7796142" y="4427115"/>
            <a:ext cx="3663546" cy="2123658"/>
          </a:xfrm>
          <a:prstGeom prst="rect">
            <a:avLst/>
          </a:prstGeom>
          <a:noFill/>
        </p:spPr>
        <p:txBody>
          <a:bodyPr wrap="square">
            <a:spAutoFit/>
          </a:bodyPr>
          <a:lstStyle/>
          <a:p>
            <a:r>
              <a:rPr lang="en-GB" sz="1200" b="0" i="0" u="none" strike="noStrike" dirty="0">
                <a:solidFill>
                  <a:srgbClr val="333333"/>
                </a:solidFill>
                <a:effectLst/>
                <a:latin typeface="Montserrat" pitchFamily="2" charset="77"/>
              </a:rPr>
              <a:t>Prayer isn’t just about asking God for things you need or desire. It’s also about establishing a relationship with Him built on faith and trust in Him. God knows the desires of your heart long before you even think to ask, but he still loves to hear from you—whether you're asking for guidance or giving thanks—because it draws you closer to him. </a:t>
            </a:r>
          </a:p>
          <a:p>
            <a:endParaRPr lang="en-GB" sz="1200" dirty="0">
              <a:solidFill>
                <a:srgbClr val="333333"/>
              </a:solidFill>
              <a:latin typeface="Montserrat" pitchFamily="2" charset="77"/>
            </a:endParaRPr>
          </a:p>
          <a:p>
            <a:r>
              <a:rPr lang="en-GB" sz="1200" b="1" i="0" u="none" strike="noStrike" dirty="0">
                <a:solidFill>
                  <a:srgbClr val="333333"/>
                </a:solidFill>
                <a:effectLst/>
                <a:latin typeface="Montserrat" pitchFamily="2" charset="77"/>
              </a:rPr>
              <a:t>Join us every Thursday between 6.30 pm – 8.00 pm as we collectively seek God’s face. </a:t>
            </a:r>
            <a:endParaRPr lang="en-NG" sz="1200" b="1" dirty="0">
              <a:latin typeface="Montserrat" pitchFamily="2" charset="77"/>
            </a:endParaRPr>
          </a:p>
        </p:txBody>
      </p:sp>
      <p:cxnSp>
        <p:nvCxnSpPr>
          <p:cNvPr id="25" name="Straight Connector 24">
            <a:extLst>
              <a:ext uri="{FF2B5EF4-FFF2-40B4-BE49-F238E27FC236}">
                <a16:creationId xmlns:a16="http://schemas.microsoft.com/office/drawing/2014/main" id="{2E7FE629-B48E-49FD-4A06-96C79EBE4F9B}"/>
              </a:ext>
            </a:extLst>
          </p:cNvPr>
          <p:cNvCxnSpPr/>
          <p:nvPr/>
        </p:nvCxnSpPr>
        <p:spPr>
          <a:xfrm>
            <a:off x="390566" y="1075226"/>
            <a:ext cx="18337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7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3DF910-F46E-24C3-B534-4E8D40F888BD}"/>
              </a:ext>
            </a:extLst>
          </p:cNvPr>
          <p:cNvSpPr txBox="1"/>
          <p:nvPr/>
        </p:nvSpPr>
        <p:spPr>
          <a:xfrm>
            <a:off x="250373" y="3846661"/>
            <a:ext cx="3929742" cy="2308324"/>
          </a:xfrm>
          <a:prstGeom prst="rect">
            <a:avLst/>
          </a:prstGeom>
          <a:noFill/>
        </p:spPr>
        <p:txBody>
          <a:bodyPr wrap="square">
            <a:spAutoFit/>
          </a:bodyPr>
          <a:lstStyle/>
          <a:p>
            <a:pPr fontAlgn="base"/>
            <a:r>
              <a:rPr lang="en-GB" sz="1200" b="1" i="0" u="none" strike="noStrike" dirty="0">
                <a:solidFill>
                  <a:srgbClr val="333333"/>
                </a:solidFill>
                <a:effectLst/>
                <a:latin typeface="Montserrat" pitchFamily="2" charset="77"/>
              </a:rPr>
              <a:t>HOME FELLOWSHIP</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A Home Fellowship is a group of adults (and children) who commit to regularly meeting together for worship, Bible study, prayer, and service in a home and, as needs arise, meeting and serving together in order to equip and disciple members and train new leaders. Our Home Fellowship Ministry exists to glorify God, exalting Him through the teaching of His Word, so that everyone may know Christ and be conformed to His image by the power of the Holy Spirit.</a:t>
            </a:r>
            <a:endParaRPr lang="en-GB" sz="1200" dirty="0">
              <a:solidFill>
                <a:srgbClr val="333333"/>
              </a:solidFill>
              <a:latin typeface="Montserrat" pitchFamily="2" charset="77"/>
            </a:endParaRPr>
          </a:p>
        </p:txBody>
      </p:sp>
      <p:pic>
        <p:nvPicPr>
          <p:cNvPr id="1026" name="Picture 2" descr="Home Fellowships | CC Beachside">
            <a:extLst>
              <a:ext uri="{FF2B5EF4-FFF2-40B4-BE49-F238E27FC236}">
                <a16:creationId xmlns:a16="http://schemas.microsoft.com/office/drawing/2014/main" id="{402FF24C-9214-5EAF-D0AC-8656F5AD5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67" y="313292"/>
            <a:ext cx="1853869" cy="9070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470F3E2-E3B3-F649-03BB-61178958D0DC}"/>
              </a:ext>
            </a:extLst>
          </p:cNvPr>
          <p:cNvPicPr>
            <a:picLocks noChangeAspect="1"/>
          </p:cNvPicPr>
          <p:nvPr/>
        </p:nvPicPr>
        <p:blipFill>
          <a:blip r:embed="rId3"/>
          <a:stretch>
            <a:fillRect/>
          </a:stretch>
        </p:blipFill>
        <p:spPr>
          <a:xfrm>
            <a:off x="390567" y="1228766"/>
            <a:ext cx="3789547" cy="2526365"/>
          </a:xfrm>
          <a:prstGeom prst="rect">
            <a:avLst/>
          </a:prstGeom>
        </p:spPr>
      </p:pic>
      <p:sp>
        <p:nvSpPr>
          <p:cNvPr id="4" name="TextBox 3">
            <a:extLst>
              <a:ext uri="{FF2B5EF4-FFF2-40B4-BE49-F238E27FC236}">
                <a16:creationId xmlns:a16="http://schemas.microsoft.com/office/drawing/2014/main" id="{667646ED-722E-6454-FAE4-43E81801D565}"/>
              </a:ext>
            </a:extLst>
          </p:cNvPr>
          <p:cNvSpPr txBox="1"/>
          <p:nvPr/>
        </p:nvSpPr>
        <p:spPr>
          <a:xfrm>
            <a:off x="4521532" y="1123641"/>
            <a:ext cx="6071258" cy="5447645"/>
          </a:xfrm>
          <a:prstGeom prst="rect">
            <a:avLst/>
          </a:prstGeom>
          <a:noFill/>
        </p:spPr>
        <p:txBody>
          <a:bodyPr wrap="square">
            <a:spAutoFit/>
          </a:bodyPr>
          <a:lstStyle/>
          <a:p>
            <a:pPr fontAlgn="base"/>
            <a:r>
              <a:rPr lang="en-GB" sz="1200" b="1" i="0" u="none" strike="noStrike" dirty="0">
                <a:solidFill>
                  <a:srgbClr val="333333"/>
                </a:solidFill>
                <a:effectLst/>
                <a:latin typeface="Montserrat" pitchFamily="2" charset="77"/>
              </a:rPr>
              <a:t>PURPOSE</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Our Home Fellowships provide an opportunity to grow spiritually through Bible study, worship, fellowship, encouragement, and accountability; to develop Christian friendships through interaction, prayer, and activities; and to demonstrate Christian love through instructing, admonishing, and serving one another in the group, and as the opportunity arises, those in our church and our communities.</a:t>
            </a:r>
          </a:p>
          <a:p>
            <a:pPr fontAlgn="base"/>
            <a:br>
              <a:rPr lang="en-GB" sz="1200" b="0" i="0" u="none" strike="noStrike" dirty="0">
                <a:solidFill>
                  <a:srgbClr val="333333"/>
                </a:solidFill>
                <a:effectLst/>
                <a:latin typeface="Montserrat" pitchFamily="2" charset="77"/>
              </a:rPr>
            </a:br>
            <a:r>
              <a:rPr lang="en-GB" sz="1200" b="1" i="0" u="none" strike="noStrike" dirty="0">
                <a:solidFill>
                  <a:srgbClr val="333333"/>
                </a:solidFill>
                <a:effectLst/>
                <a:latin typeface="Montserrat" pitchFamily="2" charset="77"/>
              </a:rPr>
              <a:t>HOME FELLOWSHIP DETAILS</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Our Home Fellowships are committed together to:</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 Praise: In spirit and truth, singing praises to God</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 Nurture: Bible study, prayer, Scripture memorization</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 Community: Fellowship spiritually and materially, affirm and encourage, exhort and admonish, testify and share, fellowship with other Home Fellowships, meet individually and as a group outside regular meeting times</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 Missions: Service projects for the believers and unbelievers, serving with other Home Fellowships</a:t>
            </a:r>
            <a:br>
              <a:rPr lang="en-GB" sz="1200" b="0" i="0" u="none" strike="noStrike" dirty="0">
                <a:solidFill>
                  <a:srgbClr val="333333"/>
                </a:solidFill>
                <a:effectLst/>
                <a:latin typeface="Montserrat" pitchFamily="2" charset="77"/>
              </a:rPr>
            </a:br>
            <a:br>
              <a:rPr lang="en-GB" sz="1200" b="0" i="0" u="none" strike="noStrike" dirty="0">
                <a:solidFill>
                  <a:srgbClr val="333333"/>
                </a:solidFill>
                <a:effectLst/>
                <a:latin typeface="Montserrat" pitchFamily="2" charset="77"/>
              </a:rPr>
            </a:br>
            <a:r>
              <a:rPr lang="en-GB" sz="1200" b="1" i="0" u="none" strike="noStrike" dirty="0">
                <a:solidFill>
                  <a:srgbClr val="333333"/>
                </a:solidFill>
                <a:effectLst/>
                <a:latin typeface="Montserrat" pitchFamily="2" charset="77"/>
              </a:rPr>
              <a:t>HOME FELLOWSHIP MEETINGS:</a:t>
            </a:r>
          </a:p>
          <a:p>
            <a:pPr fontAlgn="base"/>
            <a:r>
              <a:rPr lang="en-GB" sz="1200" dirty="0">
                <a:solidFill>
                  <a:srgbClr val="333333"/>
                </a:solidFill>
                <a:latin typeface="Montserrat" pitchFamily="2" charset="77"/>
              </a:rPr>
              <a:t>Our Home Fellowship meetings take place on the </a:t>
            </a:r>
            <a:r>
              <a:rPr lang="en-GB" sz="1200" b="0" i="0" u="none" strike="noStrike" dirty="0">
                <a:solidFill>
                  <a:srgbClr val="333333"/>
                </a:solidFill>
                <a:effectLst/>
                <a:latin typeface="Montserrat" pitchFamily="2" charset="77"/>
              </a:rPr>
              <a:t>2</a:t>
            </a:r>
            <a:r>
              <a:rPr lang="en-GB" sz="1200" b="0" i="0" u="none" strike="noStrike" baseline="30000" dirty="0">
                <a:solidFill>
                  <a:srgbClr val="333333"/>
                </a:solidFill>
                <a:effectLst/>
                <a:latin typeface="Montserrat" pitchFamily="2" charset="77"/>
              </a:rPr>
              <a:t>nd</a:t>
            </a:r>
            <a:r>
              <a:rPr lang="en-GB" sz="1200" b="0" i="0" u="none" strike="noStrike" dirty="0">
                <a:solidFill>
                  <a:srgbClr val="333333"/>
                </a:solidFill>
                <a:effectLst/>
                <a:latin typeface="Montserrat" pitchFamily="2" charset="77"/>
              </a:rPr>
              <a:t> and 4</a:t>
            </a:r>
            <a:r>
              <a:rPr lang="en-GB" sz="1200" b="0" i="0" u="none" strike="noStrike" baseline="30000" dirty="0">
                <a:solidFill>
                  <a:srgbClr val="333333"/>
                </a:solidFill>
                <a:effectLst/>
                <a:latin typeface="Montserrat" pitchFamily="2" charset="77"/>
              </a:rPr>
              <a:t>th</a:t>
            </a:r>
            <a:r>
              <a:rPr lang="en-GB" sz="1200" b="0" i="0" u="none" strike="noStrike" dirty="0">
                <a:solidFill>
                  <a:srgbClr val="333333"/>
                </a:solidFill>
                <a:effectLst/>
                <a:latin typeface="Montserrat" pitchFamily="2" charset="77"/>
              </a:rPr>
              <a:t> Sunday of every month. </a:t>
            </a:r>
          </a:p>
          <a:p>
            <a:pPr fontAlgn="base"/>
            <a:endParaRPr lang="en-GB" sz="1200" b="0" i="0" u="none" strike="noStrike" dirty="0">
              <a:solidFill>
                <a:srgbClr val="333333"/>
              </a:solidFill>
              <a:effectLst/>
              <a:latin typeface="Montserrat" pitchFamily="2" charset="77"/>
            </a:endParaRPr>
          </a:p>
          <a:p>
            <a:pPr fontAlgn="base"/>
            <a:r>
              <a:rPr lang="en-GB" sz="1200" b="1" i="0" u="none" strike="noStrike" dirty="0">
                <a:solidFill>
                  <a:srgbClr val="333333"/>
                </a:solidFill>
                <a:effectLst/>
                <a:latin typeface="Montserrat" pitchFamily="2" charset="77"/>
              </a:rPr>
              <a:t>JOINING A HOME FELLOWSHIP</a:t>
            </a:r>
          </a:p>
          <a:p>
            <a:pPr fontAlgn="base"/>
            <a:r>
              <a:rPr lang="en-GB" sz="1200" b="0" i="0" u="none" strike="noStrike" dirty="0">
                <a:solidFill>
                  <a:srgbClr val="333333"/>
                </a:solidFill>
                <a:effectLst/>
                <a:latin typeface="Montserrat" pitchFamily="2" charset="77"/>
              </a:rPr>
              <a:t>Everyone is welcome to sign up to join the group of their choice or the closest to their homes.</a:t>
            </a:r>
            <a:br>
              <a:rPr lang="en-GB" sz="1200" b="0" i="0" u="none" strike="noStrike" dirty="0">
                <a:solidFill>
                  <a:srgbClr val="333333"/>
                </a:solidFill>
                <a:effectLst/>
                <a:latin typeface="Montserrat" pitchFamily="2" charset="77"/>
              </a:rPr>
            </a:br>
            <a:br>
              <a:rPr lang="en-GB" sz="1200" b="0" i="0" u="none" strike="noStrike" dirty="0">
                <a:solidFill>
                  <a:srgbClr val="333333"/>
                </a:solidFill>
                <a:effectLst/>
                <a:latin typeface="Montserrat" pitchFamily="2" charset="77"/>
              </a:rPr>
            </a:br>
            <a:r>
              <a:rPr lang="en-GB" sz="1200" b="1" i="0" u="none" strike="noStrike" dirty="0">
                <a:solidFill>
                  <a:srgbClr val="333333"/>
                </a:solidFill>
                <a:effectLst/>
                <a:latin typeface="Montserrat" pitchFamily="2" charset="77"/>
              </a:rPr>
              <a:t>FOR MORE INFORMATION</a:t>
            </a:r>
            <a:br>
              <a:rPr lang="en-GB" sz="1200" b="0" i="0" u="none" strike="noStrike" dirty="0">
                <a:solidFill>
                  <a:srgbClr val="333333"/>
                </a:solidFill>
                <a:effectLst/>
                <a:latin typeface="Montserrat" pitchFamily="2" charset="77"/>
              </a:rPr>
            </a:br>
            <a:r>
              <a:rPr lang="en-GB" sz="1200" b="0" i="0" u="none" strike="noStrike" dirty="0">
                <a:solidFill>
                  <a:srgbClr val="333333"/>
                </a:solidFill>
                <a:effectLst/>
                <a:latin typeface="Montserrat" pitchFamily="2" charset="77"/>
              </a:rPr>
              <a:t>For more information, contact Bro. Michael on 08182806155.</a:t>
            </a:r>
          </a:p>
          <a:p>
            <a:pPr fontAlgn="base"/>
            <a:endParaRPr lang="en-GB" sz="1200" dirty="0">
              <a:solidFill>
                <a:srgbClr val="333333"/>
              </a:solidFill>
              <a:latin typeface="Montserrat" pitchFamily="2" charset="77"/>
            </a:endParaRPr>
          </a:p>
        </p:txBody>
      </p:sp>
    </p:spTree>
    <p:extLst>
      <p:ext uri="{BB962C8B-B14F-4D97-AF65-F5344CB8AC3E}">
        <p14:creationId xmlns:p14="http://schemas.microsoft.com/office/powerpoint/2010/main" val="4017571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587</Words>
  <Application>Microsoft Macintosh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Montserrat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Wale Adeyemi</dc:creator>
  <cp:lastModifiedBy>Victor Wale Adeyemi</cp:lastModifiedBy>
  <cp:revision>5</cp:revision>
  <dcterms:created xsi:type="dcterms:W3CDTF">2022-09-12T17:44:13Z</dcterms:created>
  <dcterms:modified xsi:type="dcterms:W3CDTF">2022-09-12T18:47:04Z</dcterms:modified>
</cp:coreProperties>
</file>